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 id="2147483852" r:id="rId5"/>
    <p:sldMasterId id="2147483696" r:id="rId6"/>
    <p:sldMasterId id="2147483864" r:id="rId7"/>
    <p:sldMasterId id="2147483708" r:id="rId8"/>
    <p:sldMasterId id="2147483660" r:id="rId9"/>
  </p:sldMasterIdLst>
  <p:notesMasterIdLst>
    <p:notesMasterId r:id="rId42"/>
  </p:notesMasterIdLst>
  <p:sldIdLst>
    <p:sldId id="311" r:id="rId10"/>
    <p:sldId id="312" r:id="rId11"/>
    <p:sldId id="313" r:id="rId12"/>
    <p:sldId id="310" r:id="rId13"/>
    <p:sldId id="278" r:id="rId14"/>
    <p:sldId id="279" r:id="rId15"/>
    <p:sldId id="309" r:id="rId16"/>
    <p:sldId id="288" r:id="rId17"/>
    <p:sldId id="289" r:id="rId18"/>
    <p:sldId id="275" r:id="rId19"/>
    <p:sldId id="290" r:id="rId20"/>
    <p:sldId id="286" r:id="rId21"/>
    <p:sldId id="287" r:id="rId22"/>
    <p:sldId id="303" r:id="rId23"/>
    <p:sldId id="298" r:id="rId24"/>
    <p:sldId id="300" r:id="rId25"/>
    <p:sldId id="267" r:id="rId26"/>
    <p:sldId id="266" r:id="rId27"/>
    <p:sldId id="274" r:id="rId28"/>
    <p:sldId id="291" r:id="rId29"/>
    <p:sldId id="270" r:id="rId30"/>
    <p:sldId id="284" r:id="rId31"/>
    <p:sldId id="265" r:id="rId32"/>
    <p:sldId id="297" r:id="rId33"/>
    <p:sldId id="296" r:id="rId34"/>
    <p:sldId id="295" r:id="rId35"/>
    <p:sldId id="294" r:id="rId36"/>
    <p:sldId id="263" r:id="rId37"/>
    <p:sldId id="262" r:id="rId38"/>
    <p:sldId id="260" r:id="rId39"/>
    <p:sldId id="258" r:id="rId40"/>
    <p:sldId id="25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2F4228-7EEF-680D-8EE8-1E76B837DB35}" name="Lauren Berman" initials="LB" userId="S::lberman@pautilitylawproject.org::d7bd08c7-49fb-47cc-a42c-491900bce8f2" providerId="AD"/>
  <p188:author id="{085F797B-7436-4DD6-3534-5C8164E723A1}" name="Gio Brackbill" initials="GB" userId="S::gbrackbill@pautilitylawproject.org::8f4c6b9e-7309-49c1-ad9e-b9db66bbc57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presProps" Target="presProp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tableStyles" Target="tableStyles.xml"/><Relationship Id="rId20" Type="http://schemas.openxmlformats.org/officeDocument/2006/relationships/slide" Target="slides/slide11.xml"/><Relationship Id="rId41"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A8BE9-1F45-4B88-AE62-427FEDDF8EBD}" type="datetimeFigureOut">
              <a:t>7/26/2023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B6B191-717B-4913-A1E4-EAB98B180159}" type="slidenum">
              <a:t>‹#›</a:t>
            </a:fld>
            <a:endParaRPr lang="en-US"/>
          </a:p>
        </p:txBody>
      </p:sp>
    </p:spTree>
    <p:extLst>
      <p:ext uri="{BB962C8B-B14F-4D97-AF65-F5344CB8AC3E}">
        <p14:creationId xmlns:p14="http://schemas.microsoft.com/office/powerpoint/2010/main" val="3460876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ompass.state.pa.u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nam11.safelinks.protection.outlook.com/?url=https%3A%2F%2Fdced.pa.gov%2Fhousing-and-development%2Fweatherization%2Fagency-list%2F&amp;data=05%7C01%7Cgbrackbill%40pautilitylawproject.org%7C141c6ccde2074024cb1808db83dd4d71%7C3876461a31e546a2bd96fe2c07fed881%7C0%7C0%7C638248758946144206%7CUnknown%7CTWFpbGZsb3d8eyJWIjoiMC4wLjAwMDAiLCJQIjoiV2luMzIiLCJBTiI6Ik1haWwiLCJXVCI6Mn0%3D%7C3000%7C%7C%7C&amp;sdata=%2FG99Q0hBnHTpRGlyCTTL%2F4i02hnmh97%2BRtCKvf%2FuEAY%3D&amp;reserved=0"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enton.org/blog/lifeline-needs-lifelin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1B6B191-717B-4913-A1E4-EAB98B180159}" type="slidenum">
              <a:rPr lang="en-US"/>
              <a:t>1</a:t>
            </a:fld>
            <a:endParaRPr lang="en-US"/>
          </a:p>
        </p:txBody>
      </p:sp>
    </p:spTree>
    <p:extLst>
      <p:ext uri="{BB962C8B-B14F-4D97-AF65-F5344CB8AC3E}">
        <p14:creationId xmlns:p14="http://schemas.microsoft.com/office/powerpoint/2010/main" val="3663643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Low Income Household Water Assistance Program is designed to help families facing financial difficulties. To qualify, households must meet certain eligibility criteria.</a:t>
            </a:r>
          </a:p>
          <a:p>
            <a:r>
              <a:rPr lang="en-US"/>
              <a:t>Eligibility is based on income, and households with incomes up to 150% of the Federal Poverty Level (FPL) are eligible.</a:t>
            </a:r>
            <a:endParaRPr lang="en-US">
              <a:cs typeface="Calibri"/>
            </a:endParaRPr>
          </a:p>
          <a:p>
            <a:r>
              <a:rPr lang="en-US"/>
              <a:t>It's essential to note that the Program covers grants for both water and wastewater services, and households must be behind on their water or wastewater bills and at risk of termination or already experiencing a service termination.</a:t>
            </a:r>
            <a:endParaRPr lang="en-US">
              <a:cs typeface="Calibri" panose="020F0502020204030204"/>
            </a:endParaRPr>
          </a:p>
          <a:p>
            <a:r>
              <a:rPr lang="en-US"/>
              <a:t>Utility providers agree to maintain the water and wastewater services for a minimum of 90 days after receiving the grant.</a:t>
            </a:r>
            <a:endParaRPr lang="en-US">
              <a:cs typeface="Calibri" panose="020F0502020204030204"/>
            </a:endParaRPr>
          </a:p>
          <a:p>
            <a:r>
              <a:rPr lang="en-US"/>
              <a:t>It's worth mentioning that households must not have previously received a grant for the same utility provider and service. </a:t>
            </a:r>
          </a:p>
          <a:p>
            <a:r>
              <a:rPr lang="en-US"/>
              <a:t>Now, let's talk about the benefits of the Water Assistance Program. </a:t>
            </a:r>
            <a:endParaRPr lang="en-US">
              <a:cs typeface="Calibri" panose="020F0502020204030204"/>
            </a:endParaRPr>
          </a:p>
          <a:p>
            <a:r>
              <a:rPr lang="en-US"/>
              <a:t>Eligible households can receive up to $2,500 for water assistance, additionally, households can also receive up to $2,500 for wastewater assistance.</a:t>
            </a:r>
            <a:endParaRPr lang="en-US">
              <a:cs typeface="Calibri" panose="020F0502020204030204"/>
            </a:endParaRPr>
          </a:p>
          <a:p>
            <a:r>
              <a:rPr lang="en-US"/>
              <a:t>Program is reopened for a limited time, and the funding is quite limited as well. The application period closes on August 11, or sooner if the funding runs out.</a:t>
            </a:r>
            <a:endParaRPr lang="en-US">
              <a:cs typeface="Calibri" panose="020F0502020204030204"/>
            </a:endParaRPr>
          </a:p>
          <a:p>
            <a:r>
              <a:rPr lang="en-US"/>
              <a:t>If you or someone you know is eligible and in need of assistance, don't delay in applying for this program through the local County Assistance Office or online via </a:t>
            </a:r>
            <a:r>
              <a:rPr lang="en-US" u="sng">
                <a:hlinkClick r:id="rId3"/>
              </a:rPr>
              <a:t>www.compass.state.pa.us</a:t>
            </a:r>
            <a:r>
              <a:rPr lang="en-US"/>
              <a:t>. </a:t>
            </a: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254340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The Low Income Home Energy Assistance Program (LIHEAP) is a federally funded home energy assistance program, administered in Pennsylvania by the Department of Human Services. LIHEAP provides assistance for heating expenses during the months of November through April.</a:t>
            </a:r>
          </a:p>
          <a:p>
            <a:pPr marL="171450" indent="-171450">
              <a:buFont typeface="Arial"/>
              <a:buChar char="•"/>
            </a:pPr>
            <a:r>
              <a:rPr lang="en-US"/>
              <a:t>Eligible utilities include gas, electric, and deliverable fuel. In some cases, water costs may be covered if required for heating, such as with steam heat radiators.</a:t>
            </a:r>
          </a:p>
          <a:p>
            <a:pPr marL="171450" indent="-171450">
              <a:buFont typeface="Arial"/>
              <a:buChar char="•"/>
            </a:pPr>
            <a:r>
              <a:rPr lang="en-US"/>
              <a:t>Types of Assistance:</a:t>
            </a:r>
          </a:p>
          <a:p>
            <a:pPr marL="628650" lvl="1" indent="-171450">
              <a:buFont typeface="Arial"/>
              <a:buChar char="•"/>
            </a:pPr>
            <a:r>
              <a:rPr lang="en-US"/>
              <a:t>Cash Grant (Available Every Year)</a:t>
            </a:r>
          </a:p>
          <a:p>
            <a:pPr marL="628650" lvl="1" indent="-171450">
              <a:buFont typeface="Arial"/>
              <a:buChar char="•"/>
            </a:pPr>
            <a:r>
              <a:rPr lang="en-US"/>
              <a:t>Crisis Grant (For imminent heating emergencies that must be resolved)</a:t>
            </a:r>
          </a:p>
          <a:p>
            <a:pPr marL="628650" lvl="1" indent="-171450">
              <a:buFont typeface="Arial"/>
              <a:buChar char="•"/>
            </a:pPr>
            <a:r>
              <a:rPr lang="en-US"/>
              <a:t>Crisis/Interface Weatherization (For furnace repair/replacement)</a:t>
            </a:r>
          </a:p>
          <a:p>
            <a:pPr marL="628650" indent="-171450">
              <a:buFont typeface="Arial"/>
              <a:buChar char="•"/>
            </a:pPr>
            <a:r>
              <a:rPr lang="en-US"/>
              <a:t>LIHEAP Crisis Cooling Pilot Program is currently open for applications. </a:t>
            </a:r>
          </a:p>
          <a:p>
            <a:pPr lvl="2" indent="-171450">
              <a:buFont typeface="Arial"/>
              <a:buChar char="•"/>
            </a:pPr>
            <a:r>
              <a:rPr lang="en-US"/>
              <a:t>To be eligible for the program, individuals in Pennsylvania must have received assistance from the Low Income Home Energy Assistance Program (LIHEAP) or the Weatherization Assistance Program (WAP) within the last 12 months.</a:t>
            </a:r>
            <a:endParaRPr lang="en-US">
              <a:cs typeface="Calibri" panose="020F0502020204030204"/>
            </a:endParaRPr>
          </a:p>
          <a:p>
            <a:pPr lvl="2" indent="-171450">
              <a:buFont typeface="Arial"/>
              <a:buChar char="•"/>
            </a:pPr>
            <a:r>
              <a:rPr lang="en-US"/>
              <a:t>Eligible participants will receive free cooling equipment installation or repair from weatherization providers. The cooling equipment includes Energy Star window air conditioner units, fans, and potential repair or replacement of heat pumps or central air conditioning systems.</a:t>
            </a:r>
            <a:endParaRPr lang="en-US">
              <a:cs typeface="Calibri" panose="020F0502020204030204"/>
            </a:endParaRPr>
          </a:p>
          <a:p>
            <a:pPr lvl="2" indent="-171450">
              <a:buFont typeface="Arial"/>
              <a:buChar char="•"/>
            </a:pPr>
            <a:r>
              <a:rPr lang="en-US"/>
              <a:t>Applicants must provide proof of the letter confirming their receipt of LIHEAP or WAP assistance to their local Weatherization agency to qualify for the program. We discuss WAP on the next slide. </a:t>
            </a:r>
            <a:endParaRPr lang="en-US">
              <a:cs typeface="Calibri" panose="020F0502020204030204"/>
            </a:endParaRPr>
          </a:p>
          <a:p>
            <a:pPr lvl="2" indent="-171450">
              <a:buFont typeface="Arial"/>
              <a:buChar char="•"/>
            </a:pPr>
            <a:r>
              <a:rPr lang="en-US"/>
              <a:t>Find the contact information for the Weatherization agency that serves your county online here: </a:t>
            </a:r>
            <a:r>
              <a:rPr lang="en-US">
                <a:hlinkClick r:id="rId3"/>
              </a:rPr>
              <a:t>https://dced.pa.gov/housing-and-development/weatherization/agency-list/.</a:t>
            </a:r>
            <a:endParaRPr lang="en-US">
              <a:cs typeface="Calibri" panose="020F0502020204030204"/>
            </a:endParaRPr>
          </a:p>
          <a:p>
            <a:pPr marL="457200" lvl="2" indent="-171450">
              <a:buFont typeface="Arial"/>
              <a:buChar char="•"/>
            </a:pPr>
            <a:r>
              <a:rPr lang="en-US"/>
              <a:t>Applications can be submitted at the County Assistance Office (CAO) or through COMPASS.</a:t>
            </a:r>
            <a:endParaRPr lang="en-US">
              <a:cs typeface="Calibri" panose="020F0502020204030204"/>
            </a:endParaRPr>
          </a:p>
          <a:p>
            <a:pPr marL="171450" indent="-171450">
              <a:buFont typeface="Arial"/>
              <a:buChar char="•"/>
            </a:pPr>
            <a:r>
              <a:rPr lang="en-US"/>
              <a:t>For furnace repair/replacement, apply at CAO, but the local WAP (Weatherization Assistance Program) agency will perform the work under the oversight of DCED (Department of Community and Economic Development).</a:t>
            </a:r>
          </a:p>
          <a:p>
            <a:endParaRPr lang="en-US">
              <a:cs typeface="Calibri"/>
            </a:endParaRPr>
          </a:p>
          <a:p>
            <a:endParaRPr lang="en-US"/>
          </a:p>
          <a:p>
            <a:endParaRPr lang="en-US" b="1">
              <a:ea typeface="Calibri" panose="020F0502020204030204"/>
              <a:cs typeface="Calibri" panose="020F0502020204030204"/>
            </a:endParaRPr>
          </a:p>
          <a:p>
            <a:endParaRPr lang="en-US">
              <a:ea typeface="Calibri" panose="020F0502020204030204"/>
              <a:cs typeface="Calibri"/>
            </a:endParaRPr>
          </a:p>
        </p:txBody>
      </p:sp>
    </p:spTree>
    <p:extLst>
      <p:ext uri="{BB962C8B-B14F-4D97-AF65-F5344CB8AC3E}">
        <p14:creationId xmlns:p14="http://schemas.microsoft.com/office/powerpoint/2010/main" val="2346449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WAP is funded by the Department of Energy and administered by the Department of Community and Economic Development.</a:t>
            </a:r>
          </a:p>
          <a:p>
            <a:pPr marL="171450" indent="-171450">
              <a:buFont typeface="Arial"/>
              <a:buChar char="•"/>
            </a:pPr>
            <a:r>
              <a:rPr lang="en-US"/>
              <a:t>Individuals with incomes up to 200% of the Federal Poverty Level (FPL) are eligible. Priority is given to elderly, individuals with a disability, families with children, and high energy users. Applicants must be Pennsylvania residents and have landlord permission if they are renters.</a:t>
            </a:r>
            <a:endParaRPr lang="en-US">
              <a:cs typeface="Calibri"/>
            </a:endParaRPr>
          </a:p>
          <a:p>
            <a:pPr marL="171450" indent="-171450">
              <a:buFont typeface="Arial"/>
              <a:buChar char="•"/>
            </a:pPr>
            <a:r>
              <a:rPr lang="en-US"/>
              <a:t>The program is slowly expanding to include multifamily buildings.</a:t>
            </a:r>
            <a:endParaRPr lang="en-US">
              <a:cs typeface="Calibri"/>
            </a:endParaRPr>
          </a:p>
          <a:p>
            <a:pPr marL="171450" indent="-171450">
              <a:buFont typeface="Arial"/>
              <a:buChar char="•"/>
            </a:pPr>
            <a:r>
              <a:rPr lang="en-US"/>
              <a:t>Health and Safety Deferrals: The WAP Deferral Program addresses health and safety issues to install measures in the home.</a:t>
            </a:r>
            <a:endParaRPr lang="en-US">
              <a:cs typeface="Calibri"/>
            </a:endParaRPr>
          </a:p>
          <a:p>
            <a:r>
              <a:rPr lang="en-US"/>
              <a:t>The Whole Home repairs program funded by $125 million through American Rescue Plan and it can work in tandem with WAP to provide health and safety repairs. </a:t>
            </a:r>
          </a:p>
          <a:p>
            <a:pPr marL="171450" indent="-171450">
              <a:buFont typeface="Arial"/>
              <a:buChar char="•"/>
            </a:pPr>
            <a:r>
              <a:rPr lang="en-US"/>
              <a:t>The program offers up to $50,000 in financial assistance to repair, update, and adapt homes across Pennsylvania.</a:t>
            </a:r>
            <a:endParaRPr lang="en-US">
              <a:ea typeface="Calibri" panose="020F0502020204030204"/>
              <a:cs typeface="Calibri" panose="020F0502020204030204"/>
            </a:endParaRPr>
          </a:p>
          <a:p>
            <a:pPr marL="171450" indent="-171450">
              <a:buFont typeface="Arial"/>
              <a:buChar char="•"/>
            </a:pPr>
            <a:r>
              <a:rPr lang="en-US"/>
              <a:t>Funds are allocated to support staff who will assist individuals in accessing the necessary aid in a timely manner.</a:t>
            </a:r>
            <a:endParaRPr lang="en-US">
              <a:ea typeface="Calibri" panose="020F0502020204030204"/>
              <a:cs typeface="Calibri" panose="020F0502020204030204"/>
            </a:endParaRPr>
          </a:p>
          <a:p>
            <a:pPr marL="171450" indent="-171450">
              <a:buFont typeface="Arial"/>
              <a:buChar char="•"/>
            </a:pPr>
            <a:r>
              <a:rPr lang="en-US"/>
              <a:t>The funding also covers training programs and stipends for trainees to strengthen the local workforce and meet the growing demand for home repairs.</a:t>
            </a:r>
            <a:endParaRPr lang="en-US">
              <a:ea typeface="Calibri" panose="020F0502020204030204"/>
              <a:cs typeface="Calibri" panose="020F0502020204030204"/>
            </a:endParaRPr>
          </a:p>
          <a:p>
            <a:pPr marL="171450" indent="-171450">
              <a:buFont typeface="Arial"/>
              <a:buChar char="•"/>
            </a:pPr>
            <a:r>
              <a:rPr lang="en-US"/>
              <a:t>The Whole Home Repairs Program is scheduled to become available after its official opening in 2023.</a:t>
            </a:r>
            <a:endParaRPr lang="en-US">
              <a:ea typeface="Calibri" panose="020F0502020204030204"/>
              <a:cs typeface="Calibri" panose="020F0502020204030204"/>
            </a:endParaRPr>
          </a:p>
          <a:p>
            <a:pPr marL="171450" indent="-171450">
              <a:buFont typeface="Arial"/>
              <a:buChar char="•"/>
            </a:pPr>
            <a:endParaRPr lang="en-US">
              <a:ea typeface="Calibri" panose="020F0502020204030204"/>
              <a:cs typeface="Calibri" panose="020F0502020204030204"/>
            </a:endParaRPr>
          </a:p>
        </p:txBody>
      </p:sp>
    </p:spTree>
    <p:extLst>
      <p:ext uri="{BB962C8B-B14F-4D97-AF65-F5344CB8AC3E}">
        <p14:creationId xmlns:p14="http://schemas.microsoft.com/office/powerpoint/2010/main" val="2282681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Tips on Connecting to Utility Service for the first time or Re-connecting to Utility Service after a termination or move:</a:t>
            </a:r>
          </a:p>
          <a:p>
            <a:r>
              <a:rPr lang="en-US"/>
              <a:t>No Security Deposit for CAP-Eligible Households: CAP-eligible households are not required to pay a security deposit when connecting to utility service. Enrolling in CAP might not be necessary, but proof of income may be required.</a:t>
            </a:r>
          </a:p>
          <a:p>
            <a:r>
              <a:rPr lang="en-US"/>
              <a:t>4-Year Rule: Arrears that are more than 4 years old cannot be demanded as a condition for providing utility service.</a:t>
            </a:r>
          </a:p>
          <a:p>
            <a:r>
              <a:rPr lang="en-US"/>
              <a:t> Customers with a Protection from Abuse (PFA) or court order have specific protections:</a:t>
            </a:r>
            <a:endParaRPr lang="en-US">
              <a:cs typeface="Calibri"/>
            </a:endParaRPr>
          </a:p>
          <a:p>
            <a:pPr marL="171450" indent="-171450">
              <a:buFont typeface="Arial"/>
              <a:buChar char="•"/>
            </a:pPr>
            <a:r>
              <a:rPr lang="en-US"/>
              <a:t> Customers with a Protection from Abuse (PFA) or other court order proving domestic violence must provide a copy of the order to the utility company. </a:t>
            </a:r>
            <a:endParaRPr lang="en-US">
              <a:cs typeface="Calibri"/>
            </a:endParaRPr>
          </a:p>
          <a:p>
            <a:pPr marL="171450" indent="-171450">
              <a:buFont typeface="Arial"/>
              <a:buChar char="•"/>
            </a:pPr>
            <a:r>
              <a:rPr lang="en-US"/>
              <a:t>A victim of domestic violence with a PFA or court order cannot have their utility service terminated due to: "nonpayment for residential service already furnished in the names of persons other than the customer…” 52 Pa. Code 56.323. The utility company is not allowed to charge the victim for debts accumulated by someone else, even if the victim lived at the residence during that time.</a:t>
            </a:r>
            <a:endParaRPr lang="en-US">
              <a:cs typeface="Calibri"/>
            </a:endParaRPr>
          </a:p>
          <a:p>
            <a:pPr marL="171450" indent="-171450">
              <a:buFont typeface="Arial"/>
              <a:buChar char="•"/>
            </a:pPr>
            <a:r>
              <a:rPr lang="en-US"/>
              <a:t>Customers with PFA or court orders are eligible for flexible payment arrangements based on their individual circumstances and needs.</a:t>
            </a:r>
            <a:endParaRPr lang="en-US">
              <a:cs typeface="Calibri" panose="020F0502020204030204"/>
            </a:endParaRPr>
          </a:p>
          <a:p>
            <a:pPr marL="171450" indent="-171450">
              <a:buFont typeface="Arial"/>
              <a:buChar char="•"/>
            </a:pPr>
            <a:r>
              <a:rPr lang="en-US"/>
              <a:t>Additional Notice: The utility company must make an attempt at "personal contact" just before termination.</a:t>
            </a:r>
            <a:endParaRPr lang="en-US">
              <a:cs typeface="Calibri"/>
            </a:endParaRPr>
          </a:p>
          <a:p>
            <a:pPr marL="171450" indent="-171450">
              <a:buFont typeface="Arial"/>
              <a:buChar char="•"/>
            </a:pPr>
            <a:r>
              <a:rPr lang="en-US"/>
              <a:t>Alternative Notice: If personal contact is not possible, a notice is posted at the property, and termination is delayed for 48 hours.</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C1B6B191-717B-4913-A1E4-EAB98B180159}" type="slidenum">
              <a:rPr lang="en-US"/>
              <a:t>18</a:t>
            </a:fld>
            <a:endParaRPr lang="en-US"/>
          </a:p>
        </p:txBody>
      </p:sp>
    </p:spTree>
    <p:extLst>
      <p:ext uri="{BB962C8B-B14F-4D97-AF65-F5344CB8AC3E}">
        <p14:creationId xmlns:p14="http://schemas.microsoft.com/office/powerpoint/2010/main" val="2122391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Termination Rules:</a:t>
            </a:r>
          </a:p>
          <a:p>
            <a:r>
              <a:rPr lang="en-US"/>
              <a:t>Timing: Terminations are permitted only from Monday to Thursday. No terminations are allowed on Fridays.</a:t>
            </a:r>
            <a:endParaRPr lang="en-US">
              <a:cs typeface="Calibri"/>
            </a:endParaRPr>
          </a:p>
          <a:p>
            <a:r>
              <a:rPr lang="en-US"/>
              <a:t>Reasons for Termination: Terminations happen due to nonpayment of undisputed delinquent accounts. They may also occur if customers fail to comply with the terms of a payment agreement, do not complete a security deposit, or deny access to equipment.</a:t>
            </a:r>
            <a:endParaRPr lang="en-US">
              <a:cs typeface="Calibri"/>
            </a:endParaRPr>
          </a:p>
          <a:p>
            <a:r>
              <a:rPr lang="en-US"/>
              <a:t>Notice Requirements:</a:t>
            </a:r>
            <a:endParaRPr lang="en-US">
              <a:cs typeface="Calibri"/>
            </a:endParaRPr>
          </a:p>
          <a:p>
            <a:r>
              <a:rPr lang="en-US"/>
              <a:t> 1. Written Notice: The utility company must provide a written notice of termination to the customer at least 10 days before the termination date. This notice is effective for 60 days.</a:t>
            </a:r>
            <a:endParaRPr lang="en-US">
              <a:cs typeface="Calibri"/>
            </a:endParaRPr>
          </a:p>
          <a:p>
            <a:r>
              <a:rPr lang="en-US"/>
              <a:t> 2. Personal Contact: Within 3 days before termination, the utility company is required to make an attempt to contact the customer personally, either in person, by phone, or through electronic means like email or text.</a:t>
            </a:r>
            <a:endParaRPr lang="en-US">
              <a:cs typeface="Calibri"/>
            </a:endParaRPr>
          </a:p>
          <a:p>
            <a:r>
              <a:rPr lang="en-US"/>
              <a:t> 3. Affirmative Consent: Customers must explicitly agree to receive notices electronically. This consent is often obtained during the customer's initial sign-up for utility services.</a:t>
            </a:r>
            <a:endParaRPr lang="en-US">
              <a:cs typeface="Calibri"/>
            </a:endParaRPr>
          </a:p>
          <a:p>
            <a:r>
              <a:rPr lang="en-US"/>
              <a:t> 4. Last Knock Rule: The utility company must make a final attempt to personally contact the customer at their residence just before the scheduled termination.</a:t>
            </a:r>
            <a:endParaRPr lang="en-US">
              <a:cs typeface="Calibri"/>
            </a:endParaRPr>
          </a:p>
        </p:txBody>
      </p:sp>
    </p:spTree>
    <p:extLst>
      <p:ext uri="{BB962C8B-B14F-4D97-AF65-F5344CB8AC3E}">
        <p14:creationId xmlns:p14="http://schemas.microsoft.com/office/powerpoint/2010/main" val="4180578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Let's summarize the di</a:t>
            </a:r>
            <a:r>
              <a:rPr lang="en-US"/>
              <a:t>fferences between Utility-Issued and Public Utility-Issued Payment Arrangements:</a:t>
            </a:r>
          </a:p>
          <a:p>
            <a:r>
              <a:rPr lang="en-US"/>
              <a:t>Utility-Issued Payment Arrangements:</a:t>
            </a:r>
          </a:p>
          <a:p>
            <a:pPr marL="171450" indent="-171450">
              <a:buFont typeface="Arial"/>
              <a:buChar char="•"/>
            </a:pPr>
            <a:r>
              <a:rPr lang="en-US"/>
              <a:t>These are agreements provided by the utility to customers who acknowledge their liability for the billed service but need more time to pay the outstanding balance.</a:t>
            </a:r>
          </a:p>
          <a:p>
            <a:pPr marL="171450" indent="-171450">
              <a:buFont typeface="Arial"/>
              <a:buChar char="•"/>
            </a:pPr>
            <a:r>
              <a:rPr lang="en-US"/>
              <a:t>Customers should be cautious about admitting liability unless they are aware of the exact amount they owe.</a:t>
            </a:r>
          </a:p>
          <a:p>
            <a:pPr marL="171450" indent="-171450">
              <a:buFont typeface="Arial"/>
              <a:buChar char="•"/>
            </a:pPr>
            <a:r>
              <a:rPr lang="en-US"/>
              <a:t>It's essential for customers to agree only to payment arrangements they can afford to avoid further financial strain.</a:t>
            </a:r>
          </a:p>
          <a:p>
            <a:pPr marL="171450" indent="-171450">
              <a:buFont typeface="Arial"/>
              <a:buChar char="•"/>
            </a:pPr>
            <a:r>
              <a:rPr lang="en-US"/>
              <a:t>Utilities have the discretion to offer multiple payment arrangements for various durations.</a:t>
            </a:r>
            <a:endParaRPr lang="en-US">
              <a:cs typeface="Calibri"/>
            </a:endParaRPr>
          </a:p>
          <a:p>
            <a:pPr marL="171450" indent="-171450">
              <a:buFont typeface="Arial"/>
              <a:buChar char="•"/>
            </a:pPr>
            <a:endParaRPr lang="en-US">
              <a:cs typeface="Calibri"/>
            </a:endParaRPr>
          </a:p>
          <a:p>
            <a:r>
              <a:rPr lang="en-US"/>
              <a:t>Public Utility-Issued Payment Arrangements (Regulated by the Public Utility Commission - PUC):</a:t>
            </a:r>
          </a:p>
          <a:p>
            <a:r>
              <a:rPr lang="en-US"/>
              <a:t>Current Customers is defined as customers who are currently using utility services or are within 30 days of the service termination. </a:t>
            </a:r>
            <a:endParaRPr lang="en-US">
              <a:cs typeface="Calibri" panose="020F0502020204030204"/>
            </a:endParaRPr>
          </a:p>
          <a:p>
            <a:pPr marL="171450" indent="-171450">
              <a:buFont typeface="Arial"/>
              <a:buChar char="•"/>
            </a:pPr>
            <a:r>
              <a:rPr lang="en-US"/>
              <a:t>Customers with incomes below 150% of the Federal Poverty Level (FPL) can negotiate a payback timeframe of up to 5 years.</a:t>
            </a:r>
            <a:endParaRPr lang="en-US">
              <a:cs typeface="Calibri"/>
            </a:endParaRPr>
          </a:p>
          <a:p>
            <a:pPr marL="171450" indent="-171450">
              <a:buFont typeface="Arial"/>
              <a:buChar char="•"/>
            </a:pPr>
            <a:r>
              <a:rPr lang="en-US"/>
              <a:t>Note: The PUC issued Payment Arrangement is usually a one time deal, as they cannot compel a utility to enter into a second payment arrangement unless there are </a:t>
            </a:r>
            <a:r>
              <a:rPr lang="en-US" b="1" u="sng"/>
              <a:t>extraordinary</a:t>
            </a:r>
            <a:r>
              <a:rPr lang="en-US"/>
              <a:t> circumstances.</a:t>
            </a:r>
            <a:endParaRPr lang="en-US">
              <a:cs typeface="Calibri"/>
            </a:endParaRPr>
          </a:p>
          <a:p>
            <a:pPr>
              <a:buFont typeface="Arial"/>
              <a:buChar char="•"/>
            </a:pPr>
            <a:r>
              <a:rPr lang="en-US"/>
              <a:t>Applicants for Service:</a:t>
            </a:r>
          </a:p>
          <a:p>
            <a:pPr marL="171450" indent="-171450">
              <a:buFont typeface="Arial"/>
              <a:buChar char="•"/>
            </a:pPr>
            <a:r>
              <a:rPr lang="en-US"/>
              <a:t>These are customers seeking reconnection after being without service for 30 days or more at the same address.</a:t>
            </a:r>
          </a:p>
          <a:p>
            <a:pPr marL="171450" indent="-171450">
              <a:buFont typeface="Arial"/>
              <a:buChar char="•"/>
            </a:pPr>
            <a:r>
              <a:rPr lang="en-US"/>
              <a:t>The reconnection fee is cost-based, meaning it covers the expenses incurred for re-establishing service.</a:t>
            </a:r>
          </a:p>
          <a:p>
            <a:pPr marL="171450" indent="-171450">
              <a:buFont typeface="Arial"/>
              <a:buChar char="•"/>
            </a:pPr>
            <a:r>
              <a:rPr lang="en-US"/>
              <a:t>For customers with incomes below 150% of the FPL, the payback timeframe can be up to 24 months.</a:t>
            </a:r>
          </a:p>
          <a:p>
            <a:endParaRPr lang="en-US">
              <a:cs typeface="Calibri"/>
            </a:endParaRPr>
          </a:p>
          <a:p>
            <a:pPr>
              <a:buFont typeface="Arial"/>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1B6B191-717B-4913-A1E4-EAB98B180159}" type="slidenum">
              <a:rPr lang="en-US"/>
              <a:t>21</a:t>
            </a:fld>
            <a:endParaRPr lang="en-US"/>
          </a:p>
        </p:txBody>
      </p:sp>
    </p:spTree>
    <p:extLst>
      <p:ext uri="{BB962C8B-B14F-4D97-AF65-F5344CB8AC3E}">
        <p14:creationId xmlns:p14="http://schemas.microsoft.com/office/powerpoint/2010/main" val="951236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Medical Certificates</a:t>
            </a:r>
          </a:p>
          <a:p>
            <a:pPr marL="171450" indent="-171450">
              <a:buFont typeface="Arial"/>
              <a:buChar char="•"/>
            </a:pPr>
            <a:r>
              <a:rPr lang="en-US"/>
              <a:t>A household can obtain a medical certificate to prevent the termination of utility service if a member of the household has a serious illness or a medical condition that requires utility service for their treatment.</a:t>
            </a:r>
          </a:p>
          <a:p>
            <a:pPr marL="171450" indent="-171450">
              <a:buFont typeface="Arial"/>
              <a:buChar char="•"/>
            </a:pPr>
            <a:r>
              <a:rPr lang="en-US"/>
              <a:t>Examples include conditions like asthma, which requires air conditioning during the summer, or diabetes, which requires refrigeration for medication.</a:t>
            </a:r>
          </a:p>
          <a:p>
            <a:pPr marL="171450" indent="-171450">
              <a:buFont typeface="Arial"/>
              <a:buChar char="•"/>
            </a:pPr>
            <a:r>
              <a:rPr lang="en-US"/>
              <a:t>The decision on which conditions qualify for a medical certificate is made by a medical professional, not the utility company.</a:t>
            </a:r>
          </a:p>
          <a:p>
            <a:pPr marL="171450" indent="-171450">
              <a:buFont typeface="Arial"/>
              <a:buChar char="•"/>
            </a:pPr>
            <a:r>
              <a:rPr lang="en-US"/>
              <a:t>Once a medical certificate is obtained, termination of utility service is halted for 30 days.</a:t>
            </a:r>
          </a:p>
          <a:p>
            <a:pPr marL="171450" indent="-171450">
              <a:buFont typeface="Arial"/>
              <a:buChar char="•"/>
            </a:pPr>
            <a:r>
              <a:rPr lang="en-US"/>
              <a:t>Customers can submit a new medical certificate every 30 days if they pay all current charges by the due date.</a:t>
            </a:r>
          </a:p>
          <a:p>
            <a:pPr marL="171450" indent="-171450">
              <a:buFont typeface="Arial"/>
              <a:buChar char="•"/>
            </a:pPr>
            <a:r>
              <a:rPr lang="en-US"/>
              <a:t>Customers can renew medical certificates up to two times, providing them with 90 days of protection, even if they do not pay current charges by the due date.</a:t>
            </a:r>
          </a:p>
          <a:p>
            <a:endParaRPr lang="en-US">
              <a:cs typeface="Calibri"/>
            </a:endParaRPr>
          </a:p>
        </p:txBody>
      </p:sp>
    </p:spTree>
    <p:extLst>
      <p:ext uri="{BB962C8B-B14F-4D97-AF65-F5344CB8AC3E}">
        <p14:creationId xmlns:p14="http://schemas.microsoft.com/office/powerpoint/2010/main" val="1976666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6888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Tenant Protections under USTRA &amp; Subchapter B (DSLPA):</a:t>
            </a:r>
          </a:p>
          <a:p>
            <a:r>
              <a:rPr lang="en-US"/>
              <a:t> </a:t>
            </a:r>
          </a:p>
          <a:p>
            <a:r>
              <a:rPr lang="en-US"/>
              <a:t>- Tenant's rights under USTRA &amp; Subchapter B (DSLPA) are triggered when the utility company decides to terminate utility service to leased premises due to nonpayment by the landlord ratepayer.</a:t>
            </a:r>
          </a:p>
          <a:p>
            <a:r>
              <a:rPr lang="en-US"/>
              <a:t>- USTRA/Subchapter B also apply when the landlord voluntarily relinquishes service (requests to discontinue service).</a:t>
            </a:r>
          </a:p>
          <a:p>
            <a:r>
              <a:rPr lang="en-US"/>
              <a:t>- For these protections to apply, the following conditions must generally be met:</a:t>
            </a:r>
          </a:p>
          <a:p>
            <a:r>
              <a:rPr lang="en-US"/>
              <a:t>  - The landlord must be the utility's named customer.</a:t>
            </a:r>
          </a:p>
          <a:p>
            <a:r>
              <a:rPr lang="en-US"/>
              <a:t>  - Under USTRA, it doesn't matter if the lease states the tenant is responsible for utilities, while under DSLPA, the landlord must be responsible for the service according to the lease terms.</a:t>
            </a:r>
          </a:p>
          <a:p>
            <a:r>
              <a:rPr lang="en-US"/>
              <a:t>  - There is no requirement to produce a written lease.</a:t>
            </a:r>
          </a:p>
          <a:p>
            <a:r>
              <a:rPr lang="en-US"/>
              <a:t>  - The tenant took possession of the premises while utility service was active.</a:t>
            </a:r>
          </a:p>
          <a:p>
            <a:r>
              <a:rPr lang="en-US"/>
              <a:t>  - The proposed termination of service is related to nonpayment or voluntary requests, not due to unsafe conditions, repairs, meter tampering, etc.</a:t>
            </a:r>
          </a:p>
        </p:txBody>
      </p:sp>
    </p:spTree>
    <p:extLst>
      <p:ext uri="{BB962C8B-B14F-4D97-AF65-F5344CB8AC3E}">
        <p14:creationId xmlns:p14="http://schemas.microsoft.com/office/powerpoint/2010/main" val="3309877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Mention foreign load. </a:t>
            </a:r>
          </a:p>
        </p:txBody>
      </p:sp>
    </p:spTree>
    <p:extLst>
      <p:ext uri="{BB962C8B-B14F-4D97-AF65-F5344CB8AC3E}">
        <p14:creationId xmlns:p14="http://schemas.microsoft.com/office/powerpoint/2010/main" val="298256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Vision Statement: PULP envisions a future where all Pennsylvanians have the right and ability to equitably access safe and affordable home energy and utility services.</a:t>
            </a:r>
          </a:p>
          <a:p>
            <a:endParaRPr lang="en-US">
              <a:cs typeface="Calibri"/>
            </a:endParaRPr>
          </a:p>
          <a:p>
            <a:r>
              <a:rPr lang="en-US">
                <a:cs typeface="Calibri"/>
              </a:rPr>
              <a:t>Values Statement: </a:t>
            </a:r>
            <a:r>
              <a:rPr lang="en-US"/>
              <a:t>PULP values the right of all people to a healthy home and a thriving community. We value intersectional initiatives which seek to resolve economic, racial, and environmental harms, and we prioritize policy solutions identified and informed by people who have experienced poverty and insecurity in access to energy, water, telecommunication, and broadband services.</a:t>
            </a:r>
            <a:endParaRPr lang="en-US">
              <a:cs typeface="Calibri"/>
            </a:endParaRPr>
          </a:p>
        </p:txBody>
      </p:sp>
      <p:sp>
        <p:nvSpPr>
          <p:cNvPr id="4" name="Slide Number Placeholder 3"/>
          <p:cNvSpPr>
            <a:spLocks noGrp="1"/>
          </p:cNvSpPr>
          <p:nvPr>
            <p:ph type="sldNum" sz="quarter" idx="5"/>
          </p:nvPr>
        </p:nvSpPr>
        <p:spPr/>
        <p:txBody>
          <a:bodyPr/>
          <a:lstStyle/>
          <a:p>
            <a:fld id="{C2C0123E-ED51-4FE1-A4DF-E4C2CAC2BDB2}" type="slidenum">
              <a:t>2</a:t>
            </a:fld>
            <a:endParaRPr lang="en-US"/>
          </a:p>
        </p:txBody>
      </p:sp>
    </p:spTree>
    <p:extLst>
      <p:ext uri="{BB962C8B-B14F-4D97-AF65-F5344CB8AC3E}">
        <p14:creationId xmlns:p14="http://schemas.microsoft.com/office/powerpoint/2010/main" val="37646322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first step is to Initiate a Dispute with the Utility:</a:t>
            </a:r>
            <a:endParaRPr lang="en-US">
              <a:cs typeface="Calibri"/>
            </a:endParaRPr>
          </a:p>
          <a:p>
            <a:r>
              <a:rPr lang="en-US"/>
              <a:t>The utility has the obligation to address disputes raised by customers.</a:t>
            </a:r>
            <a:endParaRPr lang="en-US">
              <a:cs typeface="Calibri" panose="020F0502020204030204"/>
            </a:endParaRPr>
          </a:p>
          <a:p>
            <a:r>
              <a:rPr lang="en-US"/>
              <a:t>Tips for Initiating a Dispute with a Utility Company:</a:t>
            </a:r>
            <a:endParaRPr lang="en-US">
              <a:cs typeface="Calibri" panose="020F0502020204030204"/>
            </a:endParaRPr>
          </a:p>
          <a:p>
            <a:pPr marL="171450" indent="-171450">
              <a:buFont typeface="Arial"/>
              <a:buChar char="•"/>
            </a:pPr>
            <a:r>
              <a:rPr lang="en-US"/>
              <a:t>Utilities have broad discretion to resolve customer disputes, so it's essential to communicate effectively with them.</a:t>
            </a:r>
            <a:endParaRPr lang="en-US">
              <a:cs typeface="Calibri" panose="020F0502020204030204"/>
            </a:endParaRPr>
          </a:p>
          <a:p>
            <a:pPr marL="171450" indent="-171450">
              <a:buFont typeface="Arial"/>
              <a:buChar char="•"/>
            </a:pPr>
            <a:r>
              <a:rPr lang="en-US"/>
              <a:t>Use the magic words: Clearly state "I am disputing ____" to express your disagreement with specific charges or issues.</a:t>
            </a:r>
            <a:endParaRPr lang="en-US">
              <a:cs typeface="Calibri" panose="020F0502020204030204"/>
            </a:endParaRPr>
          </a:p>
          <a:p>
            <a:pPr marL="171450" indent="-171450">
              <a:buFont typeface="Arial"/>
              <a:buChar char="•"/>
            </a:pPr>
            <a:r>
              <a:rPr lang="en-US"/>
              <a:t>Request a utility report or account report to obtain detailed information about your billing and services.</a:t>
            </a:r>
            <a:endParaRPr lang="en-US">
              <a:cs typeface="Calibri" panose="020F0502020204030204"/>
            </a:endParaRPr>
          </a:p>
          <a:p>
            <a:pPr marL="171450" indent="-171450">
              <a:buFont typeface="Arial"/>
              <a:buChar char="•"/>
            </a:pPr>
            <a:r>
              <a:rPr lang="en-US"/>
              <a:t>Continue paying any undisputed bills during the dispute resolution process. It's crucial to fulfill your financial obligations while the dispute is being addressed.</a:t>
            </a:r>
            <a:endParaRPr lang="en-US">
              <a:cs typeface="Calibri" panose="020F0502020204030204"/>
            </a:endParaRPr>
          </a:p>
          <a:p>
            <a:pPr marL="171450" indent="-171450">
              <a:buFont typeface="Arial"/>
              <a:buChar char="•"/>
            </a:pPr>
            <a:r>
              <a:rPr lang="en-US"/>
              <a:t>Customers are required to give the utility an opportunity to resolve the dispute before involving the Public Utility Commission.</a:t>
            </a:r>
            <a:endParaRPr lang="en-US">
              <a:cs typeface="Calibri" panose="020F0502020204030204"/>
            </a:endParaRPr>
          </a:p>
          <a:p>
            <a:pPr marL="171450" indent="-171450">
              <a:buFont typeface="Arial"/>
              <a:buChar char="•"/>
            </a:pPr>
            <a:r>
              <a:rPr lang="en-US"/>
              <a:t>Reference: 52 Pa. Code 56.140 et seq.</a:t>
            </a:r>
            <a:endParaRPr lang="en-US">
              <a:cs typeface="Calibri" panose="020F0502020204030204"/>
            </a:endParaRPr>
          </a:p>
          <a:p>
            <a:r>
              <a:rPr lang="en-US"/>
              <a:t>The second step is filing an Informal Complaint:</a:t>
            </a:r>
            <a:endParaRPr lang="en-US">
              <a:cs typeface="Calibri" panose="020F0502020204030204"/>
            </a:endParaRPr>
          </a:p>
          <a:p>
            <a:pPr marL="171450" indent="-171450">
              <a:buFont typeface="Arial"/>
              <a:buChar char="•"/>
            </a:pPr>
            <a:r>
              <a:rPr lang="en-US"/>
              <a:t>Contact PUC Bureau of Consumer Services at 1-800-692-7380.</a:t>
            </a:r>
            <a:endParaRPr lang="en-US">
              <a:cs typeface="Calibri" panose="020F0502020204030204"/>
            </a:endParaRPr>
          </a:p>
          <a:p>
            <a:pPr marL="171450" indent="-171450">
              <a:buFont typeface="Arial"/>
              <a:buChar char="•"/>
            </a:pPr>
            <a:r>
              <a:rPr lang="en-US"/>
              <a:t>Filing an informal complaint can temporarily halt termination if submitted before the scheduled termination date.</a:t>
            </a:r>
            <a:endParaRPr lang="en-US">
              <a:cs typeface="Calibri" panose="020F0502020204030204"/>
            </a:endParaRPr>
          </a:p>
          <a:p>
            <a:r>
              <a:rPr lang="en-US"/>
              <a:t>Formal Complaint:</a:t>
            </a:r>
            <a:endParaRPr lang="en-US">
              <a:cs typeface="Calibri" panose="020F0502020204030204"/>
            </a:endParaRPr>
          </a:p>
          <a:p>
            <a:pPr marL="171450" indent="-171450">
              <a:buFont typeface="Arial"/>
              <a:buChar char="•"/>
            </a:pPr>
            <a:r>
              <a:rPr lang="en-US"/>
              <a:t>If the dispute is not resolved informally, a formal complaint can be filed.</a:t>
            </a:r>
            <a:endParaRPr lang="en-US">
              <a:cs typeface="Calibri" panose="020F0502020204030204"/>
            </a:endParaRPr>
          </a:p>
          <a:p>
            <a:pPr marL="171450" indent="-171450">
              <a:buFont typeface="Arial"/>
              <a:buChar char="•"/>
            </a:pPr>
            <a:r>
              <a:rPr lang="en-US"/>
              <a:t>An administrative hearing before an Administrative Law Judge is conducted.</a:t>
            </a:r>
            <a:endParaRPr lang="en-US">
              <a:cs typeface="Calibri" panose="020F0502020204030204"/>
            </a:endParaRPr>
          </a:p>
          <a:p>
            <a:pPr marL="171450" indent="-171450">
              <a:buFont typeface="Arial"/>
              <a:buChar char="•"/>
            </a:pPr>
            <a:r>
              <a:rPr lang="en-US"/>
              <a:t>Appeals are directed to the Commonwealth Court.</a:t>
            </a:r>
            <a:endParaRPr lang="en-US">
              <a:cs typeface="Calibri" panose="020F0502020204030204"/>
            </a:endParaRPr>
          </a:p>
          <a:p>
            <a:pPr marL="171450" indent="-171450">
              <a:buFont typeface="Arial"/>
              <a:buChar char="•"/>
            </a:pPr>
            <a:r>
              <a:rPr lang="en-US"/>
              <a:t>Note: Representation before the PUC requires a licensed attorney. Advocates/paralegals can refer clients to file pro se and provide information about their rights.</a:t>
            </a:r>
            <a:endParaRPr lang="en-US">
              <a:cs typeface="Calibri"/>
            </a:endParaRPr>
          </a:p>
          <a:p>
            <a:pPr lvl="1">
              <a:lnSpc>
                <a:spcPct val="90000"/>
              </a:lnSpc>
              <a:spcBef>
                <a:spcPts val="250"/>
              </a:spcBef>
              <a:spcAft>
                <a:spcPts val="250"/>
              </a:spcAft>
              <a:buFont typeface="Arial,Sans-Serif"/>
              <a:buChar char="•"/>
            </a:pPr>
            <a:endParaRPr lang="en-US">
              <a:cs typeface="Calibri"/>
            </a:endParaRPr>
          </a:p>
        </p:txBody>
      </p:sp>
      <p:sp>
        <p:nvSpPr>
          <p:cNvPr id="4" name="Slide Number Placeholder 3"/>
          <p:cNvSpPr>
            <a:spLocks noGrp="1"/>
          </p:cNvSpPr>
          <p:nvPr>
            <p:ph type="sldNum" sz="quarter" idx="5"/>
          </p:nvPr>
        </p:nvSpPr>
        <p:spPr/>
        <p:txBody>
          <a:bodyPr/>
          <a:lstStyle/>
          <a:p>
            <a:fld id="{C1B6B191-717B-4913-A1E4-EAB98B180159}" type="slidenum">
              <a:rPr lang="en-US"/>
              <a:t>30</a:t>
            </a:fld>
            <a:endParaRPr lang="en-US"/>
          </a:p>
        </p:txBody>
      </p:sp>
    </p:spTree>
    <p:extLst>
      <p:ext uri="{BB962C8B-B14F-4D97-AF65-F5344CB8AC3E}">
        <p14:creationId xmlns:p14="http://schemas.microsoft.com/office/powerpoint/2010/main" val="425431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3760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1B6B191-717B-4913-A1E4-EAB98B180159}" type="slidenum">
              <a:rPr lang="en-US"/>
              <a:t>3</a:t>
            </a:fld>
            <a:endParaRPr lang="en-US"/>
          </a:p>
        </p:txBody>
      </p:sp>
    </p:spTree>
    <p:extLst>
      <p:ext uri="{BB962C8B-B14F-4D97-AF65-F5344CB8AC3E}">
        <p14:creationId xmlns:p14="http://schemas.microsoft.com/office/powerpoint/2010/main" val="301593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2060"/>
                </a:solidFill>
                <a:latin typeface="Helvetica" panose="020B0604020202020204" pitchFamily="34" charset="0"/>
                <a:cs typeface="Helvetica" panose="020B0604020202020204" pitchFamily="34" charset="0"/>
              </a:rPr>
              <a:t>Health…Exacerbates health conditions, like asthma, which are already more prevalent in low income communities.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rgbClr val="002060"/>
              </a:solidFill>
              <a:latin typeface="Helvetica" panose="020B0604020202020204" pitchFamily="34" charset="0"/>
              <a:cs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rgbClr val="002060"/>
              </a:solidFill>
              <a:latin typeface="Helvetica" panose="020B0604020202020204" pitchFamily="34" charset="0"/>
              <a:cs typeface="Helvetica"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86E1B2D9-3980-4839-9442-F85987DF8C8E}" type="slidenum">
              <a:rPr lang="en-US" smtClean="0"/>
              <a:t>4</a:t>
            </a:fld>
            <a:endParaRPr lang="en-US"/>
          </a:p>
        </p:txBody>
      </p:sp>
    </p:spTree>
    <p:extLst>
      <p:ext uri="{BB962C8B-B14F-4D97-AF65-F5344CB8AC3E}">
        <p14:creationId xmlns:p14="http://schemas.microsoft.com/office/powerpoint/2010/main" val="3966762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246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46281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8492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Lifeline Program is a federally funded program aimed at providing affordable access to phone and broadband services. </a:t>
            </a:r>
            <a:endParaRPr lang="en-US" b="1"/>
          </a:p>
          <a:p>
            <a:r>
              <a:rPr lang="en-US"/>
              <a:t>The benefits of the Lifeline Program are:</a:t>
            </a:r>
            <a:endParaRPr lang="en-US" b="1">
              <a:cs typeface="Calibri"/>
            </a:endParaRPr>
          </a:p>
          <a:p>
            <a:pPr marL="171450" indent="-171450">
              <a:buFont typeface="Arial"/>
              <a:buChar char="•"/>
            </a:pPr>
            <a:r>
              <a:rPr lang="en-US"/>
              <a:t>Eligible households receive a monthly subsidy of $9.25, which can be applied towards telephone, broadband, or bundled services**.</a:t>
            </a:r>
            <a:endParaRPr lang="en-US">
              <a:cs typeface="Calibri" panose="020F0502020204030204"/>
            </a:endParaRPr>
          </a:p>
          <a:p>
            <a:pPr marL="171450" indent="-171450">
              <a:buFont typeface="Arial"/>
              <a:buChar char="•"/>
            </a:pPr>
            <a:r>
              <a:rPr lang="en-US"/>
              <a:t>The subsidy cannot be used to purchase equipment. However, some providers offer free phones to qualifying participants.</a:t>
            </a:r>
            <a:endParaRPr lang="en-US">
              <a:cs typeface="Calibri" panose="020F0502020204030204"/>
            </a:endParaRPr>
          </a:p>
          <a:p>
            <a:pPr marL="171450" indent="-171450">
              <a:buFont typeface="Arial"/>
              <a:buChar char="•"/>
            </a:pPr>
            <a:r>
              <a:rPr lang="en-US"/>
              <a:t>The Lifeline benefit is "portable," meaning that if you switch providers, you can retain your Lifeline support with the new service.</a:t>
            </a:r>
            <a:endParaRPr lang="en-US">
              <a:cs typeface="Calibri" panose="020F0502020204030204"/>
            </a:endParaRPr>
          </a:p>
          <a:p>
            <a:pPr marL="171450" indent="-171450">
              <a:buFont typeface="Arial"/>
              <a:buChar char="•"/>
            </a:pPr>
            <a:r>
              <a:rPr lang="en-US"/>
              <a:t>Each household, defined as an economic unit, is eligible to receive one Lifeline subsidy.</a:t>
            </a:r>
            <a:endParaRPr lang="en-US">
              <a:cs typeface="Calibri" panose="020F0502020204030204"/>
            </a:endParaRPr>
          </a:p>
          <a:p>
            <a:r>
              <a:rPr lang="en-US"/>
              <a:t>Who can benefit from the Lifeline Program? Let's take a look at the eligibility criteria:</a:t>
            </a:r>
            <a:endParaRPr lang="en-US">
              <a:cs typeface="Calibri" panose="020F0502020204030204"/>
            </a:endParaRPr>
          </a:p>
          <a:p>
            <a:pPr marL="171450" indent="-171450">
              <a:buFont typeface="Arial"/>
              <a:buChar char="•"/>
            </a:pPr>
            <a:r>
              <a:rPr lang="en-US"/>
              <a:t>Income-Based Eligibility: Households with an income at or below 135% of the Federal Poverty Level (FPL) are eligible to apply for Lifeline.</a:t>
            </a:r>
            <a:endParaRPr lang="en-US">
              <a:cs typeface="Calibri" panose="020F0502020204030204"/>
            </a:endParaRPr>
          </a:p>
          <a:p>
            <a:pPr marL="171450" indent="-171450">
              <a:buFont typeface="Arial"/>
              <a:buChar char="•"/>
            </a:pPr>
            <a:r>
              <a:rPr lang="en-US"/>
              <a:t>Categorical Eligibility: Alternatively, individuals enrolled in specific government assistance programs, such as SNAP, Medicaid, SSI, Public Housing, or Veteran Pension/Survivor Benefits, automatically qualify for Lifeline.</a:t>
            </a:r>
            <a:endParaRPr lang="en-US">
              <a:cs typeface="Calibri" panose="020F0502020204030204"/>
            </a:endParaRPr>
          </a:p>
          <a:p>
            <a:r>
              <a:rPr lang="en-US"/>
              <a:t>To Apply for Lifeline, visit the official Lifeline Program website at usac.org/lifeline to find more information about eligibility requirements and how to apply. You can also get in touch with your local service providers for assistance with the application process.</a:t>
            </a:r>
            <a:endParaRPr lang="en-US">
              <a:cs typeface="Calibri" panose="020F0502020204030204"/>
            </a:endParaRPr>
          </a:p>
          <a:p>
            <a:pPr marL="171450" indent="-171450">
              <a:buFont typeface="Arial"/>
              <a:buChar char="•"/>
            </a:pPr>
            <a:endParaRPr lang="en-US">
              <a:cs typeface="Calibri" panose="020F0502020204030204"/>
            </a:endParaRPr>
          </a:p>
          <a:p>
            <a:r>
              <a:rPr lang="en-US"/>
              <a:t>The FCC has only indicated that they will maintain voice-only Lifeline support until 12/1/2022. This may negatively impact over 10 percent of all Lifeline enrollees who utilize voice-only services. </a:t>
            </a:r>
            <a:r>
              <a:rPr lang="en-US" b="1">
                <a:hlinkClick r:id="rId3"/>
              </a:rPr>
              <a:t>https://www.benton.org/blog/lifeline-needs-lifeline</a:t>
            </a:r>
            <a:r>
              <a:rPr lang="en-US" b="1"/>
              <a:t>. </a:t>
            </a:r>
            <a:endParaRPr lang="en-US" b="1">
              <a:cs typeface="Calibri"/>
            </a:endParaRPr>
          </a:p>
        </p:txBody>
      </p:sp>
      <p:sp>
        <p:nvSpPr>
          <p:cNvPr id="4" name="Slide Number Placeholder 3"/>
          <p:cNvSpPr>
            <a:spLocks noGrp="1"/>
          </p:cNvSpPr>
          <p:nvPr>
            <p:ph type="sldNum" sz="quarter" idx="5"/>
          </p:nvPr>
        </p:nvSpPr>
        <p:spPr/>
        <p:txBody>
          <a:bodyPr/>
          <a:lstStyle/>
          <a:p>
            <a:fld id="{C1B6B191-717B-4913-A1E4-EAB98B180159}" type="slidenum">
              <a:rPr lang="en-US"/>
              <a:t>12</a:t>
            </a:fld>
            <a:endParaRPr lang="en-US"/>
          </a:p>
        </p:txBody>
      </p:sp>
    </p:spTree>
    <p:extLst>
      <p:ext uri="{BB962C8B-B14F-4D97-AF65-F5344CB8AC3E}">
        <p14:creationId xmlns:p14="http://schemas.microsoft.com/office/powerpoint/2010/main" val="1668537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Affordable Connectivity Program benefits include:</a:t>
            </a:r>
          </a:p>
          <a:p>
            <a:r>
              <a:rPr lang="en-US"/>
              <a:t>Up to $30/month Broadband Subsidy: Eligible households can get up to $30 per month to help cover broadband internet costs.</a:t>
            </a:r>
            <a:endParaRPr lang="en-US">
              <a:cs typeface="Calibri"/>
            </a:endParaRPr>
          </a:p>
          <a:p>
            <a:r>
              <a:rPr lang="en-US"/>
              <a:t>Device Discount: Some providers offer a $100 discount on internet-enabled devices, with a co-payment of $10 to $50.</a:t>
            </a:r>
            <a:endParaRPr lang="en-US">
              <a:cs typeface="Calibri"/>
            </a:endParaRPr>
          </a:p>
          <a:p>
            <a:r>
              <a:rPr lang="en-US"/>
              <a:t>Eligibility:</a:t>
            </a:r>
            <a:endParaRPr lang="en-US">
              <a:cs typeface="Calibri"/>
            </a:endParaRPr>
          </a:p>
          <a:p>
            <a:r>
              <a:rPr lang="en-US"/>
              <a:t>Household Incomes at or Below 200% of the Federal Poverty Level (FPL).</a:t>
            </a:r>
            <a:endParaRPr lang="en-US">
              <a:cs typeface="Calibri"/>
            </a:endParaRPr>
          </a:p>
          <a:p>
            <a:r>
              <a:rPr lang="en-US"/>
              <a:t>Enrollment in government assistance programs like SNAP, Medicaid, etc.</a:t>
            </a:r>
            <a:endParaRPr lang="en-US">
              <a:cs typeface="Calibri"/>
            </a:endParaRPr>
          </a:p>
          <a:p>
            <a:r>
              <a:rPr lang="en-US"/>
              <a:t>Participation in specific Tribal programs.</a:t>
            </a:r>
            <a:endParaRPr lang="en-US">
              <a:cs typeface="Calibri"/>
            </a:endParaRPr>
          </a:p>
          <a:p>
            <a:r>
              <a:rPr lang="en-US"/>
              <a:t>Household with a member approved for free or reduced-price school lunch/breakfast.</a:t>
            </a:r>
            <a:endParaRPr lang="en-US">
              <a:cs typeface="Calibri"/>
            </a:endParaRPr>
          </a:p>
          <a:p>
            <a:r>
              <a:rPr lang="en-US"/>
              <a:t>Pell Grant recipients.</a:t>
            </a:r>
            <a:endParaRPr lang="en-US">
              <a:cs typeface="Calibri"/>
            </a:endParaRPr>
          </a:p>
          <a:p>
            <a:r>
              <a:rPr lang="en-US"/>
              <a:t>Participants in an internet provider's low-income program.</a:t>
            </a:r>
            <a:endParaRPr lang="en-US">
              <a:cs typeface="Calibri"/>
            </a:endParaRPr>
          </a:p>
          <a:p>
            <a:r>
              <a:rPr lang="en-US"/>
              <a:t>To learn more and apply, visit fcc.gov/</a:t>
            </a:r>
            <a:r>
              <a:rPr lang="en-US" err="1"/>
              <a:t>acp</a:t>
            </a:r>
            <a:r>
              <a:rPr lang="en-US"/>
              <a:t>.</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1B6B191-717B-4913-A1E4-EAB98B180159}" type="slidenum">
              <a:rPr lang="en-US"/>
              <a:t>13</a:t>
            </a:fld>
            <a:endParaRPr lang="en-US"/>
          </a:p>
        </p:txBody>
      </p:sp>
    </p:spTree>
    <p:extLst>
      <p:ext uri="{BB962C8B-B14F-4D97-AF65-F5344CB8AC3E}">
        <p14:creationId xmlns:p14="http://schemas.microsoft.com/office/powerpoint/2010/main" val="236775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68721AC-59C1-47C4-916A-93AF4EFB170A}"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907D6E-B491-4D27-91A0-2C980CE9497D}" type="datetime1">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05D487-268D-41B1-8D1B-2E168F0DA84F}" type="datetime1">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D76E66B3-6A5D-4205-AB20-54966B9C3984}"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435869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218F01-6DFB-48D9-A61F-CE218E50A77C}"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365104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89F54-C150-485D-A2AF-01BA455B87BE}"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04791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67D57C84-6F0D-4638-86C1-A9B90515EEE5}"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9" name="Footer Placeholder 8"/>
          <p:cNvSpPr>
            <a:spLocks noGrp="1"/>
          </p:cNvSpPr>
          <p:nvPr>
            <p:ph type="ftr" sz="quarter" idx="11"/>
          </p:nvPr>
        </p:nvSpPr>
        <p:spPr/>
        <p:txBody>
          <a:bodyPr/>
          <a:lstStyle/>
          <a:p>
            <a:endParaRPr lang="en-US">
              <a:solidFill>
                <a:prstClr val="black">
                  <a:lumMod val="50000"/>
                  <a:lumOff val="50000"/>
                </a:prst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805775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E5C5274E-2B61-4195-8C68-08D10BE46354}"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11" name="Footer Placeholder 10"/>
          <p:cNvSpPr>
            <a:spLocks noGrp="1"/>
          </p:cNvSpPr>
          <p:nvPr>
            <p:ph type="ftr" sz="quarter" idx="11"/>
          </p:nvPr>
        </p:nvSpPr>
        <p:spPr/>
        <p:txBody>
          <a:bodyPr/>
          <a:lstStyle/>
          <a:p>
            <a:endParaRPr lang="en-US">
              <a:solidFill>
                <a:prstClr val="black">
                  <a:lumMod val="50000"/>
                  <a:lumOff val="50000"/>
                </a:prstClr>
              </a:solidFill>
            </a:endParaRPr>
          </a:p>
        </p:txBody>
      </p:sp>
      <p:sp>
        <p:nvSpPr>
          <p:cNvPr id="12" name="Slide Number Placeholder 11"/>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449533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1C704EC4-9B8C-4DC3-BF79-25C57528550F}"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7" name="Footer Placeholder 6"/>
          <p:cNvSpPr>
            <a:spLocks noGrp="1"/>
          </p:cNvSpPr>
          <p:nvPr>
            <p:ph type="ftr" sz="quarter" idx="11"/>
          </p:nvPr>
        </p:nvSpPr>
        <p:spPr/>
        <p:txBody>
          <a:bodyPr/>
          <a:lstStyle/>
          <a:p>
            <a:endParaRPr lang="en-US">
              <a:solidFill>
                <a:prstClr val="black">
                  <a:lumMod val="50000"/>
                  <a:lumOff val="50000"/>
                </a:prstClr>
              </a:solidFill>
            </a:endParaRPr>
          </a:p>
        </p:txBody>
      </p:sp>
      <p:sp>
        <p:nvSpPr>
          <p:cNvPr id="8" name="Slide Number Placeholder 7"/>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871071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C80246-DF03-4F1E-8A83-1BCF7DFA2605}"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1316513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F736EEA-242D-4A6A-AC50-7B079E8A12DB}"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9" name="Footer Placeholder 8"/>
          <p:cNvSpPr>
            <a:spLocks noGrp="1"/>
          </p:cNvSpPr>
          <p:nvPr>
            <p:ph type="ftr" sz="quarter" idx="11"/>
          </p:nvPr>
        </p:nvSpPr>
        <p:spPr/>
        <p:txBody>
          <a:bodyPr/>
          <a:lstStyle/>
          <a:p>
            <a:endParaRPr lang="en-US">
              <a:solidFill>
                <a:prstClr val="black">
                  <a:lumMod val="50000"/>
                  <a:lumOff val="50000"/>
                </a:prst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330906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68D024-F525-48F0-B799-55E8816D8345}"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71E1165-1737-416A-ABE8-80378F8DA86E}"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9" name="Footer Placeholder 8"/>
          <p:cNvSpPr>
            <a:spLocks noGrp="1"/>
          </p:cNvSpPr>
          <p:nvPr>
            <p:ph type="ftr" sz="quarter" idx="11"/>
          </p:nvPr>
        </p:nvSpPr>
        <p:spPr>
          <a:xfrm>
            <a:off x="3499101" y="6356350"/>
            <a:ext cx="5911517" cy="365125"/>
          </a:xfrm>
        </p:spPr>
        <p:txBody>
          <a:bodyPr/>
          <a:lstStyle/>
          <a:p>
            <a:endParaRPr lang="en-US">
              <a:solidFill>
                <a:prstClr val="black">
                  <a:lumMod val="50000"/>
                  <a:lumOff val="50000"/>
                </a:prst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3414300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539643-86C0-4759-9B0A-253F4B6809B7}"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en-US">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727963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C9A3E1-AFF2-4E0A-8F78-7AFCA40991E1}" type="datetime1">
              <a:rPr lang="en-US" smtClean="0">
                <a:solidFill>
                  <a:prstClr val="black">
                    <a:lumMod val="50000"/>
                    <a:lumOff val="50000"/>
                  </a:prstClr>
                </a:solidFill>
              </a:rPr>
              <a:t>7/26/2023</a:t>
            </a:fld>
            <a:endParaRPr 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en-US">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1334997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261753D-FE16-431F-A383-9580D3EB120D}"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684474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7BEF046D-564D-4544-A1B9-51717E4C9B84}"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78904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21C8DA19-9CE0-4B25-9BB6-2A41E9D85085}"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658598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9086A16-BD3D-4758-A674-209CDD341DC7}"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815955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8F13FC5-5859-4CA0-AE45-3FB95A6F7BDE}"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4293051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8B11EEB-6D8F-494E-8375-2CDA99B72824}"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327950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1CFC331-5584-4F9B-A925-A5929FDB8507}"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048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C8ABD1-FE1D-41A1-93F1-9CDCC3EA7110}"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3256EA2-A877-4E82-81EE-401DE1600ED1}"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8823083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D81D6B3-B0E7-42EA-97B3-7C5D16ADD0F8}"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2215112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9FBA4E1-6195-4CE9-98DD-0FCB558B3E1D}"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7249336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C532380-6F44-4892-81C0-83E629CCEED1}"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893626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9" name="Shape 9"/>
          <p:cNvSpPr/>
          <p:nvPr/>
        </p:nvSpPr>
        <p:spPr>
          <a:xfrm>
            <a:off x="0" y="761998"/>
            <a:ext cx="9141619" cy="5334003"/>
          </a:xfrm>
          <a:prstGeom prst="rect">
            <a:avLst/>
          </a:prstGeom>
          <a:solidFill>
            <a:srgbClr val="4A66AC"/>
          </a:solidFill>
          <a:ln w="12700">
            <a:miter lim="400000"/>
          </a:ln>
        </p:spPr>
        <p:txBody>
          <a:bodyPr lIns="0" tIns="0" rIns="0" bIns="0"/>
          <a:lstStyle/>
          <a:p>
            <a:pPr lvl="0"/>
            <a:endParaRPr/>
          </a:p>
        </p:txBody>
      </p:sp>
      <p:sp>
        <p:nvSpPr>
          <p:cNvPr id="10" name="Shape 10"/>
          <p:cNvSpPr/>
          <p:nvPr/>
        </p:nvSpPr>
        <p:spPr>
          <a:xfrm>
            <a:off x="9270262" y="761998"/>
            <a:ext cx="2925319" cy="5334003"/>
          </a:xfrm>
          <a:prstGeom prst="rect">
            <a:avLst/>
          </a:prstGeom>
          <a:solidFill>
            <a:srgbClr val="C8C8C8">
              <a:alpha val="49804"/>
            </a:srgbClr>
          </a:solidFill>
          <a:ln w="12700">
            <a:miter lim="400000"/>
          </a:ln>
        </p:spPr>
        <p:txBody>
          <a:bodyPr lIns="0" tIns="0" rIns="0" bIns="0"/>
          <a:lstStyle/>
          <a:p>
            <a:pPr lvl="0"/>
            <a:endParaRPr/>
          </a:p>
        </p:txBody>
      </p:sp>
      <p:sp>
        <p:nvSpPr>
          <p:cNvPr id="11" name="Shape 11"/>
          <p:cNvSpPr>
            <a:spLocks noGrp="1"/>
          </p:cNvSpPr>
          <p:nvPr>
            <p:ph type="title"/>
          </p:nvPr>
        </p:nvSpPr>
        <p:spPr>
          <a:xfrm>
            <a:off x="1069847" y="0"/>
            <a:ext cx="7315201" cy="4553713"/>
          </a:xfrm>
          <a:prstGeom prst="rect">
            <a:avLst/>
          </a:prstGeom>
        </p:spPr>
        <p:txBody>
          <a:bodyPr anchor="b"/>
          <a:lstStyle>
            <a:lvl1pPr>
              <a:lnSpc>
                <a:spcPct val="90000"/>
              </a:lnSpc>
              <a:defRPr sz="5900" spc="-100">
                <a:solidFill>
                  <a:srgbClr val="FFFFFF"/>
                </a:solidFill>
                <a:latin typeface="Corbel"/>
                <a:ea typeface="Corbel"/>
                <a:cs typeface="Corbel"/>
                <a:sym typeface="Corbel"/>
              </a:defRPr>
            </a:lvl1pPr>
          </a:lstStyle>
          <a:p>
            <a:pPr lvl="0">
              <a:defRPr sz="1800" spc="0">
                <a:solidFill>
                  <a:srgbClr val="000000"/>
                </a:solidFill>
              </a:defRPr>
            </a:pPr>
            <a:r>
              <a:rPr sz="5900" spc="-100">
                <a:solidFill>
                  <a:srgbClr val="FFFFFF"/>
                </a:solidFill>
              </a:rPr>
              <a:t>Click to edit Master title style</a:t>
            </a:r>
          </a:p>
        </p:txBody>
      </p:sp>
      <p:sp>
        <p:nvSpPr>
          <p:cNvPr id="12" name="Shape 12"/>
          <p:cNvSpPr>
            <a:spLocks noGrp="1"/>
          </p:cNvSpPr>
          <p:nvPr>
            <p:ph type="body" idx="1"/>
          </p:nvPr>
        </p:nvSpPr>
        <p:spPr>
          <a:xfrm>
            <a:off x="1100015" y="4670245"/>
            <a:ext cx="7315201" cy="2187755"/>
          </a:xfrm>
          <a:prstGeom prst="rect">
            <a:avLst/>
          </a:prstGeom>
        </p:spPr>
        <p:txBody>
          <a:bodyPr/>
          <a:lstStyle>
            <a:lvl1pPr marL="0" indent="0">
              <a:lnSpc>
                <a:spcPct val="90000"/>
              </a:lnSpc>
              <a:spcBef>
                <a:spcPts val="1200"/>
              </a:spcBef>
              <a:buClrTx/>
              <a:buSzTx/>
              <a:buFontTx/>
              <a:buNone/>
              <a:defRPr sz="2200">
                <a:solidFill>
                  <a:srgbClr val="DAE0EF"/>
                </a:solidFill>
                <a:latin typeface="Corbel"/>
                <a:ea typeface="Corbel"/>
                <a:cs typeface="Corbel"/>
                <a:sym typeface="Corbel"/>
              </a:defRPr>
            </a:lvl1pPr>
          </a:lstStyle>
          <a:p>
            <a:pPr lvl="0">
              <a:defRPr sz="1800">
                <a:solidFill>
                  <a:srgbClr val="000000"/>
                </a:solidFill>
              </a:defRPr>
            </a:pPr>
            <a:r>
              <a:rPr sz="2200">
                <a:solidFill>
                  <a:srgbClr val="DAE0EF"/>
                </a:solidFill>
              </a:rPr>
              <a:t>Click to edit Master subtitle style</a:t>
            </a:r>
          </a:p>
        </p:txBody>
      </p:sp>
      <p:sp>
        <p:nvSpPr>
          <p:cNvPr id="13" name="Shape 13"/>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5" name="Shape 15"/>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16" name="Shape 16"/>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17" name="Shape 17"/>
          <p:cNvSpPr>
            <a:spLocks noGrp="1"/>
          </p:cNvSpPr>
          <p:nvPr>
            <p:ph type="title"/>
          </p:nvPr>
        </p:nvSpPr>
        <p:spPr>
          <a:xfrm>
            <a:off x="252919" y="266587"/>
            <a:ext cx="2947482" cy="6315684"/>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18" name="Shape 18"/>
          <p:cNvSpPr>
            <a:spLocks noGrp="1"/>
          </p:cNvSpPr>
          <p:nvPr>
            <p:ph type="body" idx="1"/>
          </p:nvPr>
        </p:nvSpPr>
        <p:spPr>
          <a:xfrm>
            <a:off x="3869268" y="6858"/>
            <a:ext cx="7315201" cy="6835141"/>
          </a:xfrm>
          <a:prstGeom prst="rect">
            <a:avLst/>
          </a:prstGeom>
        </p:spPr>
        <p:txBody>
          <a:bodyPr anchor="ct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19" name="Shape 19"/>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33" name="Shape 33"/>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34" name="Shape 34"/>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35" name="Shape 35"/>
          <p:cNvSpPr>
            <a:spLocks noGrp="1"/>
          </p:cNvSpPr>
          <p:nvPr>
            <p:ph type="title"/>
          </p:nvPr>
        </p:nvSpPr>
        <p:spPr>
          <a:xfrm>
            <a:off x="252919" y="266587"/>
            <a:ext cx="2947482" cy="6315684"/>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36" name="Shape 36"/>
          <p:cNvSpPr>
            <a:spLocks noGrp="1"/>
          </p:cNvSpPr>
          <p:nvPr>
            <p:ph type="body" idx="1"/>
          </p:nvPr>
        </p:nvSpPr>
        <p:spPr>
          <a:xfrm>
            <a:off x="3867911" y="0"/>
            <a:ext cx="3474722" cy="1831306"/>
          </a:xfrm>
          <a:prstGeom prst="rect">
            <a:avLst/>
          </a:prstGeom>
        </p:spPr>
        <p:txBody>
          <a:bodyPr anchor="b"/>
          <a:lstStyle>
            <a:lvl1pPr marL="0" indent="0">
              <a:lnSpc>
                <a:spcPct val="90000"/>
              </a:lnSpc>
              <a:spcBef>
                <a:spcPts val="0"/>
              </a:spcBef>
              <a:buClrTx/>
              <a:buSzTx/>
              <a:buFontTx/>
              <a:buNone/>
              <a:defRPr sz="2000">
                <a:solidFill>
                  <a:srgbClr val="595959"/>
                </a:solidFill>
                <a:latin typeface="Corbel"/>
                <a:ea typeface="Corbel"/>
                <a:cs typeface="Corbel"/>
                <a:sym typeface="Corbel"/>
              </a:defRPr>
            </a:lvl1pPr>
          </a:lstStyle>
          <a:p>
            <a:pPr lvl="0">
              <a:defRPr sz="1800">
                <a:solidFill>
                  <a:srgbClr val="000000"/>
                </a:solidFill>
              </a:defRPr>
            </a:pPr>
            <a:r>
              <a:rPr sz="2000">
                <a:solidFill>
                  <a:srgbClr val="595959"/>
                </a:solidFill>
              </a:rPr>
              <a:t>Click to edit Master text styles</a:t>
            </a:r>
          </a:p>
        </p:txBody>
      </p:sp>
      <p:sp>
        <p:nvSpPr>
          <p:cNvPr id="37" name="Shape 37"/>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9" name="Shape 39"/>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40" name="Shape 40"/>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41" name="Shape 41"/>
          <p:cNvSpPr>
            <a:spLocks noGrp="1"/>
          </p:cNvSpPr>
          <p:nvPr>
            <p:ph type="title"/>
          </p:nvPr>
        </p:nvSpPr>
        <p:spPr>
          <a:xfrm>
            <a:off x="252919" y="1123837"/>
            <a:ext cx="2947482" cy="4601184"/>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42" name="Shape 42"/>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46" name="Shape 46"/>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47" name="Shape 47"/>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48" name="Shape 48"/>
          <p:cNvSpPr>
            <a:spLocks noGrp="1"/>
          </p:cNvSpPr>
          <p:nvPr>
            <p:ph type="title"/>
          </p:nvPr>
        </p:nvSpPr>
        <p:spPr>
          <a:xfrm>
            <a:off x="256031" y="0"/>
            <a:ext cx="2834641" cy="3520440"/>
          </a:xfrm>
          <a:prstGeom prst="rect">
            <a:avLst/>
          </a:prstGeom>
        </p:spPr>
        <p:txBody>
          <a:bodyPr anchor="b"/>
          <a:lstStyle>
            <a:lvl1pPr>
              <a:lnSpc>
                <a:spcPct val="90000"/>
              </a:lnSpc>
              <a:defRPr sz="3200" spc="-60">
                <a:solidFill>
                  <a:srgbClr val="FFFFFF"/>
                </a:solidFill>
                <a:latin typeface="Corbel"/>
                <a:ea typeface="Corbel"/>
                <a:cs typeface="Corbel"/>
                <a:sym typeface="Corbel"/>
              </a:defRPr>
            </a:lvl1pPr>
          </a:lstStyle>
          <a:p>
            <a:pPr lvl="0">
              <a:defRPr sz="1800" spc="0">
                <a:solidFill>
                  <a:srgbClr val="000000"/>
                </a:solidFill>
              </a:defRPr>
            </a:pPr>
            <a:r>
              <a:rPr sz="3200" spc="-60">
                <a:solidFill>
                  <a:srgbClr val="FFFFFF"/>
                </a:solidFill>
              </a:rPr>
              <a:t>Click to edit Master title style</a:t>
            </a:r>
          </a:p>
        </p:txBody>
      </p:sp>
      <p:sp>
        <p:nvSpPr>
          <p:cNvPr id="49" name="Shape 49"/>
          <p:cNvSpPr>
            <a:spLocks noGrp="1"/>
          </p:cNvSpPr>
          <p:nvPr>
            <p:ph type="body" idx="1"/>
          </p:nvPr>
        </p:nvSpPr>
        <p:spPr>
          <a:xfrm>
            <a:off x="3867911" y="11430"/>
            <a:ext cx="7315201" cy="6835141"/>
          </a:xfrm>
          <a:prstGeom prst="rect">
            <a:avLst/>
          </a:prstGeom>
        </p:spPr>
        <p:txBody>
          <a:bodyPr anchor="ct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50" name="Shape 50"/>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52" name="Shape 52"/>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53" name="Shape 53"/>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54" name="Shape 54"/>
          <p:cNvSpPr>
            <a:spLocks noGrp="1"/>
          </p:cNvSpPr>
          <p:nvPr>
            <p:ph type="title"/>
          </p:nvPr>
        </p:nvSpPr>
        <p:spPr>
          <a:xfrm>
            <a:off x="256031" y="1143000"/>
            <a:ext cx="2834641" cy="2377440"/>
          </a:xfrm>
          <a:prstGeom prst="rect">
            <a:avLst/>
          </a:prstGeom>
        </p:spPr>
        <p:txBody>
          <a:bodyPr anchor="b"/>
          <a:lstStyle>
            <a:lvl1pPr>
              <a:lnSpc>
                <a:spcPct val="90000"/>
              </a:lnSpc>
              <a:defRPr sz="3200" spc="-60">
                <a:solidFill>
                  <a:srgbClr val="FFFFFF"/>
                </a:solidFill>
                <a:latin typeface="Corbel"/>
                <a:ea typeface="Corbel"/>
                <a:cs typeface="Corbel"/>
                <a:sym typeface="Corbel"/>
              </a:defRPr>
            </a:lvl1pPr>
          </a:lstStyle>
          <a:p>
            <a:pPr lvl="0">
              <a:defRPr sz="1800" spc="0">
                <a:solidFill>
                  <a:srgbClr val="000000"/>
                </a:solidFill>
              </a:defRPr>
            </a:pPr>
            <a:r>
              <a:rPr sz="3200" spc="-60">
                <a:solidFill>
                  <a:srgbClr val="FFFFFF"/>
                </a:solidFill>
              </a:rPr>
              <a:t>Click to edit Master title style</a:t>
            </a:r>
          </a:p>
        </p:txBody>
      </p:sp>
      <p:sp>
        <p:nvSpPr>
          <p:cNvPr id="55" name="Shape 55"/>
          <p:cNvSpPr>
            <a:spLocks noGrp="1"/>
          </p:cNvSpPr>
          <p:nvPr>
            <p:ph type="body" idx="1"/>
          </p:nvPr>
        </p:nvSpPr>
        <p:spPr>
          <a:xfrm>
            <a:off x="256031" y="3493008"/>
            <a:ext cx="2834641" cy="2322577"/>
          </a:xfrm>
          <a:prstGeom prst="rect">
            <a:avLst/>
          </a:prstGeom>
        </p:spPr>
        <p:txBody>
          <a:bodyPr/>
          <a:lstStyle>
            <a:lvl1pPr marL="0" indent="0">
              <a:spcBef>
                <a:spcPts val="1200"/>
              </a:spcBef>
              <a:buClrTx/>
              <a:buSzTx/>
              <a:buFontTx/>
              <a:buNone/>
              <a:defRPr sz="1400">
                <a:solidFill>
                  <a:srgbClr val="FFFFFF"/>
                </a:solidFill>
                <a:latin typeface="Corbel"/>
                <a:ea typeface="Corbel"/>
                <a:cs typeface="Corbel"/>
                <a:sym typeface="Corbel"/>
              </a:defRPr>
            </a:lvl1pPr>
          </a:lstStyle>
          <a:p>
            <a:pPr lvl="0">
              <a:defRPr sz="1800">
                <a:solidFill>
                  <a:srgbClr val="000000"/>
                </a:solidFill>
              </a:defRPr>
            </a:pPr>
            <a:r>
              <a:rPr sz="1400">
                <a:solidFill>
                  <a:srgbClr val="FFFFFF"/>
                </a:solidFill>
              </a:rPr>
              <a:t>Click to edit Master text styles</a:t>
            </a:r>
          </a:p>
        </p:txBody>
      </p:sp>
      <p:sp>
        <p:nvSpPr>
          <p:cNvPr id="56" name="Shape 56"/>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8BF4B410-A98C-4CC5-84D3-F01628BCC518}" type="datetime1">
              <a:rPr lang="en-US" smtClean="0"/>
              <a:t>7/26/2023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58" name="Shape 58"/>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59" name="Shape 59"/>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60" name="Shape 60"/>
          <p:cNvSpPr>
            <a:spLocks noGrp="1"/>
          </p:cNvSpPr>
          <p:nvPr>
            <p:ph type="title"/>
          </p:nvPr>
        </p:nvSpPr>
        <p:spPr>
          <a:xfrm>
            <a:off x="252919" y="266587"/>
            <a:ext cx="2947482" cy="6315684"/>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61" name="Shape 61"/>
          <p:cNvSpPr>
            <a:spLocks noGrp="1"/>
          </p:cNvSpPr>
          <p:nvPr>
            <p:ph type="body" idx="1"/>
          </p:nvPr>
        </p:nvSpPr>
        <p:spPr>
          <a:xfrm>
            <a:off x="3869268" y="864108"/>
            <a:ext cx="7315201" cy="5993892"/>
          </a:xfrm>
          <a:prstGeom prst="rect">
            <a:avLst/>
          </a:prstGeom>
        </p:spPr>
        <p:txBody>
          <a:bodyP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62" name="Shape 62"/>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64" name="Shape 64"/>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65" name="Shape 65"/>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66" name="Shape 66"/>
          <p:cNvSpPr>
            <a:spLocks noGrp="1"/>
          </p:cNvSpPr>
          <p:nvPr>
            <p:ph type="title"/>
          </p:nvPr>
        </p:nvSpPr>
        <p:spPr>
          <a:xfrm>
            <a:off x="381000" y="133350"/>
            <a:ext cx="2819400" cy="6667500"/>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67" name="Shape 67"/>
          <p:cNvSpPr>
            <a:spLocks noGrp="1"/>
          </p:cNvSpPr>
          <p:nvPr>
            <p:ph type="body" idx="1"/>
          </p:nvPr>
        </p:nvSpPr>
        <p:spPr>
          <a:xfrm>
            <a:off x="3867911" y="868680"/>
            <a:ext cx="7315201" cy="5989321"/>
          </a:xfrm>
          <a:prstGeom prst="rect">
            <a:avLst/>
          </a:prstGeom>
        </p:spPr>
        <p:txBody>
          <a:bodyP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68" name="Shape 68"/>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0" name="Shape 70"/>
          <p:cNvSpPr/>
          <p:nvPr/>
        </p:nvSpPr>
        <p:spPr>
          <a:xfrm>
            <a:off x="0" y="5971032"/>
            <a:ext cx="12192000" cy="886968"/>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71" name="Shape 71"/>
          <p:cNvSpPr/>
          <p:nvPr/>
        </p:nvSpPr>
        <p:spPr>
          <a:xfrm>
            <a:off x="-12193" y="6053328"/>
            <a:ext cx="2999234" cy="713233"/>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72" name="Shape 72"/>
          <p:cNvSpPr/>
          <p:nvPr/>
        </p:nvSpPr>
        <p:spPr>
          <a:xfrm>
            <a:off x="3145535" y="6044184"/>
            <a:ext cx="9046465" cy="713233"/>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73" name="Shape 73"/>
          <p:cNvSpPr>
            <a:spLocks noGrp="1"/>
          </p:cNvSpPr>
          <p:nvPr>
            <p:ph type="title"/>
          </p:nvPr>
        </p:nvSpPr>
        <p:spPr>
          <a:xfrm>
            <a:off x="3149600" y="2324100"/>
            <a:ext cx="8636000" cy="3543300"/>
          </a:xfrm>
          <a:prstGeom prst="rect">
            <a:avLst/>
          </a:prstGeom>
        </p:spPr>
        <p:txBody>
          <a:bodyPr anchor="b"/>
          <a:lstStyle>
            <a:lvl1pPr>
              <a:defRPr cap="all"/>
            </a:lvl1pPr>
          </a:lstStyle>
          <a:p>
            <a:pPr lvl="0">
              <a:defRPr sz="1800" cap="none">
                <a:solidFill>
                  <a:srgbClr val="000000"/>
                </a:solidFill>
              </a:defRPr>
            </a:pPr>
            <a:r>
              <a:rPr sz="4400" cap="all">
                <a:solidFill>
                  <a:srgbClr val="17406D"/>
                </a:solidFill>
              </a:rPr>
              <a:t>Click to edit Master title style</a:t>
            </a:r>
          </a:p>
        </p:txBody>
      </p:sp>
      <p:sp>
        <p:nvSpPr>
          <p:cNvPr id="74" name="Shape 74"/>
          <p:cNvSpPr>
            <a:spLocks noGrp="1"/>
          </p:cNvSpPr>
          <p:nvPr>
            <p:ph type="body" idx="1"/>
          </p:nvPr>
        </p:nvSpPr>
        <p:spPr>
          <a:xfrm>
            <a:off x="3149600" y="5927873"/>
            <a:ext cx="8940800" cy="930127"/>
          </a:xfrm>
          <a:prstGeom prst="rect">
            <a:avLst/>
          </a:prstGeom>
        </p:spPr>
        <p:txBody>
          <a:bodyPr anchor="ctr"/>
          <a:lstStyle>
            <a:lvl1pPr marL="0" indent="0">
              <a:buClrTx/>
              <a:buSzTx/>
              <a:buFontTx/>
              <a:buNone/>
              <a:defRPr sz="2600">
                <a:solidFill>
                  <a:srgbClr val="FFFFFF"/>
                </a:solidFill>
              </a:defRPr>
            </a:lvl1pPr>
          </a:lstStyle>
          <a:p>
            <a:pPr lvl="0">
              <a:defRPr sz="1800">
                <a:solidFill>
                  <a:srgbClr val="000000"/>
                </a:solidFill>
              </a:defRPr>
            </a:pPr>
            <a:r>
              <a:rPr sz="2600">
                <a:solidFill>
                  <a:srgbClr val="FFFFFF"/>
                </a:solidFill>
              </a:rPr>
              <a:t>Click to edit Master subtitle style</a:t>
            </a:r>
          </a:p>
        </p:txBody>
      </p:sp>
      <p:sp>
        <p:nvSpPr>
          <p:cNvPr id="75" name="Shape 75"/>
          <p:cNvSpPr>
            <a:spLocks noGrp="1"/>
          </p:cNvSpPr>
          <p:nvPr>
            <p:ph type="sldNum" sz="quarter" idx="2"/>
          </p:nvPr>
        </p:nvSpPr>
        <p:spPr>
          <a:xfrm>
            <a:off x="10668000" y="228600"/>
            <a:ext cx="1117600" cy="381000"/>
          </a:xfrm>
          <a:prstGeom prst="rect">
            <a:avLst/>
          </a:prstGeom>
        </p:spPr>
        <p:txBody>
          <a:bodyPr/>
          <a:lstStyle>
            <a:lvl1pPr>
              <a:defRPr>
                <a:solidFill>
                  <a:srgbClr val="17406D"/>
                </a:solidFill>
              </a:defRPr>
            </a:lvl1pPr>
          </a:lstStyle>
          <a:p>
            <a:pPr lvl="0"/>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78" name="Shape 78"/>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79" name="Shape 79"/>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88" name="Shape 88"/>
          <p:cNvSpPr>
            <a:spLocks noGrp="1"/>
          </p:cNvSpPr>
          <p:nvPr>
            <p:ph type="title"/>
          </p:nvPr>
        </p:nvSpPr>
        <p:spPr>
          <a:xfrm>
            <a:off x="812800" y="0"/>
            <a:ext cx="10871200" cy="144780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89" name="Shape 89"/>
          <p:cNvSpPr>
            <a:spLocks noGrp="1"/>
          </p:cNvSpPr>
          <p:nvPr>
            <p:ph type="body" idx="1"/>
          </p:nvPr>
        </p:nvSpPr>
        <p:spPr>
          <a:xfrm>
            <a:off x="812800" y="1589567"/>
            <a:ext cx="5181600" cy="5268434"/>
          </a:xfrm>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90" name="Shape 9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92" name="Shape 92"/>
          <p:cNvSpPr>
            <a:spLocks noGrp="1"/>
          </p:cNvSpPr>
          <p:nvPr>
            <p:ph type="title"/>
          </p:nvPr>
        </p:nvSpPr>
        <p:spPr>
          <a:xfrm>
            <a:off x="711200" y="0"/>
            <a:ext cx="10871200" cy="141605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93" name="Shape 93"/>
          <p:cNvSpPr>
            <a:spLocks noGrp="1"/>
          </p:cNvSpPr>
          <p:nvPr>
            <p:ph type="body" idx="1"/>
          </p:nvPr>
        </p:nvSpPr>
        <p:spPr>
          <a:xfrm>
            <a:off x="812800" y="2438400"/>
            <a:ext cx="5181600" cy="4419600"/>
          </a:xfrm>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94" name="Shape 9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6" name="Shape 96"/>
          <p:cNvSpPr>
            <a:spLocks noGrp="1"/>
          </p:cNvSpPr>
          <p:nvPr>
            <p:ph type="title"/>
          </p:nvPr>
        </p:nvSpPr>
        <p:spPr>
          <a:xfrm>
            <a:off x="812800" y="137915"/>
            <a:ext cx="10871200" cy="117197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97" name="Shape 9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01" name="Shape 101"/>
          <p:cNvSpPr>
            <a:spLocks noGrp="1"/>
          </p:cNvSpPr>
          <p:nvPr>
            <p:ph type="title"/>
          </p:nvPr>
        </p:nvSpPr>
        <p:spPr>
          <a:xfrm>
            <a:off x="812800" y="0"/>
            <a:ext cx="10769600" cy="141605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102" name="Shape 102"/>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03" name="Shape 103"/>
          <p:cNvSpPr>
            <a:spLocks noGrp="1"/>
          </p:cNvSpPr>
          <p:nvPr>
            <p:ph type="body" idx="1"/>
          </p:nvPr>
        </p:nvSpPr>
        <p:spPr>
          <a:xfrm>
            <a:off x="812800" y="1752600"/>
            <a:ext cx="2133600" cy="5105400"/>
          </a:xfrm>
          <a:prstGeom prst="rect">
            <a:avLst/>
          </a:prstGeom>
          <a:solidFill>
            <a:srgbClr val="009DD9"/>
          </a:solidFill>
          <a:ln w="50800" cap="sq">
            <a:solidFill>
              <a:srgbClr val="009DD9"/>
            </a:solidFill>
            <a:miter lim="800000"/>
          </a:ln>
        </p:spPr>
        <p:txBody>
          <a:bodyPr lIns="91439" tIns="91439" rIns="91439" bIns="91439"/>
          <a:lstStyle>
            <a:lvl1pPr marL="0" indent="0">
              <a:spcBef>
                <a:spcPts val="1000"/>
              </a:spcBef>
              <a:buClrTx/>
              <a:buSzTx/>
              <a:buFontTx/>
              <a:buNone/>
              <a:defRPr sz="1800">
                <a:solidFill>
                  <a:srgbClr val="FFFFFF"/>
                </a:solidFill>
              </a:defRPr>
            </a:lvl1pPr>
          </a:lstStyle>
          <a:p>
            <a:pPr lvl="0">
              <a:defRPr>
                <a:solidFill>
                  <a:srgbClr val="000000"/>
                </a:solidFill>
              </a:defRPr>
            </a:pPr>
            <a:r>
              <a:rPr>
                <a:solidFill>
                  <a:srgbClr val="FFFFFF"/>
                </a:solidFill>
              </a:rPr>
              <a:t>Click to edit Master text styles</a:t>
            </a: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05" name="Shape 105"/>
          <p:cNvSpPr>
            <a:spLocks noGrp="1"/>
          </p:cNvSpPr>
          <p:nvPr>
            <p:ph type="body" idx="1"/>
          </p:nvPr>
        </p:nvSpPr>
        <p:spPr>
          <a:xfrm>
            <a:off x="2133600" y="5486400"/>
            <a:ext cx="9753600" cy="1371600"/>
          </a:xfrm>
          <a:prstGeom prst="rect">
            <a:avLst/>
          </a:prstGeom>
        </p:spPr>
        <p:txBody>
          <a:bodyPr/>
          <a:lstStyle>
            <a:lvl1pPr marL="0" indent="0">
              <a:buClrTx/>
              <a:buSzTx/>
              <a:buFontTx/>
              <a:buNone/>
              <a:defRPr sz="1700"/>
            </a:lvl1pPr>
          </a:lstStyle>
          <a:p>
            <a:pPr lvl="0">
              <a:defRPr sz="1800"/>
            </a:pPr>
            <a:r>
              <a:rPr sz="1700"/>
              <a:t>Click to edit Master text styles</a:t>
            </a:r>
          </a:p>
        </p:txBody>
      </p:sp>
      <p:sp>
        <p:nvSpPr>
          <p:cNvPr id="106" name="Shape 106"/>
          <p:cNvSpPr/>
          <p:nvPr/>
        </p:nvSpPr>
        <p:spPr>
          <a:xfrm>
            <a:off x="-12192" y="4572000"/>
            <a:ext cx="12192001" cy="886967"/>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07" name="Shape 107"/>
          <p:cNvSpPr/>
          <p:nvPr/>
        </p:nvSpPr>
        <p:spPr>
          <a:xfrm>
            <a:off x="-12193" y="4663440"/>
            <a:ext cx="1950722" cy="713233"/>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08" name="Shape 108"/>
          <p:cNvSpPr/>
          <p:nvPr/>
        </p:nvSpPr>
        <p:spPr>
          <a:xfrm>
            <a:off x="2060448" y="4654296"/>
            <a:ext cx="10131553" cy="713233"/>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09" name="Shape 109"/>
          <p:cNvSpPr>
            <a:spLocks noGrp="1"/>
          </p:cNvSpPr>
          <p:nvPr>
            <p:ph type="title"/>
          </p:nvPr>
        </p:nvSpPr>
        <p:spPr>
          <a:xfrm>
            <a:off x="2133600" y="4495800"/>
            <a:ext cx="9753600" cy="990600"/>
          </a:xfrm>
          <a:prstGeom prst="rect">
            <a:avLst/>
          </a:prstGeom>
        </p:spPr>
        <p:txBody>
          <a:bodyPr/>
          <a:lstStyle>
            <a:lvl1pPr>
              <a:defRPr sz="2800">
                <a:solidFill>
                  <a:srgbClr val="FFFFFF"/>
                </a:solidFill>
              </a:defRPr>
            </a:lvl1pPr>
          </a:lstStyle>
          <a:p>
            <a:pPr lvl="0">
              <a:defRPr sz="1800">
                <a:solidFill>
                  <a:srgbClr val="000000"/>
                </a:solidFill>
              </a:defRPr>
            </a:pPr>
            <a:r>
              <a:rPr sz="2800">
                <a:solidFill>
                  <a:srgbClr val="FFFFFF"/>
                </a:solidFill>
              </a:rPr>
              <a:t>Click to edit Master title style</a:t>
            </a:r>
          </a:p>
        </p:txBody>
      </p:sp>
      <p:sp>
        <p:nvSpPr>
          <p:cNvPr id="110" name="Shape 110"/>
          <p:cNvSpPr/>
          <p:nvPr/>
        </p:nvSpPr>
        <p:spPr>
          <a:xfrm>
            <a:off x="1930399" y="0"/>
            <a:ext cx="134114" cy="6867143"/>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11" name="Shape 111"/>
          <p:cNvSpPr>
            <a:spLocks noGrp="1"/>
          </p:cNvSpPr>
          <p:nvPr>
            <p:ph type="sldNum" sz="quarter" idx="2"/>
          </p:nvPr>
        </p:nvSpPr>
        <p:spPr>
          <a:xfrm>
            <a:off x="0" y="4667248"/>
            <a:ext cx="1930400" cy="663579"/>
          </a:xfrm>
          <a:prstGeom prst="rect">
            <a:avLst/>
          </a:prstGeom>
        </p:spPr>
        <p:txBody>
          <a:bodyPr/>
          <a:lstStyle>
            <a:lvl1pPr>
              <a:defRPr sz="2800"/>
            </a:lvl1pPr>
          </a:lstStyle>
          <a:p>
            <a:pPr lvl="0"/>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13" name="Shape 113"/>
          <p:cNvSpPr>
            <a:spLocks noGrp="1"/>
          </p:cNvSpPr>
          <p:nvPr>
            <p:ph type="title"/>
          </p:nvPr>
        </p:nvSpPr>
        <p:spPr>
          <a:xfrm>
            <a:off x="812800" y="0"/>
            <a:ext cx="10871200" cy="144780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114" name="Shape 114"/>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115" name="Shape 11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D4DCF25-B09C-4A13-A28E-D34D9BCCD45B}" type="datetime1">
              <a:rPr lang="en-US" smtClean="0"/>
              <a:t>7/26/2023</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17" name="Shape 117"/>
          <p:cNvSpPr>
            <a:spLocks noGrp="1"/>
          </p:cNvSpPr>
          <p:nvPr>
            <p:ph type="title"/>
          </p:nvPr>
        </p:nvSpPr>
        <p:spPr>
          <a:xfrm>
            <a:off x="8737600" y="0"/>
            <a:ext cx="2743200" cy="6735765"/>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118" name="Shape 118"/>
          <p:cNvSpPr>
            <a:spLocks noGrp="1"/>
          </p:cNvSpPr>
          <p:nvPr>
            <p:ph type="body" idx="1"/>
          </p:nvPr>
        </p:nvSpPr>
        <p:spPr>
          <a:xfrm>
            <a:off x="609600" y="609600"/>
            <a:ext cx="7416800" cy="6248400"/>
          </a:xfrm>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119" name="Shape 119"/>
          <p:cNvSpPr/>
          <p:nvPr/>
        </p:nvSpPr>
        <p:spPr>
          <a:xfrm>
            <a:off x="8128423" y="0"/>
            <a:ext cx="426721" cy="6858000"/>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20" name="Shape 120"/>
          <p:cNvSpPr/>
          <p:nvPr/>
        </p:nvSpPr>
        <p:spPr>
          <a:xfrm>
            <a:off x="8189383" y="609600"/>
            <a:ext cx="304801" cy="6248400"/>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21" name="Shape 121"/>
          <p:cNvSpPr/>
          <p:nvPr/>
        </p:nvSpPr>
        <p:spPr>
          <a:xfrm>
            <a:off x="8189383" y="0"/>
            <a:ext cx="304801" cy="533400"/>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22" name="Shape 122"/>
          <p:cNvSpPr>
            <a:spLocks noGrp="1"/>
          </p:cNvSpPr>
          <p:nvPr>
            <p:ph type="sldNum" sz="quarter" idx="2"/>
          </p:nvPr>
        </p:nvSpPr>
        <p:spPr>
          <a:xfrm rot="5400000">
            <a:off x="8075083" y="103716"/>
            <a:ext cx="533401" cy="325968"/>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C9DDE25-C121-480D-9682-677B3C246DB3}"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5564686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F86CA84-7C49-4171-A04A-A88D096FB21A}"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217530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A62033A-8AE4-472E-AA97-40175DF1A5A8}"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0153857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4EC080-5066-4D55-93FE-CDD14DEC5F97}"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42105237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ABF6F-D849-4BC1-96BF-B029BF7AFF74}"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21876811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0D7D2A-E511-447A-91C8-FBB34401D651}"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4193422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4EF27E-AB0E-4BFC-9718-59BCF4FDC633}" type="datetime1">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21125119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03A773-4FCB-4FF1-A16E-0E5692AB166D}" type="datetime1">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32349743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556629-31BA-463F-AFEC-43EF36799327}" type="datetime1">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394507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C5B3EE67-154D-477E-A100-64350E9F253C}" type="datetime1">
              <a:rPr lang="en-US" smtClean="0"/>
              <a:t>7/26/2023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1F5C5-E738-4B48-BAE2-D8163A567FCD}" type="datetime1">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27347551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7C0F09-DEF5-420C-815D-163D83D8B369}" type="datetime1">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25264108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0721F8-D8C9-4575-B624-65C3EFEA4D99}" type="datetime1">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23871651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ED05D-D7D3-4AD4-BA3E-DE68D135FBE1}"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13774232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E655B3-64D3-46D0-90ED-9AB1ECA475ED}"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DE005-1E27-4430-B9F5-D01C37730644}" type="slidenum">
              <a:rPr lang="en-US" smtClean="0"/>
              <a:t>‹#›</a:t>
            </a:fld>
            <a:endParaRPr lang="en-US"/>
          </a:p>
        </p:txBody>
      </p:sp>
    </p:spTree>
    <p:extLst>
      <p:ext uri="{BB962C8B-B14F-4D97-AF65-F5344CB8AC3E}">
        <p14:creationId xmlns:p14="http://schemas.microsoft.com/office/powerpoint/2010/main" val="364595322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AB7C20-1420-471D-A548-83C1460E90FF}"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064605-D65E-4169-BC8E-B41D3318E1F9}"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707520-45D8-4550-B856-056382F75E22}"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54F52-9FF5-4BA2-926B-5603CC3AAF7F}" type="datetime1">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896627-FF20-47D6-9EFA-BFD850EF4787}" type="datetime1">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C4424B-6172-4A27-A93B-89750001EF43}" type="datetime1">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60C7C-75CF-4104-B9DE-CE0598847576}" type="datetime1">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E8D27-21ED-44F1-8E24-57B91D9404DB}" type="datetime1">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434DF2-B3D7-46C8-A312-BF5035F54E11}" type="datetime1">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1A4F83-154F-48BD-8C82-9290712D5766}" type="datetime1">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21086-FEF2-4260-B1D9-D44C6F46F944}"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885DA-2441-4A8C-B99B-0FE5C7CA305F}" type="datetime1">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E60380F-7C26-42E1-B3BF-CFB45CD40A66}" type="datetime1">
              <a:rPr lang="en-US" smtClean="0"/>
              <a:t>7/26/2023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92D9C7F-3C34-44B6-84BC-6FA674D7AA19}" type="datetime1">
              <a:rPr lang="en-US" smtClean="0"/>
              <a:t>7/26/2023</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21" Type="http://schemas.openxmlformats.org/officeDocument/2006/relationships/theme" Target="../theme/theme4.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theme" Target="../theme/theme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0A9AE45-DC1A-4DED-A48E-E17BC1022FE4}" type="datetime1">
              <a:rPr lang="en-US" smtClean="0"/>
              <a:t>7/26/2023</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fld id="{E2FC6C19-7140-4165-9084-ABB134B4DC6F}" type="datetime1">
              <a:rPr lang="en-US" kern="1200" smtClean="0">
                <a:solidFill>
                  <a:prstClr val="black">
                    <a:lumMod val="50000"/>
                    <a:lumOff val="50000"/>
                  </a:prstClr>
                </a:solidFill>
                <a:ea typeface="+mn-ea"/>
                <a:cs typeface="+mn-cs"/>
              </a:rPr>
              <a:t>7/26/2023</a:t>
            </a:fld>
            <a:endParaRPr lang="en-US" kern="1200">
              <a:solidFill>
                <a:prstClr val="black">
                  <a:lumMod val="50000"/>
                  <a:lumOff val="50000"/>
                </a:prstClr>
              </a:solidFill>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endParaRPr lang="en-US" kern="1200">
              <a:solidFill>
                <a:prstClr val="black">
                  <a:lumMod val="50000"/>
                  <a:lumOff val="50000"/>
                </a:prstClr>
              </a:solidFill>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rtl="0"/>
            <a:fld id="{4FAB73BC-B049-4115-A692-8D63A059BFB8}" type="slidenum">
              <a:rPr lang="en-US" kern="1200" dirty="0">
                <a:solidFill>
                  <a:srgbClr val="4A66AC"/>
                </a:solidFill>
                <a:ea typeface="+mn-ea"/>
                <a:cs typeface="+mn-cs"/>
              </a:rPr>
              <a:pPr rtl="0"/>
              <a:t>‹#›</a:t>
            </a:fld>
            <a:endParaRPr lang="en-US" kern="1200">
              <a:solidFill>
                <a:srgbClr val="4A66AC"/>
              </a:solidFill>
              <a:ea typeface="+mn-ea"/>
              <a:cs typeface="+mn-cs"/>
            </a:endParaRPr>
          </a:p>
        </p:txBody>
      </p:sp>
    </p:spTree>
    <p:extLst>
      <p:ext uri="{BB962C8B-B14F-4D97-AF65-F5344CB8AC3E}">
        <p14:creationId xmlns:p14="http://schemas.microsoft.com/office/powerpoint/2010/main" val="148352743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04DA0E7-4EE8-4709-B263-D9F069035656}" type="datetime1">
              <a:rPr kumimoji="0" lang="en-US" sz="1100" b="0" i="0" u="none" strike="noStrike" kern="1200" cap="none" spc="0" normalizeH="0" baseline="0" noProof="0" smtClean="0">
                <a:ln>
                  <a:noFill/>
                </a:ln>
                <a:solidFill>
                  <a:prstClr val="black">
                    <a:lumMod val="50000"/>
                    <a:lumOff val="50000"/>
                  </a:prstClr>
                </a:solidFill>
                <a:effectLst/>
                <a:uLnTx/>
                <a:uFillTx/>
                <a:latin typeface="Corbel" panose="020B0503020204020204"/>
                <a:ea typeface="+mn-ea"/>
                <a:cs typeface="+mn-cs"/>
              </a:rPr>
              <a:t>7/26/2023</a:t>
            </a:fld>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Tree>
    <p:extLst>
      <p:ext uri="{BB962C8B-B14F-4D97-AF65-F5344CB8AC3E}">
        <p14:creationId xmlns:p14="http://schemas.microsoft.com/office/powerpoint/2010/main" val="7204123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1234439"/>
            <a:ext cx="12192000" cy="320041"/>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3" name="Shape 3"/>
          <p:cNvSpPr/>
          <p:nvPr/>
        </p:nvSpPr>
        <p:spPr>
          <a:xfrm>
            <a:off x="0" y="1280160"/>
            <a:ext cx="711200" cy="228601"/>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4" name="Shape 4"/>
          <p:cNvSpPr/>
          <p:nvPr/>
        </p:nvSpPr>
        <p:spPr>
          <a:xfrm>
            <a:off x="787400" y="1280160"/>
            <a:ext cx="11404600" cy="228601"/>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5" name="Shape 5"/>
          <p:cNvSpPr>
            <a:spLocks noGrp="1"/>
          </p:cNvSpPr>
          <p:nvPr>
            <p:ph type="title"/>
          </p:nvPr>
        </p:nvSpPr>
        <p:spPr>
          <a:xfrm>
            <a:off x="816863" y="0"/>
            <a:ext cx="10871201" cy="144780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solidFill>
                  <a:srgbClr val="000000"/>
                </a:solidFill>
              </a:defRPr>
            </a:pPr>
            <a:r>
              <a:rPr sz="4400">
                <a:solidFill>
                  <a:srgbClr val="17406D"/>
                </a:solidFill>
              </a:rPr>
              <a:t>Click to edit Master title style</a:t>
            </a:r>
          </a:p>
        </p:txBody>
      </p:sp>
      <p:sp>
        <p:nvSpPr>
          <p:cNvPr id="6" name="Shape 6"/>
          <p:cNvSpPr>
            <a:spLocks noGrp="1"/>
          </p:cNvSpPr>
          <p:nvPr>
            <p:ph type="sldNum" sz="quarter" idx="2"/>
          </p:nvPr>
        </p:nvSpPr>
        <p:spPr>
          <a:xfrm>
            <a:off x="0" y="1272221"/>
            <a:ext cx="711200" cy="244477"/>
          </a:xfrm>
          <a:prstGeom prst="rect">
            <a:avLst/>
          </a:prstGeom>
          <a:ln w="12700">
            <a:miter lim="400000"/>
          </a:ln>
        </p:spPr>
        <p:txBody>
          <a:bodyPr lIns="45719" rIns="45719" anchor="ctr">
            <a:normAutofit/>
          </a:bodyPr>
          <a:lstStyle>
            <a:lvl1pPr algn="ctr">
              <a:defRPr sz="1400" b="1">
                <a:solidFill>
                  <a:srgbClr val="FFFFFF"/>
                </a:solidFill>
                <a:latin typeface="Tw Cen MT"/>
                <a:ea typeface="Tw Cen MT"/>
                <a:cs typeface="Tw Cen MT"/>
                <a:sym typeface="Tw Cen MT"/>
              </a:defRPr>
            </a:lvl1pPr>
          </a:lstStyle>
          <a:p>
            <a:pPr lvl="0"/>
            <a:fld id="{86CB4B4D-7CA3-9044-876B-883B54F8677D}" type="slidenum">
              <a:t>‹#›</a:t>
            </a:fld>
            <a:endParaRPr/>
          </a:p>
        </p:txBody>
      </p:sp>
      <p:sp>
        <p:nvSpPr>
          <p:cNvPr id="7" name="Shape 7"/>
          <p:cNvSpPr>
            <a:spLocks noGrp="1"/>
          </p:cNvSpPr>
          <p:nvPr>
            <p:ph type="body" idx="1"/>
          </p:nvPr>
        </p:nvSpPr>
        <p:spPr>
          <a:xfrm>
            <a:off x="816863" y="1600200"/>
            <a:ext cx="10871201"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653" r:id="rId3"/>
    <p:sldLayoutId id="2147483867" r:id="rId4"/>
    <p:sldLayoutId id="2147483868" r:id="rId5"/>
    <p:sldLayoutId id="2147483869" r:id="rId6"/>
    <p:sldLayoutId id="2147483870" r:id="rId7"/>
    <p:sldLayoutId id="2147483871" r:id="rId8"/>
    <p:sldLayoutId id="2147483872" r:id="rId9"/>
    <p:sldLayoutId id="2147483881" r:id="rId10"/>
    <p:sldLayoutId id="2147483873" r:id="rId11"/>
    <p:sldLayoutId id="2147483874" r:id="rId12"/>
    <p:sldLayoutId id="2147483875" r:id="rId13"/>
    <p:sldLayoutId id="2147483876" r:id="rId14"/>
    <p:sldLayoutId id="2147483877" r:id="rId15"/>
    <p:sldLayoutId id="2147483878" r:id="rId16"/>
    <p:sldLayoutId id="2147483879" r:id="rId17"/>
    <p:sldLayoutId id="2147483890" r:id="rId18"/>
    <p:sldLayoutId id="2147483672" r:id="rId19"/>
    <p:sldLayoutId id="2147483673" r:id="rId20"/>
  </p:sldLayoutIdLst>
  <p:transition spd="med"/>
  <p:hf hdr="0" ftr="0" dt="0"/>
  <p:txStyles>
    <p:titleStyle>
      <a:lvl1pPr>
        <a:defRPr sz="4400">
          <a:solidFill>
            <a:srgbClr val="17406D"/>
          </a:solidFill>
          <a:latin typeface="Tw Cen MT"/>
          <a:ea typeface="Tw Cen MT"/>
          <a:cs typeface="Tw Cen MT"/>
          <a:sym typeface="Tw Cen MT"/>
        </a:defRPr>
      </a:lvl1pPr>
      <a:lvl2pPr>
        <a:defRPr sz="4400">
          <a:solidFill>
            <a:srgbClr val="17406D"/>
          </a:solidFill>
          <a:latin typeface="Tw Cen MT"/>
          <a:ea typeface="Tw Cen MT"/>
          <a:cs typeface="Tw Cen MT"/>
          <a:sym typeface="Tw Cen MT"/>
        </a:defRPr>
      </a:lvl2pPr>
      <a:lvl3pPr>
        <a:defRPr sz="4400">
          <a:solidFill>
            <a:srgbClr val="17406D"/>
          </a:solidFill>
          <a:latin typeface="Tw Cen MT"/>
          <a:ea typeface="Tw Cen MT"/>
          <a:cs typeface="Tw Cen MT"/>
          <a:sym typeface="Tw Cen MT"/>
        </a:defRPr>
      </a:lvl3pPr>
      <a:lvl4pPr>
        <a:defRPr sz="4400">
          <a:solidFill>
            <a:srgbClr val="17406D"/>
          </a:solidFill>
          <a:latin typeface="Tw Cen MT"/>
          <a:ea typeface="Tw Cen MT"/>
          <a:cs typeface="Tw Cen MT"/>
          <a:sym typeface="Tw Cen MT"/>
        </a:defRPr>
      </a:lvl4pPr>
      <a:lvl5pPr>
        <a:defRPr sz="4400">
          <a:solidFill>
            <a:srgbClr val="17406D"/>
          </a:solidFill>
          <a:latin typeface="Tw Cen MT"/>
          <a:ea typeface="Tw Cen MT"/>
          <a:cs typeface="Tw Cen MT"/>
          <a:sym typeface="Tw Cen MT"/>
        </a:defRPr>
      </a:lvl5pPr>
      <a:lvl6pPr>
        <a:defRPr sz="4400">
          <a:solidFill>
            <a:srgbClr val="17406D"/>
          </a:solidFill>
          <a:latin typeface="Tw Cen MT"/>
          <a:ea typeface="Tw Cen MT"/>
          <a:cs typeface="Tw Cen MT"/>
          <a:sym typeface="Tw Cen MT"/>
        </a:defRPr>
      </a:lvl6pPr>
      <a:lvl7pPr>
        <a:defRPr sz="4400">
          <a:solidFill>
            <a:srgbClr val="17406D"/>
          </a:solidFill>
          <a:latin typeface="Tw Cen MT"/>
          <a:ea typeface="Tw Cen MT"/>
          <a:cs typeface="Tw Cen MT"/>
          <a:sym typeface="Tw Cen MT"/>
        </a:defRPr>
      </a:lvl7pPr>
      <a:lvl8pPr>
        <a:defRPr sz="4400">
          <a:solidFill>
            <a:srgbClr val="17406D"/>
          </a:solidFill>
          <a:latin typeface="Tw Cen MT"/>
          <a:ea typeface="Tw Cen MT"/>
          <a:cs typeface="Tw Cen MT"/>
          <a:sym typeface="Tw Cen MT"/>
        </a:defRPr>
      </a:lvl8pPr>
      <a:lvl9pPr>
        <a:defRPr sz="4400">
          <a:solidFill>
            <a:srgbClr val="17406D"/>
          </a:solidFill>
          <a:latin typeface="Tw Cen MT"/>
          <a:ea typeface="Tw Cen MT"/>
          <a:cs typeface="Tw Cen MT"/>
          <a:sym typeface="Tw Cen MT"/>
        </a:defRPr>
      </a:lvl9pPr>
    </p:titleStyle>
    <p:bodyStyle>
      <a:lvl1pPr marL="320040" indent="-320040">
        <a:spcBef>
          <a:spcPts val="700"/>
        </a:spcBef>
        <a:buClr>
          <a:srgbClr val="009DD9"/>
        </a:buClr>
        <a:buSzPct val="60000"/>
        <a:buFont typeface="Wingdings"/>
        <a:buChar char="◻"/>
        <a:defRPr sz="2900">
          <a:latin typeface="Tw Cen MT"/>
          <a:ea typeface="Tw Cen MT"/>
          <a:cs typeface="Tw Cen MT"/>
          <a:sym typeface="Tw Cen MT"/>
        </a:defRPr>
      </a:lvl1pPr>
      <a:lvl2pPr marL="671732" indent="-305972">
        <a:spcBef>
          <a:spcPts val="700"/>
        </a:spcBef>
        <a:buClr>
          <a:srgbClr val="009DD9"/>
        </a:buClr>
        <a:buSzPct val="70000"/>
        <a:buFont typeface="Wingdings"/>
        <a:buChar char=""/>
        <a:defRPr sz="2900">
          <a:latin typeface="Tw Cen MT"/>
          <a:ea typeface="Tw Cen MT"/>
          <a:cs typeface="Tw Cen MT"/>
          <a:sym typeface="Tw Cen MT"/>
        </a:defRPr>
      </a:lvl2pPr>
      <a:lvl3pPr marL="974034" indent="-288234">
        <a:spcBef>
          <a:spcPts val="700"/>
        </a:spcBef>
        <a:buClr>
          <a:srgbClr val="009DD9"/>
        </a:buClr>
        <a:buSzPct val="75000"/>
        <a:buFont typeface="Wingdings"/>
        <a:buChar char="■"/>
        <a:defRPr sz="2900">
          <a:latin typeface="Tw Cen MT"/>
          <a:ea typeface="Tw Cen MT"/>
          <a:cs typeface="Tw Cen MT"/>
          <a:sym typeface="Tw Cen MT"/>
        </a:defRPr>
      </a:lvl3pPr>
      <a:lvl4pPr marL="1474469" indent="-331469">
        <a:spcBef>
          <a:spcPts val="700"/>
        </a:spcBef>
        <a:buClr>
          <a:srgbClr val="009DD9"/>
        </a:buClr>
        <a:buSzPct val="75000"/>
        <a:buFont typeface="Wingdings"/>
        <a:buChar char="■"/>
        <a:defRPr sz="2900">
          <a:latin typeface="Tw Cen MT"/>
          <a:ea typeface="Tw Cen MT"/>
          <a:cs typeface="Tw Cen MT"/>
          <a:sym typeface="Tw Cen MT"/>
        </a:defRPr>
      </a:lvl4pPr>
      <a:lvl5pPr marL="1931670" indent="-331470">
        <a:spcBef>
          <a:spcPts val="700"/>
        </a:spcBef>
        <a:buClr>
          <a:srgbClr val="009DD9"/>
        </a:buClr>
        <a:buSzPct val="65000"/>
        <a:buFont typeface="Wingdings"/>
        <a:buChar char="■"/>
        <a:defRPr sz="2900">
          <a:latin typeface="Tw Cen MT"/>
          <a:ea typeface="Tw Cen MT"/>
          <a:cs typeface="Tw Cen MT"/>
          <a:sym typeface="Tw Cen MT"/>
        </a:defRPr>
      </a:lvl5pPr>
      <a:lvl6pPr marL="2242820" indent="-368300">
        <a:spcBef>
          <a:spcPts val="700"/>
        </a:spcBef>
        <a:buClr>
          <a:srgbClr val="009DD9"/>
        </a:buClr>
        <a:buSzPct val="100000"/>
        <a:buFont typeface="Wingdings"/>
        <a:buChar char="▪"/>
        <a:defRPr sz="2900">
          <a:latin typeface="Tw Cen MT"/>
          <a:ea typeface="Tw Cen MT"/>
          <a:cs typeface="Tw Cen MT"/>
          <a:sym typeface="Tw Cen MT"/>
        </a:defRPr>
      </a:lvl6pPr>
      <a:lvl7pPr marL="2517139" indent="-368300">
        <a:spcBef>
          <a:spcPts val="700"/>
        </a:spcBef>
        <a:buClr>
          <a:srgbClr val="009DD9"/>
        </a:buClr>
        <a:buSzPct val="100000"/>
        <a:buFont typeface="Wingdings"/>
        <a:buChar char="▪"/>
        <a:defRPr sz="2900">
          <a:latin typeface="Tw Cen MT"/>
          <a:ea typeface="Tw Cen MT"/>
          <a:cs typeface="Tw Cen MT"/>
          <a:sym typeface="Tw Cen MT"/>
        </a:defRPr>
      </a:lvl7pPr>
      <a:lvl8pPr marL="2791460" indent="-368300">
        <a:spcBef>
          <a:spcPts val="700"/>
        </a:spcBef>
        <a:buClr>
          <a:srgbClr val="009DD9"/>
        </a:buClr>
        <a:buSzPct val="100000"/>
        <a:buFont typeface="Wingdings"/>
        <a:buChar char="▪"/>
        <a:defRPr sz="2900">
          <a:latin typeface="Tw Cen MT"/>
          <a:ea typeface="Tw Cen MT"/>
          <a:cs typeface="Tw Cen MT"/>
          <a:sym typeface="Tw Cen MT"/>
        </a:defRPr>
      </a:lvl8pPr>
      <a:lvl9pPr marL="3065779" indent="-368300">
        <a:spcBef>
          <a:spcPts val="700"/>
        </a:spcBef>
        <a:buClr>
          <a:srgbClr val="009DD9"/>
        </a:buClr>
        <a:buSzPct val="100000"/>
        <a:buFont typeface="Wingdings"/>
        <a:buChar char="▪"/>
        <a:defRPr sz="2900">
          <a:latin typeface="Tw Cen MT"/>
          <a:ea typeface="Tw Cen MT"/>
          <a:cs typeface="Tw Cen MT"/>
          <a:sym typeface="Tw Cen MT"/>
        </a:defRPr>
      </a:lvl9pPr>
    </p:bodyStyle>
    <p:otherStyle>
      <a:lvl1pPr algn="ctr" defTabSz="457200">
        <a:defRPr sz="1400" b="1">
          <a:solidFill>
            <a:schemeClr val="tx1"/>
          </a:solidFill>
          <a:latin typeface="+mn-lt"/>
          <a:ea typeface="+mn-ea"/>
          <a:cs typeface="+mn-cs"/>
          <a:sym typeface="Tw Cen MT"/>
        </a:defRPr>
      </a:lvl1pPr>
      <a:lvl2pPr indent="457200" algn="ctr" defTabSz="457200">
        <a:defRPr sz="1400" b="1">
          <a:solidFill>
            <a:schemeClr val="tx1"/>
          </a:solidFill>
          <a:latin typeface="+mn-lt"/>
          <a:ea typeface="+mn-ea"/>
          <a:cs typeface="+mn-cs"/>
          <a:sym typeface="Tw Cen MT"/>
        </a:defRPr>
      </a:lvl2pPr>
      <a:lvl3pPr indent="914400" algn="ctr" defTabSz="457200">
        <a:defRPr sz="1400" b="1">
          <a:solidFill>
            <a:schemeClr val="tx1"/>
          </a:solidFill>
          <a:latin typeface="+mn-lt"/>
          <a:ea typeface="+mn-ea"/>
          <a:cs typeface="+mn-cs"/>
          <a:sym typeface="Tw Cen MT"/>
        </a:defRPr>
      </a:lvl3pPr>
      <a:lvl4pPr indent="1371600" algn="ctr" defTabSz="457200">
        <a:defRPr sz="1400" b="1">
          <a:solidFill>
            <a:schemeClr val="tx1"/>
          </a:solidFill>
          <a:latin typeface="+mn-lt"/>
          <a:ea typeface="+mn-ea"/>
          <a:cs typeface="+mn-cs"/>
          <a:sym typeface="Tw Cen MT"/>
        </a:defRPr>
      </a:lvl4pPr>
      <a:lvl5pPr indent="1828800" algn="ctr" defTabSz="457200">
        <a:defRPr sz="1400" b="1">
          <a:solidFill>
            <a:schemeClr val="tx1"/>
          </a:solidFill>
          <a:latin typeface="+mn-lt"/>
          <a:ea typeface="+mn-ea"/>
          <a:cs typeface="+mn-cs"/>
          <a:sym typeface="Tw Cen MT"/>
        </a:defRPr>
      </a:lvl5pPr>
      <a:lvl6pPr indent="2286000" algn="ctr" defTabSz="457200">
        <a:defRPr sz="1400" b="1">
          <a:solidFill>
            <a:schemeClr val="tx1"/>
          </a:solidFill>
          <a:latin typeface="+mn-lt"/>
          <a:ea typeface="+mn-ea"/>
          <a:cs typeface="+mn-cs"/>
          <a:sym typeface="Tw Cen MT"/>
        </a:defRPr>
      </a:lvl6pPr>
      <a:lvl7pPr indent="2743200" algn="ctr" defTabSz="457200">
        <a:defRPr sz="1400" b="1">
          <a:solidFill>
            <a:schemeClr val="tx1"/>
          </a:solidFill>
          <a:latin typeface="+mn-lt"/>
          <a:ea typeface="+mn-ea"/>
          <a:cs typeface="+mn-cs"/>
          <a:sym typeface="Tw Cen MT"/>
        </a:defRPr>
      </a:lvl7pPr>
      <a:lvl8pPr indent="3200400" algn="ctr" defTabSz="457200">
        <a:defRPr sz="1400" b="1">
          <a:solidFill>
            <a:schemeClr val="tx1"/>
          </a:solidFill>
          <a:latin typeface="+mn-lt"/>
          <a:ea typeface="+mn-ea"/>
          <a:cs typeface="+mn-cs"/>
          <a:sym typeface="Tw Cen MT"/>
        </a:defRPr>
      </a:lvl8pPr>
      <a:lvl9pPr indent="3657600" algn="ctr" defTabSz="457200">
        <a:defRPr sz="1400" b="1">
          <a:solidFill>
            <a:schemeClr val="tx1"/>
          </a:solidFill>
          <a:latin typeface="+mn-lt"/>
          <a:ea typeface="+mn-ea"/>
          <a:cs typeface="+mn-cs"/>
          <a:sym typeface="Tw Cen MT"/>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599C5-D0BB-4CDD-89C0-74B0C3DEBEEA}" type="datetime1">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DE005-1E27-4430-B9F5-D01C37730644}" type="slidenum">
              <a:rPr lang="en-US" smtClean="0"/>
              <a:t>‹#›</a:t>
            </a:fld>
            <a:endParaRPr lang="en-US"/>
          </a:p>
        </p:txBody>
      </p:sp>
    </p:spTree>
    <p:extLst>
      <p:ext uri="{BB962C8B-B14F-4D97-AF65-F5344CB8AC3E}">
        <p14:creationId xmlns:p14="http://schemas.microsoft.com/office/powerpoint/2010/main" val="33762494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58335-0DDB-4261-9A92-8BFBB2FBB896}" type="datetime1">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Brackbill@pautilitylawproject.org" TargetMode="External"/><Relationship Id="rId2" Type="http://schemas.openxmlformats.org/officeDocument/2006/relationships/notesSlide" Target="../notesSlides/notesSlide1.xml"/><Relationship Id="rId1" Type="http://schemas.openxmlformats.org/officeDocument/2006/relationships/slideLayout" Target="../slideLayouts/slideLayout54.xml"/><Relationship Id="rId5" Type="http://schemas.openxmlformats.org/officeDocument/2006/relationships/image" Target="../media/image1.png"/><Relationship Id="rId4" Type="http://schemas.openxmlformats.org/officeDocument/2006/relationships/hyperlink" Target="mailto:RPereira@pautilitylawproject.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3" Type="http://schemas.openxmlformats.org/officeDocument/2006/relationships/hyperlink" Target="https://www.usac.org/lifeline/" TargetMode="External"/><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acp" TargetMode="External"/><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mpass.state.pa.us/&#160;" TargetMode="External"/><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GBrackbill@pautilitylawproject.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RPereira@pautilitylawproject.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DBE8E-3F37-4B10-B3E8-201DD4639422}"/>
              </a:ext>
            </a:extLst>
          </p:cNvPr>
          <p:cNvSpPr>
            <a:spLocks noGrp="1"/>
          </p:cNvSpPr>
          <p:nvPr>
            <p:ph type="ctrTitle"/>
          </p:nvPr>
        </p:nvSpPr>
        <p:spPr>
          <a:xfrm>
            <a:off x="1524000" y="554182"/>
            <a:ext cx="9144000" cy="3061853"/>
          </a:xfrm>
        </p:spPr>
        <p:txBody>
          <a:bodyPr>
            <a:noAutofit/>
          </a:bodyPr>
          <a:lstStyle/>
          <a:p>
            <a:r>
              <a:rPr lang="en-US" b="1">
                <a:solidFill>
                  <a:srgbClr val="002060"/>
                </a:solidFill>
                <a:latin typeface="Calibri"/>
                <a:ea typeface="Calibri"/>
                <a:cs typeface="Helvetica"/>
              </a:rPr>
              <a:t>Utility Assistance - What You Need to Know!</a:t>
            </a:r>
            <a:br>
              <a:rPr lang="en-US" sz="4000" b="1">
                <a:latin typeface="Calibri"/>
                <a:cs typeface="Helvetica" panose="020B0604020202020204" pitchFamily="34" charset="0"/>
              </a:rPr>
            </a:br>
            <a:br>
              <a:rPr lang="en-US" sz="1600" b="1">
                <a:latin typeface="Calibri"/>
                <a:cs typeface="Helvetica" panose="020B0604020202020204" pitchFamily="34" charset="0"/>
              </a:rPr>
            </a:br>
            <a:br>
              <a:rPr lang="en-US" sz="1600" b="1">
                <a:latin typeface="Calibri"/>
                <a:cs typeface="Helvetica"/>
              </a:rPr>
            </a:br>
            <a:r>
              <a:rPr lang="en-US" sz="1800" b="1">
                <a:solidFill>
                  <a:srgbClr val="002060"/>
                </a:solidFill>
                <a:latin typeface="Calibri"/>
                <a:cs typeface="Helvetica"/>
              </a:rPr>
              <a:t>July 26, 2023</a:t>
            </a:r>
            <a:br>
              <a:rPr lang="en-US" sz="1800" b="1">
                <a:latin typeface="Calibri"/>
                <a:cs typeface="Helvetica" panose="020B0604020202020204" pitchFamily="34" charset="0"/>
              </a:rPr>
            </a:br>
            <a:br>
              <a:rPr lang="en-US" sz="1800" b="1">
                <a:latin typeface="Calibri"/>
                <a:cs typeface="Helvetica"/>
              </a:rPr>
            </a:br>
            <a:r>
              <a:rPr lang="en-US" sz="2400" b="1">
                <a:solidFill>
                  <a:srgbClr val="002060"/>
                </a:solidFill>
                <a:latin typeface="Calibri"/>
                <a:ea typeface="+mj-lt"/>
                <a:cs typeface="Helvetica"/>
              </a:rPr>
              <a:t>Webinar for the Housing Alliance of Pennsylvania</a:t>
            </a:r>
            <a:endParaRPr lang="en-US"/>
          </a:p>
        </p:txBody>
      </p:sp>
      <p:sp>
        <p:nvSpPr>
          <p:cNvPr id="3" name="Content Placeholder 2">
            <a:extLst>
              <a:ext uri="{FF2B5EF4-FFF2-40B4-BE49-F238E27FC236}">
                <a16:creationId xmlns:a16="http://schemas.microsoft.com/office/drawing/2014/main" id="{7D160F71-B08A-41E8-A919-85C754505F8B}"/>
              </a:ext>
            </a:extLst>
          </p:cNvPr>
          <p:cNvSpPr>
            <a:spLocks noGrp="1"/>
          </p:cNvSpPr>
          <p:nvPr>
            <p:ph type="subTitle" idx="1"/>
          </p:nvPr>
        </p:nvSpPr>
        <p:spPr>
          <a:xfrm>
            <a:off x="1524001" y="4011058"/>
            <a:ext cx="4425479" cy="2284685"/>
          </a:xfrm>
        </p:spPr>
        <p:txBody>
          <a:bodyPr vert="horz" lIns="91440" tIns="45720" rIns="91440" bIns="45720" rtlCol="0" anchor="t">
            <a:noAutofit/>
          </a:bodyPr>
          <a:lstStyle/>
          <a:p>
            <a:pPr marL="0" indent="0">
              <a:buNone/>
            </a:pPr>
            <a:endParaRPr lang="en-US" sz="2000">
              <a:solidFill>
                <a:srgbClr val="002060"/>
              </a:solidFill>
              <a:latin typeface="Helvetica" panose="020B0604020202020204" pitchFamily="34" charset="0"/>
              <a:cs typeface="Helvetica" panose="020B0604020202020204" pitchFamily="34" charset="0"/>
            </a:endParaRPr>
          </a:p>
          <a:p>
            <a:pPr algn="l">
              <a:lnSpc>
                <a:spcPct val="100000"/>
              </a:lnSpc>
            </a:pPr>
            <a:r>
              <a:rPr lang="en-US" sz="1600">
                <a:solidFill>
                  <a:srgbClr val="002060"/>
                </a:solidFill>
                <a:latin typeface="Calibri"/>
                <a:cs typeface="Calibri"/>
              </a:rPr>
              <a:t>Gio Ortiz-Brackbill, Utility Justice Project Manager, </a:t>
            </a:r>
            <a:r>
              <a:rPr lang="en-US" sz="1600">
                <a:solidFill>
                  <a:srgbClr val="7030A0"/>
                </a:solidFill>
                <a:latin typeface="Calibri"/>
                <a:cs typeface="Calibri"/>
                <a:hlinkClick r:id="rId3">
                  <a:extLst>
                    <a:ext uri="{A12FA001-AC4F-418D-AE19-62706E023703}">
                      <ahyp:hlinkClr xmlns:ahyp="http://schemas.microsoft.com/office/drawing/2018/hyperlinkcolor" val="tx"/>
                    </a:ext>
                  </a:extLst>
                </a:hlinkClick>
              </a:rPr>
              <a:t>GBrackbill@pautilitylawproject.org</a:t>
            </a:r>
            <a:r>
              <a:rPr lang="en-US" sz="1600">
                <a:solidFill>
                  <a:srgbClr val="7030A0"/>
                </a:solidFill>
                <a:latin typeface="Calibri"/>
                <a:cs typeface="Calibri"/>
              </a:rPr>
              <a:t> </a:t>
            </a:r>
            <a:endParaRPr lang="en-US">
              <a:solidFill>
                <a:srgbClr val="7030A0"/>
              </a:solidFill>
              <a:cs typeface="Calibri" panose="020F0502020204030204"/>
            </a:endParaRPr>
          </a:p>
          <a:p>
            <a:pPr algn="l"/>
            <a:r>
              <a:rPr lang="en-US" sz="1600">
                <a:solidFill>
                  <a:srgbClr val="002060"/>
                </a:solidFill>
                <a:latin typeface="Calibri"/>
                <a:cs typeface="Calibri"/>
              </a:rPr>
              <a:t>Ria Pereira, Esq., Supervising Attorney, </a:t>
            </a:r>
            <a:r>
              <a:rPr lang="en-US" sz="1600">
                <a:solidFill>
                  <a:srgbClr val="7030A0"/>
                </a:solidFill>
                <a:latin typeface="Calibri"/>
                <a:cs typeface="Calibri"/>
                <a:hlinkClick r:id="rId4">
                  <a:extLst>
                    <a:ext uri="{A12FA001-AC4F-418D-AE19-62706E023703}">
                      <ahyp:hlinkClr xmlns:ahyp="http://schemas.microsoft.com/office/drawing/2018/hyperlinkcolor" val="tx"/>
                    </a:ext>
                  </a:extLst>
                </a:hlinkClick>
              </a:rPr>
              <a:t>RPereira@pautilitylawproject.org</a:t>
            </a:r>
            <a:r>
              <a:rPr lang="en-US" sz="1600">
                <a:solidFill>
                  <a:srgbClr val="7030A0"/>
                </a:solidFill>
                <a:latin typeface="Calibri"/>
                <a:cs typeface="Calibri"/>
              </a:rPr>
              <a:t> </a:t>
            </a:r>
            <a:endParaRPr lang="en-US" sz="1600">
              <a:solidFill>
                <a:srgbClr val="7030A0"/>
              </a:solidFill>
              <a:cs typeface="Calibri"/>
            </a:endParaRPr>
          </a:p>
          <a:p>
            <a:pPr algn="l"/>
            <a:r>
              <a:rPr lang="en-US" sz="1600">
                <a:solidFill>
                  <a:srgbClr val="002060"/>
                </a:solidFill>
                <a:latin typeface="Calibri"/>
                <a:cs typeface="Calibri"/>
              </a:rPr>
              <a:t>Pennsylvania Utility Law Project </a:t>
            </a:r>
          </a:p>
          <a:p>
            <a:endParaRPr lang="en-US" sz="2000">
              <a:solidFill>
                <a:srgbClr val="002060"/>
              </a:solidFill>
              <a:latin typeface="Helvetica" panose="020B0604020202020204" pitchFamily="34" charset="0"/>
              <a:cs typeface="Helvetica" panose="020B0604020202020204" pitchFamily="34" charset="0"/>
            </a:endParaRPr>
          </a:p>
        </p:txBody>
      </p:sp>
      <p:pic>
        <p:nvPicPr>
          <p:cNvPr id="5" name="Picture 4">
            <a:extLst>
              <a:ext uri="{FF2B5EF4-FFF2-40B4-BE49-F238E27FC236}">
                <a16:creationId xmlns:a16="http://schemas.microsoft.com/office/drawing/2014/main" id="{8A0FFAB9-3BA1-40C9-9E0A-318C89FE9D91}"/>
              </a:ext>
            </a:extLst>
          </p:cNvPr>
          <p:cNvPicPr>
            <a:picLocks noChangeAspect="1"/>
          </p:cNvPicPr>
          <p:nvPr/>
        </p:nvPicPr>
        <p:blipFill>
          <a:blip r:embed="rId5"/>
          <a:stretch>
            <a:fillRect/>
          </a:stretch>
        </p:blipFill>
        <p:spPr>
          <a:xfrm>
            <a:off x="7450451" y="3932019"/>
            <a:ext cx="2363724" cy="2363724"/>
          </a:xfrm>
          <a:prstGeom prst="rect">
            <a:avLst/>
          </a:prstGeom>
        </p:spPr>
      </p:pic>
      <p:cxnSp>
        <p:nvCxnSpPr>
          <p:cNvPr id="6" name="Straight Connector 5">
            <a:extLst>
              <a:ext uri="{FF2B5EF4-FFF2-40B4-BE49-F238E27FC236}">
                <a16:creationId xmlns:a16="http://schemas.microsoft.com/office/drawing/2014/main" id="{60F37563-6A8A-8DB3-5E9A-8F9324B2E5C6}"/>
              </a:ext>
            </a:extLst>
          </p:cNvPr>
          <p:cNvCxnSpPr>
            <a:cxnSpLocks/>
          </p:cNvCxnSpPr>
          <p:nvPr/>
        </p:nvCxnSpPr>
        <p:spPr>
          <a:xfrm>
            <a:off x="6255658" y="4006810"/>
            <a:ext cx="0" cy="239697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550E633-A373-F3DA-0146-048BFC8AB2F3}"/>
              </a:ext>
            </a:extLst>
          </p:cNvPr>
          <p:cNvCxnSpPr/>
          <p:nvPr/>
        </p:nvCxnSpPr>
        <p:spPr>
          <a:xfrm>
            <a:off x="3071674" y="2396971"/>
            <a:ext cx="5752730"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9CCBEB8E-8490-3E7A-73DE-D740158ABB33}"/>
              </a:ext>
            </a:extLst>
          </p:cNvPr>
          <p:cNvSpPr>
            <a:spLocks noGrp="1"/>
          </p:cNvSpPr>
          <p:nvPr>
            <p:ph type="sldNum" sz="quarter" idx="12"/>
          </p:nvPr>
        </p:nvSpPr>
        <p:spPr/>
        <p:txBody>
          <a:bodyPr/>
          <a:lstStyle/>
          <a:p>
            <a:fld id="{9A2DE005-1E27-4430-B9F5-D01C37730644}" type="slidenum">
              <a:rPr lang="en-US" smtClean="0"/>
              <a:t>1</a:t>
            </a:fld>
            <a:endParaRPr lang="en-US"/>
          </a:p>
        </p:txBody>
      </p:sp>
      <p:sp>
        <p:nvSpPr>
          <p:cNvPr id="7" name="TextBox 6">
            <a:extLst>
              <a:ext uri="{FF2B5EF4-FFF2-40B4-BE49-F238E27FC236}">
                <a16:creationId xmlns:a16="http://schemas.microsoft.com/office/drawing/2014/main" id="{A6A6C02E-32F4-2063-64B4-644898BE0C3A}"/>
              </a:ext>
            </a:extLst>
          </p:cNvPr>
          <p:cNvSpPr txBox="1"/>
          <p:nvPr/>
        </p:nvSpPr>
        <p:spPr>
          <a:xfrm>
            <a:off x="4724400" y="3200399"/>
            <a:ext cx="2743200" cy="457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3607782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bg1"/>
                </a:solidFill>
                <a:latin typeface="Calibri"/>
                <a:cs typeface="Calibri"/>
              </a:rPr>
              <a:t>Hardship Funds</a:t>
            </a:r>
          </a:p>
        </p:txBody>
      </p:sp>
      <p:sp>
        <p:nvSpPr>
          <p:cNvPr id="3" name="Content Placeholder 2"/>
          <p:cNvSpPr>
            <a:spLocks noGrp="1"/>
          </p:cNvSpPr>
          <p:nvPr>
            <p:ph idx="1"/>
          </p:nvPr>
        </p:nvSpPr>
        <p:spPr/>
        <p:txBody>
          <a:bodyPr>
            <a:normAutofit/>
          </a:bodyPr>
          <a:lstStyle/>
          <a:p>
            <a:pPr marL="0" indent="0" algn="ctr">
              <a:buNone/>
            </a:pPr>
            <a:r>
              <a:rPr lang="en-US" sz="2400" b="1">
                <a:solidFill>
                  <a:srgbClr val="002060"/>
                </a:solidFill>
                <a:latin typeface="Calibri"/>
                <a:cs typeface="Calibri"/>
              </a:rPr>
              <a:t>Hardship Fund Programs</a:t>
            </a:r>
            <a:endParaRPr lang="en-US"/>
          </a:p>
          <a:p>
            <a:r>
              <a:rPr lang="en-US" sz="2400" b="1">
                <a:solidFill>
                  <a:srgbClr val="002060"/>
                </a:solidFill>
                <a:latin typeface="Calibri"/>
                <a:cs typeface="Calibri"/>
              </a:rPr>
              <a:t>Benefit</a:t>
            </a:r>
          </a:p>
          <a:p>
            <a:pPr lvl="1"/>
            <a:r>
              <a:rPr lang="en-US" sz="2200">
                <a:solidFill>
                  <a:srgbClr val="002060"/>
                </a:solidFill>
                <a:latin typeface="Calibri"/>
                <a:cs typeface="Calibri"/>
              </a:rPr>
              <a:t>Cash grant, typically up to $500 to resolve crisis </a:t>
            </a:r>
          </a:p>
          <a:p>
            <a:pPr lvl="1"/>
            <a:r>
              <a:rPr lang="en-US" sz="2200">
                <a:solidFill>
                  <a:srgbClr val="002060"/>
                </a:solidFill>
                <a:latin typeface="Calibri"/>
                <a:cs typeface="Calibri"/>
              </a:rPr>
              <a:t>Eligibility and program terms vary by utility  </a:t>
            </a:r>
          </a:p>
          <a:p>
            <a:pPr lvl="1"/>
            <a:r>
              <a:rPr lang="en-US" sz="2200">
                <a:solidFill>
                  <a:srgbClr val="002060"/>
                </a:solidFill>
                <a:latin typeface="Calibri"/>
                <a:cs typeface="Calibri"/>
              </a:rPr>
              <a:t>Typical terms include: </a:t>
            </a:r>
          </a:p>
          <a:p>
            <a:pPr lvl="2"/>
            <a:r>
              <a:rPr lang="en-US" sz="2000">
                <a:solidFill>
                  <a:srgbClr val="002060"/>
                </a:solidFill>
                <a:latin typeface="Calibri"/>
                <a:cs typeface="Calibri"/>
              </a:rPr>
              <a:t>200% FPL or below</a:t>
            </a:r>
          </a:p>
          <a:p>
            <a:pPr lvl="2"/>
            <a:r>
              <a:rPr lang="en-US" sz="2000">
                <a:solidFill>
                  <a:srgbClr val="002060"/>
                </a:solidFill>
                <a:latin typeface="Calibri"/>
                <a:cs typeface="Calibri"/>
              </a:rPr>
              <a:t>Recent payments / Attempts to make payments</a:t>
            </a:r>
          </a:p>
          <a:p>
            <a:pPr lvl="3"/>
            <a:r>
              <a:rPr lang="en-US" sz="1800">
                <a:solidFill>
                  <a:srgbClr val="002060"/>
                </a:solidFill>
                <a:latin typeface="Calibri"/>
                <a:cs typeface="Calibri"/>
              </a:rPr>
              <a:t>*utility may make exceptions, but you have to ask!</a:t>
            </a:r>
          </a:p>
          <a:p>
            <a:pPr lvl="2"/>
            <a:r>
              <a:rPr lang="en-US" sz="2000">
                <a:solidFill>
                  <a:srgbClr val="002060"/>
                </a:solidFill>
                <a:latin typeface="Calibri"/>
                <a:cs typeface="Calibri"/>
              </a:rPr>
              <a:t>Temporary hardship</a:t>
            </a:r>
          </a:p>
          <a:p>
            <a:pPr lvl="2"/>
            <a:r>
              <a:rPr lang="en-US" sz="2000">
                <a:solidFill>
                  <a:srgbClr val="002060"/>
                </a:solidFill>
                <a:latin typeface="Calibri"/>
                <a:ea typeface="+mn-lt"/>
                <a:cs typeface="+mn-lt"/>
              </a:rPr>
              <a:t>Grant must ‘resolve the problem’</a:t>
            </a:r>
            <a:endParaRPr lang="en-US" sz="2000">
              <a:solidFill>
                <a:srgbClr val="002060"/>
              </a:solidFill>
              <a:latin typeface="Calibri"/>
              <a:cs typeface="Calibri"/>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11029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3910148" y="815926"/>
            <a:ext cx="7444391" cy="5190979"/>
          </a:xfrm>
        </p:spPr>
        <p:txBody>
          <a:bodyPr>
            <a:normAutofit/>
          </a:bodyPr>
          <a:lstStyle/>
          <a:p>
            <a:pPr algn="ctr">
              <a:buNone/>
            </a:pPr>
            <a:r>
              <a:rPr lang="en-US" sz="2400" b="1">
                <a:solidFill>
                  <a:srgbClr val="002060"/>
                </a:solidFill>
                <a:latin typeface="Calibri"/>
                <a:ea typeface="Calibri"/>
                <a:cs typeface="Calibri"/>
              </a:rPr>
              <a:t>CARES</a:t>
            </a:r>
          </a:p>
          <a:p>
            <a:pPr marL="0" indent="0">
              <a:lnSpc>
                <a:spcPct val="90000"/>
              </a:lnSpc>
              <a:buNone/>
            </a:pPr>
            <a:r>
              <a:rPr lang="en-US" sz="2400" b="1">
                <a:solidFill>
                  <a:srgbClr val="002060"/>
                </a:solidFill>
                <a:latin typeface="Calibri"/>
                <a:ea typeface="Calibri"/>
                <a:cs typeface="Calibri"/>
              </a:rPr>
              <a:t>The program is targeted to customers who:</a:t>
            </a:r>
          </a:p>
          <a:p>
            <a:pPr lvl="1">
              <a:lnSpc>
                <a:spcPct val="90000"/>
              </a:lnSpc>
            </a:pPr>
            <a:r>
              <a:rPr lang="en-US" sz="2000">
                <a:solidFill>
                  <a:srgbClr val="002060"/>
                </a:solidFill>
                <a:latin typeface="Calibri"/>
                <a:ea typeface="Calibri"/>
                <a:cs typeface="Calibri"/>
              </a:rPr>
              <a:t>Are having trouble paying their bill, and</a:t>
            </a:r>
          </a:p>
          <a:p>
            <a:pPr lvl="1">
              <a:lnSpc>
                <a:spcPct val="90000"/>
              </a:lnSpc>
            </a:pPr>
            <a:r>
              <a:rPr lang="en-US" sz="2000">
                <a:solidFill>
                  <a:srgbClr val="002060"/>
                </a:solidFill>
                <a:latin typeface="Calibri"/>
                <a:ea typeface="Calibri"/>
                <a:cs typeface="Calibri"/>
              </a:rPr>
              <a:t>Have short term problems that are causing the inability to pay.</a:t>
            </a:r>
          </a:p>
          <a:p>
            <a:pPr marL="0" indent="0">
              <a:lnSpc>
                <a:spcPct val="90000"/>
              </a:lnSpc>
              <a:buNone/>
            </a:pPr>
            <a:r>
              <a:rPr lang="en-US" sz="2400" b="1">
                <a:solidFill>
                  <a:srgbClr val="002060"/>
                </a:solidFill>
                <a:latin typeface="Calibri"/>
                <a:ea typeface="Calibri"/>
                <a:cs typeface="Calibri"/>
              </a:rPr>
              <a:t>Offers several types of services:</a:t>
            </a:r>
          </a:p>
          <a:p>
            <a:pPr lvl="1">
              <a:lnSpc>
                <a:spcPct val="90000"/>
              </a:lnSpc>
            </a:pPr>
            <a:r>
              <a:rPr lang="en-US" sz="2000">
                <a:solidFill>
                  <a:srgbClr val="002060"/>
                </a:solidFill>
                <a:latin typeface="Calibri"/>
                <a:ea typeface="Calibri"/>
                <a:cs typeface="Calibri"/>
              </a:rPr>
              <a:t>Referrals to social service agencies,</a:t>
            </a:r>
          </a:p>
          <a:p>
            <a:pPr lvl="1">
              <a:lnSpc>
                <a:spcPct val="90000"/>
              </a:lnSpc>
            </a:pPr>
            <a:r>
              <a:rPr lang="en-US" sz="2000">
                <a:solidFill>
                  <a:srgbClr val="002060"/>
                </a:solidFill>
                <a:latin typeface="Calibri"/>
                <a:ea typeface="Calibri"/>
                <a:cs typeface="Calibri"/>
              </a:rPr>
              <a:t>Budget counseling, and</a:t>
            </a:r>
          </a:p>
          <a:p>
            <a:pPr lvl="1">
              <a:lnSpc>
                <a:spcPct val="90000"/>
              </a:lnSpc>
            </a:pPr>
            <a:r>
              <a:rPr lang="en-US" sz="2000">
                <a:solidFill>
                  <a:srgbClr val="002060"/>
                </a:solidFill>
                <a:latin typeface="Calibri"/>
                <a:ea typeface="Calibri"/>
                <a:cs typeface="Calibri"/>
              </a:rPr>
              <a:t>Special arrangements for bill payment.</a:t>
            </a:r>
          </a:p>
          <a:p>
            <a:pPr marL="0" indent="0">
              <a:buNone/>
            </a:pPr>
            <a:r>
              <a:rPr lang="en-US" sz="2200" b="1">
                <a:solidFill>
                  <a:srgbClr val="002060"/>
                </a:solidFill>
                <a:latin typeface="Calibri"/>
                <a:ea typeface="Calibri"/>
                <a:cs typeface="Calibri"/>
              </a:rPr>
              <a:t>Advocacy Tip: </a:t>
            </a:r>
            <a:r>
              <a:rPr lang="en-US" sz="2200">
                <a:solidFill>
                  <a:srgbClr val="002060"/>
                </a:solidFill>
                <a:latin typeface="Calibri"/>
                <a:ea typeface="Calibri"/>
                <a:cs typeface="Calibri"/>
              </a:rPr>
              <a:t>CARES is a little-used program, and the utility has wide discretion to resolve the customer issue.</a:t>
            </a:r>
          </a:p>
        </p:txBody>
      </p:sp>
      <p:sp>
        <p:nvSpPr>
          <p:cNvPr id="4" name="Title 1"/>
          <p:cNvSpPr txBox="1">
            <a:spLocks/>
          </p:cNvSpPr>
          <p:nvPr/>
        </p:nvSpPr>
        <p:spPr>
          <a:xfrm>
            <a:off x="171897" y="1108096"/>
            <a:ext cx="2947482" cy="46418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60" normalizeH="0" baseline="0" noProof="0">
                <a:ln>
                  <a:noFill/>
                </a:ln>
                <a:solidFill>
                  <a:schemeClr val="bg1"/>
                </a:solidFill>
                <a:effectLst/>
                <a:uLnTx/>
                <a:uFillTx/>
                <a:latin typeface="Calibri"/>
                <a:cs typeface="Calibri"/>
                <a:sym typeface="Corbel"/>
              </a:rPr>
              <a:t>CARES</a:t>
            </a:r>
            <a:endParaRPr lang="en-US" sz="3600" b="1" i="0" u="none" strike="noStrike" kern="1200" cap="none" spc="-60" normalizeH="0" baseline="0" noProof="0">
              <a:ln>
                <a:noFill/>
              </a:ln>
              <a:solidFill>
                <a:schemeClr val="bg1"/>
              </a:solidFill>
              <a:effectLst/>
              <a:uLnTx/>
              <a:uFillTx/>
              <a:latin typeface="Calibri"/>
              <a:cs typeface="Calibri"/>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sym typeface="Corbel"/>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sym typeface="Corbel"/>
            </a:endParaRPr>
          </a:p>
        </p:txBody>
      </p:sp>
    </p:spTree>
    <p:extLst>
      <p:ext uri="{BB962C8B-B14F-4D97-AF65-F5344CB8AC3E}">
        <p14:creationId xmlns:p14="http://schemas.microsoft.com/office/powerpoint/2010/main" val="3107920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4BD2D-B446-4246-8A20-FA5511A4C2FF}"/>
              </a:ext>
            </a:extLst>
          </p:cNvPr>
          <p:cNvSpPr>
            <a:spLocks noGrp="1"/>
          </p:cNvSpPr>
          <p:nvPr>
            <p:ph type="title"/>
          </p:nvPr>
        </p:nvSpPr>
        <p:spPr/>
        <p:txBody>
          <a:bodyPr/>
          <a:lstStyle/>
          <a:p>
            <a:pPr algn="ctr"/>
            <a:r>
              <a:rPr lang="en-US" b="1">
                <a:solidFill>
                  <a:schemeClr val="bg1"/>
                </a:solidFill>
                <a:latin typeface="Calibri"/>
                <a:cs typeface="Calibri"/>
              </a:rPr>
              <a:t>Lifeline</a:t>
            </a:r>
          </a:p>
        </p:txBody>
      </p:sp>
      <p:sp>
        <p:nvSpPr>
          <p:cNvPr id="3" name="Text Placeholder 2">
            <a:extLst>
              <a:ext uri="{FF2B5EF4-FFF2-40B4-BE49-F238E27FC236}">
                <a16:creationId xmlns:a16="http://schemas.microsoft.com/office/drawing/2014/main" id="{AFD66702-D497-4D7D-9920-45F0BEC0C557}"/>
              </a:ext>
            </a:extLst>
          </p:cNvPr>
          <p:cNvSpPr>
            <a:spLocks noGrp="1"/>
          </p:cNvSpPr>
          <p:nvPr>
            <p:ph type="body" idx="1"/>
          </p:nvPr>
        </p:nvSpPr>
        <p:spPr>
          <a:xfrm>
            <a:off x="3869269" y="729205"/>
            <a:ext cx="7554944" cy="5944328"/>
          </a:xfrm>
        </p:spPr>
        <p:txBody>
          <a:bodyPr>
            <a:normAutofit/>
          </a:bodyPr>
          <a:lstStyle/>
          <a:p>
            <a:pPr marL="0" indent="0">
              <a:buNone/>
            </a:pPr>
            <a:r>
              <a:rPr lang="en-US" b="1">
                <a:solidFill>
                  <a:srgbClr val="002060"/>
                </a:solidFill>
                <a:latin typeface="Calibri"/>
                <a:cs typeface="Helvetica"/>
              </a:rPr>
              <a:t>Benefits:</a:t>
            </a:r>
          </a:p>
          <a:p>
            <a:pPr>
              <a:buFont typeface="Arial" panose="020B0604020202020204" pitchFamily="34" charset="0"/>
              <a:buChar char="•"/>
            </a:pPr>
            <a:r>
              <a:rPr lang="en-US">
                <a:solidFill>
                  <a:srgbClr val="002060"/>
                </a:solidFill>
                <a:latin typeface="Calibri"/>
                <a:cs typeface="Helvetica"/>
              </a:rPr>
              <a:t>$9.25 monthly subsidy for telephone, broadband, or bundled service.**</a:t>
            </a:r>
            <a:endParaRPr lang="en-US">
              <a:solidFill>
                <a:srgbClr val="002060"/>
              </a:solidFill>
              <a:latin typeface="Calibri"/>
              <a:cs typeface="Helvetica" panose="020B0604020202020204" pitchFamily="34" charset="0"/>
            </a:endParaRPr>
          </a:p>
          <a:p>
            <a:pPr>
              <a:buFont typeface="Arial" panose="020B0604020202020204" pitchFamily="34" charset="0"/>
              <a:buChar char="•"/>
            </a:pPr>
            <a:r>
              <a:rPr lang="en-US">
                <a:solidFill>
                  <a:srgbClr val="002060"/>
                </a:solidFill>
                <a:latin typeface="Calibri"/>
                <a:cs typeface="Helvetica"/>
              </a:rPr>
              <a:t>Subsidy cannot pay for equipment, but some providers offer free phone.</a:t>
            </a:r>
            <a:endParaRPr lang="en-US">
              <a:solidFill>
                <a:srgbClr val="002060"/>
              </a:solidFill>
              <a:latin typeface="Calibri"/>
              <a:cs typeface="Helvetica" panose="020B0604020202020204" pitchFamily="34" charset="0"/>
            </a:endParaRPr>
          </a:p>
          <a:p>
            <a:pPr>
              <a:buFont typeface="Arial" panose="020B0604020202020204" pitchFamily="34" charset="0"/>
              <a:buChar char="•"/>
            </a:pPr>
            <a:r>
              <a:rPr lang="en-US">
                <a:solidFill>
                  <a:srgbClr val="002060"/>
                </a:solidFill>
                <a:latin typeface="Calibri"/>
                <a:cs typeface="Helvetica"/>
              </a:rPr>
              <a:t>Benefit is “portable” to other providers.</a:t>
            </a:r>
            <a:endParaRPr lang="en-US">
              <a:solidFill>
                <a:srgbClr val="002060"/>
              </a:solidFill>
              <a:latin typeface="Calibri"/>
              <a:cs typeface="Helvetica" panose="020B0604020202020204" pitchFamily="34" charset="0"/>
            </a:endParaRPr>
          </a:p>
          <a:p>
            <a:pPr>
              <a:buFont typeface="Arial" panose="020B0604020202020204" pitchFamily="34" charset="0"/>
              <a:buChar char="•"/>
            </a:pPr>
            <a:r>
              <a:rPr lang="en-US">
                <a:solidFill>
                  <a:srgbClr val="002060"/>
                </a:solidFill>
                <a:latin typeface="Calibri"/>
                <a:cs typeface="Helvetica"/>
              </a:rPr>
              <a:t>One subsidy </a:t>
            </a:r>
            <a:r>
              <a:rPr lang="en-US" b="1">
                <a:solidFill>
                  <a:srgbClr val="002060"/>
                </a:solidFill>
                <a:latin typeface="Calibri"/>
                <a:cs typeface="Helvetica"/>
              </a:rPr>
              <a:t>per household </a:t>
            </a:r>
            <a:r>
              <a:rPr lang="en-US">
                <a:solidFill>
                  <a:srgbClr val="002060"/>
                </a:solidFill>
                <a:latin typeface="Calibri"/>
                <a:cs typeface="Helvetica"/>
              </a:rPr>
              <a:t>(defined as an economic unit).</a:t>
            </a:r>
            <a:endParaRPr lang="en-US">
              <a:solidFill>
                <a:srgbClr val="002060"/>
              </a:solidFill>
              <a:latin typeface="Calibri"/>
              <a:cs typeface="Helvetica" panose="020B0604020202020204" pitchFamily="34" charset="0"/>
            </a:endParaRPr>
          </a:p>
          <a:p>
            <a:pPr marL="0" indent="0">
              <a:buNone/>
            </a:pPr>
            <a:r>
              <a:rPr lang="en-US" b="1">
                <a:solidFill>
                  <a:srgbClr val="002060"/>
                </a:solidFill>
                <a:latin typeface="Calibri"/>
                <a:cs typeface="Helvetica"/>
              </a:rPr>
              <a:t>Eligibility:</a:t>
            </a:r>
          </a:p>
          <a:p>
            <a:pPr>
              <a:buFont typeface="Arial" panose="020B0604020202020204" pitchFamily="34" charset="0"/>
              <a:buChar char="•"/>
            </a:pPr>
            <a:r>
              <a:rPr lang="en-US">
                <a:solidFill>
                  <a:srgbClr val="002060"/>
                </a:solidFill>
                <a:latin typeface="Calibri"/>
                <a:cs typeface="Helvetica"/>
              </a:rPr>
              <a:t>Income at or below 135% FPL, or categorical eligibility.</a:t>
            </a:r>
          </a:p>
          <a:p>
            <a:pPr lvl="1">
              <a:buFont typeface="Arial" panose="020B0604020202020204" pitchFamily="34" charset="0"/>
              <a:buChar char="•"/>
            </a:pPr>
            <a:r>
              <a:rPr lang="en-US" sz="2000">
                <a:solidFill>
                  <a:srgbClr val="002060"/>
                </a:solidFill>
                <a:latin typeface="Calibri"/>
                <a:cs typeface="Helvetica"/>
              </a:rPr>
              <a:t>SNAP, Medicaid, SSI, Public Housing, or Veteran Pension/Survivor Benefits</a:t>
            </a:r>
          </a:p>
          <a:p>
            <a:pPr>
              <a:buFont typeface="Arial" panose="020B0604020202020204" pitchFamily="34" charset="0"/>
              <a:buChar char="•"/>
            </a:pPr>
            <a:r>
              <a:rPr lang="en-US" b="1">
                <a:solidFill>
                  <a:srgbClr val="002060"/>
                </a:solidFill>
                <a:latin typeface="Calibri"/>
                <a:cs typeface="Helvetica"/>
                <a:hlinkClick r:id="rId3"/>
              </a:rPr>
              <a:t>https://www.usac.org/lifeline/</a:t>
            </a:r>
            <a:r>
              <a:rPr lang="en-US" b="1">
                <a:solidFill>
                  <a:srgbClr val="002060"/>
                </a:solidFill>
                <a:latin typeface="Calibri"/>
                <a:cs typeface="Helvetica"/>
              </a:rPr>
              <a:t> </a:t>
            </a:r>
          </a:p>
          <a:p>
            <a:endParaRPr lang="en-US">
              <a:solidFill>
                <a:srgbClr val="595959"/>
              </a:solidFill>
              <a:latin typeface="Calibri"/>
              <a:cs typeface="Calibri"/>
            </a:endParaRPr>
          </a:p>
        </p:txBody>
      </p:sp>
      <p:sp>
        <p:nvSpPr>
          <p:cNvPr id="4" name="Slide Number Placeholder 3">
            <a:extLst>
              <a:ext uri="{FF2B5EF4-FFF2-40B4-BE49-F238E27FC236}">
                <a16:creationId xmlns:a16="http://schemas.microsoft.com/office/drawing/2014/main" id="{9693C5B6-D918-4F74-935C-26BC2CDE3A58}"/>
              </a:ext>
            </a:extLst>
          </p:cNvPr>
          <p:cNvSpPr>
            <a:spLocks noGrp="1"/>
          </p:cNvSpPr>
          <p:nvPr>
            <p:ph type="sldNum" sz="quarter" idx="2"/>
          </p:nvPr>
        </p:nvSpPr>
        <p:spPr>
          <a:xfrm>
            <a:off x="10634134" y="6404292"/>
            <a:ext cx="1530928" cy="269241"/>
          </a:xfrm>
          <a:prstGeom prst="rect">
            <a:avLst/>
          </a:prstGeom>
          <a:ln w="12700">
            <a:miter lim="400000"/>
          </a:ln>
        </p:spPr>
        <p:txBody>
          <a:bodyPr lIns="45719" rIns="45719" anchor="ctr">
            <a:spAutoFit/>
          </a:bodyPr>
          <a:lstStyle>
            <a:lvl1pPr algn="r" defTabSz="457200">
              <a:defRPr sz="1200" b="0">
                <a:solidFill>
                  <a:srgbClr val="4A66AC"/>
                </a:solidFill>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lvl="0"/>
            <a:fld id="{86CB4B4D-7CA3-9044-876B-883B54F8677D}" type="slidenum">
              <a:rPr lang="en-US" smtClean="0"/>
              <a:pPr lvl="0"/>
              <a:t>12</a:t>
            </a:fld>
            <a:endParaRPr lang="en-US"/>
          </a:p>
        </p:txBody>
      </p:sp>
    </p:spTree>
    <p:extLst>
      <p:ext uri="{BB962C8B-B14F-4D97-AF65-F5344CB8AC3E}">
        <p14:creationId xmlns:p14="http://schemas.microsoft.com/office/powerpoint/2010/main" val="662220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B99CE-F5EA-4D58-9C7B-896F6059F42A}"/>
              </a:ext>
            </a:extLst>
          </p:cNvPr>
          <p:cNvSpPr>
            <a:spLocks noGrp="1"/>
          </p:cNvSpPr>
          <p:nvPr>
            <p:ph type="title"/>
          </p:nvPr>
        </p:nvSpPr>
        <p:spPr/>
        <p:txBody>
          <a:bodyPr/>
          <a:lstStyle/>
          <a:p>
            <a:r>
              <a:rPr lang="en-US" b="1">
                <a:solidFill>
                  <a:schemeClr val="bg1"/>
                </a:solidFill>
                <a:latin typeface="Calibri"/>
                <a:cs typeface="Calibri"/>
              </a:rPr>
              <a:t>Affordable Connectivity Program (ACP)</a:t>
            </a:r>
          </a:p>
        </p:txBody>
      </p:sp>
      <p:sp>
        <p:nvSpPr>
          <p:cNvPr id="3" name="Text Placeholder 2">
            <a:extLst>
              <a:ext uri="{FF2B5EF4-FFF2-40B4-BE49-F238E27FC236}">
                <a16:creationId xmlns:a16="http://schemas.microsoft.com/office/drawing/2014/main" id="{000F95D5-33C8-4031-B312-ACB165777FD4}"/>
              </a:ext>
            </a:extLst>
          </p:cNvPr>
          <p:cNvSpPr>
            <a:spLocks noGrp="1"/>
          </p:cNvSpPr>
          <p:nvPr>
            <p:ph type="body" idx="1"/>
          </p:nvPr>
        </p:nvSpPr>
        <p:spPr/>
        <p:txBody>
          <a:bodyPr>
            <a:normAutofit lnSpcReduction="10000"/>
          </a:bodyPr>
          <a:lstStyle/>
          <a:p>
            <a:pPr marL="0" indent="0" algn="l" rtl="0" fontAlgn="base">
              <a:buNone/>
            </a:pPr>
            <a:r>
              <a:rPr lang="en-US" b="1">
                <a:solidFill>
                  <a:srgbClr val="002060"/>
                </a:solidFill>
                <a:latin typeface="Calibri"/>
                <a:cs typeface="Helvetica"/>
              </a:rPr>
              <a:t>Benefits</a:t>
            </a:r>
            <a:r>
              <a:rPr lang="en-US" b="1" i="0" u="none" strike="noStrike">
                <a:solidFill>
                  <a:srgbClr val="002060"/>
                </a:solidFill>
                <a:effectLst/>
                <a:latin typeface="Calibri"/>
                <a:cs typeface="Helvetica"/>
              </a:rPr>
              <a:t>:</a:t>
            </a:r>
            <a:r>
              <a:rPr lang="en-US" b="0" i="0">
                <a:solidFill>
                  <a:srgbClr val="002060"/>
                </a:solidFill>
                <a:effectLst/>
                <a:latin typeface="Calibri"/>
                <a:cs typeface="Helvetica"/>
              </a:rPr>
              <a:t>​</a:t>
            </a:r>
            <a:endParaRPr lang="en-US">
              <a:latin typeface="Calibri"/>
              <a:cs typeface="Calibri"/>
            </a:endParaRP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Up to $30 / month broadband subsidy</a:t>
            </a:r>
            <a:r>
              <a:rPr lang="en-US" sz="2000" b="0" i="0">
                <a:solidFill>
                  <a:srgbClr val="002060"/>
                </a:solidFill>
                <a:effectLst/>
                <a:latin typeface="Calibri"/>
                <a:cs typeface="Helvetica"/>
              </a:rPr>
              <a:t>​</a:t>
            </a:r>
            <a:r>
              <a:rPr lang="en-US">
                <a:solidFill>
                  <a:srgbClr val="002060"/>
                </a:solidFill>
                <a:latin typeface="Calibri"/>
                <a:cs typeface="Helvetica"/>
              </a:rPr>
              <a:t>.</a:t>
            </a:r>
            <a:endParaRPr lang="en-US" sz="2000" b="0" i="0">
              <a:solidFill>
                <a:srgbClr val="002060"/>
              </a:solidFill>
              <a:effectLst/>
              <a:latin typeface="Calibri"/>
              <a:cs typeface="Helvetica" panose="020B0604020202020204" pitchFamily="34" charset="0"/>
            </a:endParaRP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Some providers: $100 device discount, with $10-$50 co-payment</a:t>
            </a:r>
            <a:r>
              <a:rPr lang="en-US">
                <a:solidFill>
                  <a:srgbClr val="002060"/>
                </a:solidFill>
                <a:latin typeface="Calibri"/>
                <a:cs typeface="Helvetica"/>
              </a:rPr>
              <a:t>.</a:t>
            </a:r>
            <a:r>
              <a:rPr lang="en-US" sz="2000" b="0" i="0">
                <a:solidFill>
                  <a:srgbClr val="002060"/>
                </a:solidFill>
                <a:effectLst/>
                <a:latin typeface="Calibri"/>
                <a:cs typeface="Helvetica"/>
              </a:rPr>
              <a:t>​</a:t>
            </a:r>
          </a:p>
          <a:p>
            <a:pPr marL="0" indent="0" algn="l" rtl="0" fontAlgn="base">
              <a:buNone/>
            </a:pPr>
            <a:r>
              <a:rPr lang="en-US" b="1" i="0" u="none" strike="noStrike">
                <a:solidFill>
                  <a:srgbClr val="002060"/>
                </a:solidFill>
                <a:effectLst/>
                <a:latin typeface="Calibri"/>
                <a:cs typeface="Helvetica"/>
              </a:rPr>
              <a:t>Eligibility: </a:t>
            </a:r>
            <a:r>
              <a:rPr lang="en-US" b="0" i="0">
                <a:solidFill>
                  <a:srgbClr val="002060"/>
                </a:solidFill>
                <a:effectLst/>
                <a:latin typeface="Calibri"/>
                <a:cs typeface="Helvetica"/>
              </a:rPr>
              <a:t>​</a:t>
            </a: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Households with incomes at or below 200% FPL;</a:t>
            </a: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Households enrolled in SNAP, Medicaid, Federal Public Housing Assistance, SSI, WIC, or Lifeline;</a:t>
            </a: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Households participating in certain Tribal programs;</a:t>
            </a: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Households that include a member who is approved to receive free or reduced-price school lunch or breakfast;</a:t>
            </a: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Pell Grant recipient;</a:t>
            </a:r>
          </a:p>
          <a:p>
            <a:pPr algn="l" rtl="0" fontAlgn="base">
              <a:buFont typeface="Arial" panose="020B0604020202020204" pitchFamily="34" charset="0"/>
              <a:buChar char="•"/>
            </a:pPr>
            <a:r>
              <a:rPr lang="en-US" sz="2000" b="0" i="0" u="none" strike="noStrike">
                <a:solidFill>
                  <a:srgbClr val="002060"/>
                </a:solidFill>
                <a:effectLst/>
                <a:latin typeface="Calibri"/>
                <a:cs typeface="Helvetica"/>
              </a:rPr>
              <a:t>A person who participates in an internet provider’s low-income program.</a:t>
            </a:r>
          </a:p>
          <a:p>
            <a:pPr>
              <a:buFont typeface="Arial" panose="020B0604020202020204" pitchFamily="34" charset="0"/>
              <a:buChar char="•"/>
            </a:pPr>
            <a:r>
              <a:rPr lang="en-US" sz="1900" b="1">
                <a:solidFill>
                  <a:srgbClr val="9454C3"/>
                </a:solidFill>
                <a:latin typeface="Calibri"/>
                <a:cs typeface="Helvetica"/>
                <a:hlinkClick r:id="rId3"/>
              </a:rPr>
              <a:t>https://www.fcc.gov/acp</a:t>
            </a:r>
            <a:r>
              <a:rPr lang="en-US" sz="1900" b="1">
                <a:solidFill>
                  <a:srgbClr val="002060"/>
                </a:solidFill>
                <a:latin typeface="Calibri"/>
                <a:cs typeface="Helvetica"/>
              </a:rPr>
              <a:t> </a:t>
            </a:r>
            <a:endParaRPr lang="en-US" b="1">
              <a:solidFill>
                <a:srgbClr val="002060"/>
              </a:solidFill>
              <a:latin typeface="Calibri"/>
              <a:cs typeface="Helvetica"/>
            </a:endParaRPr>
          </a:p>
        </p:txBody>
      </p:sp>
      <p:sp>
        <p:nvSpPr>
          <p:cNvPr id="4" name="Slide Number Placeholder 3">
            <a:extLst>
              <a:ext uri="{FF2B5EF4-FFF2-40B4-BE49-F238E27FC236}">
                <a16:creationId xmlns:a16="http://schemas.microsoft.com/office/drawing/2014/main" id="{9B33B340-29B0-4C52-9491-24402C7AD1F4}"/>
              </a:ext>
            </a:extLst>
          </p:cNvPr>
          <p:cNvSpPr>
            <a:spLocks noGrp="1"/>
          </p:cNvSpPr>
          <p:nvPr>
            <p:ph type="sldNum" sz="quarter" idx="2"/>
          </p:nvPr>
        </p:nvSpPr>
        <p:spPr>
          <a:xfrm>
            <a:off x="10634134" y="6404292"/>
            <a:ext cx="1530928" cy="269241"/>
          </a:xfrm>
          <a:prstGeom prst="rect">
            <a:avLst/>
          </a:prstGeom>
          <a:ln w="12700">
            <a:miter lim="400000"/>
          </a:ln>
        </p:spPr>
        <p:txBody>
          <a:bodyPr lIns="45719" rIns="45719" anchor="ctr">
            <a:spAutoFit/>
          </a:bodyPr>
          <a:lstStyle>
            <a:lvl1pPr algn="r" defTabSz="457200">
              <a:defRPr sz="1200" b="0">
                <a:solidFill>
                  <a:srgbClr val="4A66AC"/>
                </a:solidFill>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lvl="0"/>
            <a:fld id="{86CB4B4D-7CA3-9044-876B-883B54F8677D}" type="slidenum">
              <a:rPr lang="en-US" smtClean="0"/>
              <a:pPr lvl="0"/>
              <a:t>13</a:t>
            </a:fld>
            <a:endParaRPr lang="en-US"/>
          </a:p>
        </p:txBody>
      </p:sp>
    </p:spTree>
    <p:extLst>
      <p:ext uri="{BB962C8B-B14F-4D97-AF65-F5344CB8AC3E}">
        <p14:creationId xmlns:p14="http://schemas.microsoft.com/office/powerpoint/2010/main" val="3571188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4D568-D2AA-4D47-9782-26934FA2B21A}"/>
              </a:ext>
            </a:extLst>
          </p:cNvPr>
          <p:cNvSpPr>
            <a:spLocks noGrp="1"/>
          </p:cNvSpPr>
          <p:nvPr>
            <p:ph type="title"/>
          </p:nvPr>
        </p:nvSpPr>
        <p:spPr/>
        <p:txBody>
          <a:bodyPr lIns="45719" tIns="45720" rIns="45719" bIns="45720" anchor="ctr">
            <a:normAutofit/>
          </a:bodyPr>
          <a:lstStyle/>
          <a:p>
            <a:r>
              <a:rPr lang="en-US" b="1">
                <a:solidFill>
                  <a:schemeClr val="bg1"/>
                </a:solidFill>
                <a:latin typeface="Calibri"/>
              </a:rPr>
              <a:t>Low Income Household Water Assistance Program (LIHWAP)</a:t>
            </a:r>
          </a:p>
        </p:txBody>
      </p:sp>
      <p:sp>
        <p:nvSpPr>
          <p:cNvPr id="3" name="Text Placeholder 2">
            <a:extLst>
              <a:ext uri="{FF2B5EF4-FFF2-40B4-BE49-F238E27FC236}">
                <a16:creationId xmlns:a16="http://schemas.microsoft.com/office/drawing/2014/main" id="{65E93C9A-9D48-42E4-A839-8C48EE61DF64}"/>
              </a:ext>
            </a:extLst>
          </p:cNvPr>
          <p:cNvSpPr>
            <a:spLocks noGrp="1"/>
          </p:cNvSpPr>
          <p:nvPr>
            <p:ph type="body" idx="1"/>
          </p:nvPr>
        </p:nvSpPr>
        <p:spPr/>
        <p:txBody>
          <a:bodyPr lIns="45719" tIns="45720" rIns="45719" bIns="45720" anchor="ctr">
            <a:normAutofit/>
          </a:bodyPr>
          <a:lstStyle/>
          <a:p>
            <a:pPr marL="502920" lvl="1" indent="0">
              <a:buNone/>
            </a:pPr>
            <a:endParaRPr lang="en-US" sz="2400" b="1">
              <a:solidFill>
                <a:srgbClr val="7030A0"/>
              </a:solidFill>
              <a:latin typeface="Calibri"/>
              <a:ea typeface="Calibri"/>
              <a:cs typeface="Calibri"/>
            </a:endParaRPr>
          </a:p>
          <a:p>
            <a:pPr marL="502920" lvl="1" indent="0">
              <a:buNone/>
            </a:pPr>
            <a:r>
              <a:rPr lang="en-US" sz="2400" b="1">
                <a:solidFill>
                  <a:srgbClr val="002060"/>
                </a:solidFill>
                <a:latin typeface="Calibri"/>
                <a:ea typeface="Calibri"/>
                <a:cs typeface="Calibri"/>
              </a:rPr>
              <a:t>Eligibility​</a:t>
            </a:r>
            <a:endParaRPr lang="en-US" sz="2400">
              <a:solidFill>
                <a:srgbClr val="002060"/>
              </a:solidFill>
              <a:latin typeface="Calibri"/>
              <a:ea typeface="Calibri"/>
              <a:cs typeface="Calibri"/>
            </a:endParaRPr>
          </a:p>
          <a:p>
            <a:pPr marL="1188085" lvl="2">
              <a:buFont typeface="Arial" panose="020B0604020202020204" pitchFamily="34" charset="0"/>
              <a:buChar char="•"/>
            </a:pPr>
            <a:r>
              <a:rPr lang="en-US" sz="2400">
                <a:solidFill>
                  <a:srgbClr val="002060"/>
                </a:solidFill>
                <a:latin typeface="Calibri"/>
                <a:ea typeface="Calibri"/>
                <a:cs typeface="Calibri"/>
              </a:rPr>
              <a:t>150% FPL​</a:t>
            </a:r>
          </a:p>
          <a:p>
            <a:pPr marL="1188085" lvl="2">
              <a:buFont typeface="Arial" panose="020B0604020202020204" pitchFamily="34" charset="0"/>
              <a:buChar char="•"/>
            </a:pPr>
            <a:r>
              <a:rPr lang="en-US" sz="2400">
                <a:solidFill>
                  <a:srgbClr val="002060"/>
                </a:solidFill>
                <a:latin typeface="Calibri"/>
                <a:ea typeface="Calibri"/>
                <a:cs typeface="Calibri"/>
              </a:rPr>
              <a:t>Water / wastewater responsibility​</a:t>
            </a:r>
          </a:p>
          <a:p>
            <a:pPr marL="1188085" lvl="2">
              <a:buFont typeface="Arial" panose="020B0604020202020204" pitchFamily="34" charset="0"/>
              <a:buChar char="•"/>
            </a:pPr>
            <a:r>
              <a:rPr lang="en-US" sz="2400">
                <a:solidFill>
                  <a:srgbClr val="002060"/>
                </a:solidFill>
                <a:latin typeface="Calibri"/>
                <a:ea typeface="Calibri"/>
                <a:cs typeface="Calibri"/>
              </a:rPr>
              <a:t>Behind on bill / risk of termination / service off ​</a:t>
            </a:r>
          </a:p>
          <a:p>
            <a:pPr marL="1188085" lvl="2">
              <a:buFont typeface="Arial" panose="020B0604020202020204" pitchFamily="34" charset="0"/>
              <a:buChar char="•"/>
            </a:pPr>
            <a:r>
              <a:rPr lang="en-US" sz="2400">
                <a:solidFill>
                  <a:srgbClr val="002060"/>
                </a:solidFill>
                <a:latin typeface="Calibri"/>
                <a:ea typeface="Calibri"/>
                <a:cs typeface="Calibri"/>
              </a:rPr>
              <a:t>Utility agrees to maintain service for minimum 90 days after grant received​</a:t>
            </a:r>
          </a:p>
          <a:p>
            <a:pPr marL="1188085" lvl="2">
              <a:buFont typeface="Arial" panose="020B0604020202020204" pitchFamily="34" charset="0"/>
              <a:buChar char="•"/>
            </a:pPr>
            <a:r>
              <a:rPr lang="en-US" sz="2400">
                <a:solidFill>
                  <a:srgbClr val="002060"/>
                </a:solidFill>
                <a:latin typeface="Calibri"/>
                <a:ea typeface="Calibri"/>
                <a:cs typeface="Calibri"/>
              </a:rPr>
              <a:t>Did not previously receive a grant for the same provider and same service.</a:t>
            </a:r>
          </a:p>
          <a:p>
            <a:pPr marL="502920" lvl="1" indent="0">
              <a:buNone/>
            </a:pPr>
            <a:r>
              <a:rPr lang="en-US" sz="2400" b="1">
                <a:solidFill>
                  <a:srgbClr val="002060"/>
                </a:solidFill>
                <a:latin typeface="Calibri"/>
                <a:ea typeface="Calibri"/>
                <a:cs typeface="Calibri"/>
              </a:rPr>
              <a:t>Benefits​</a:t>
            </a:r>
            <a:endParaRPr lang="en-US" sz="2400">
              <a:solidFill>
                <a:srgbClr val="002060"/>
              </a:solidFill>
              <a:latin typeface="Calibri"/>
              <a:ea typeface="Calibri"/>
              <a:cs typeface="Calibri"/>
            </a:endParaRPr>
          </a:p>
          <a:p>
            <a:pPr marL="1188085" lvl="2">
              <a:buFont typeface="Arial" panose="020B0604020202020204" pitchFamily="34" charset="0"/>
              <a:buChar char="•"/>
            </a:pPr>
            <a:r>
              <a:rPr lang="en-US" sz="2400">
                <a:solidFill>
                  <a:srgbClr val="002060"/>
                </a:solidFill>
                <a:latin typeface="Calibri"/>
                <a:ea typeface="Calibri"/>
                <a:cs typeface="Calibri"/>
              </a:rPr>
              <a:t>Up to $2,500​ for water, AND</a:t>
            </a:r>
          </a:p>
          <a:p>
            <a:pPr marL="1188085" lvl="2">
              <a:buFont typeface="Arial" panose="020B0604020202020204" pitchFamily="34" charset="0"/>
              <a:buChar char="•"/>
            </a:pPr>
            <a:r>
              <a:rPr lang="en-US" sz="2400">
                <a:solidFill>
                  <a:srgbClr val="002060"/>
                </a:solidFill>
                <a:latin typeface="Calibri"/>
                <a:ea typeface="Calibri"/>
                <a:cs typeface="Calibri"/>
              </a:rPr>
              <a:t>Up to $2,500 for wastewater</a:t>
            </a:r>
          </a:p>
          <a:p>
            <a:pPr marL="502285" lvl="1" indent="0">
              <a:buNone/>
            </a:pPr>
            <a:r>
              <a:rPr lang="en-US" sz="2400" i="1">
                <a:solidFill>
                  <a:srgbClr val="7030A0"/>
                </a:solidFill>
                <a:latin typeface="Calibri"/>
                <a:ea typeface="Calibri"/>
                <a:cs typeface="Calibri"/>
              </a:rPr>
              <a:t>*</a:t>
            </a:r>
            <a:r>
              <a:rPr lang="en-US" sz="2400">
                <a:solidFill>
                  <a:srgbClr val="7030A0"/>
                </a:solidFill>
                <a:latin typeface="Calibri"/>
                <a:ea typeface="Calibri"/>
                <a:cs typeface="Calibri"/>
              </a:rPr>
              <a:t>Reopened for limited time with v</a:t>
            </a:r>
            <a:r>
              <a:rPr lang="en-US" sz="2400" i="1">
                <a:solidFill>
                  <a:srgbClr val="7030A0"/>
                </a:solidFill>
                <a:latin typeface="Calibri"/>
                <a:ea typeface="Calibri"/>
                <a:cs typeface="Calibri"/>
              </a:rPr>
              <a:t>ery limited funding –</a:t>
            </a:r>
            <a:r>
              <a:rPr lang="en-US" sz="2400" b="1" i="1">
                <a:solidFill>
                  <a:srgbClr val="7030A0"/>
                </a:solidFill>
                <a:latin typeface="Calibri"/>
                <a:ea typeface="Calibri"/>
                <a:cs typeface="Calibri"/>
              </a:rPr>
              <a:t> will close on Aug. 11 or when funding runs out</a:t>
            </a:r>
            <a:r>
              <a:rPr lang="en-US" sz="2400" i="1">
                <a:solidFill>
                  <a:srgbClr val="7030A0"/>
                </a:solidFill>
                <a:latin typeface="Calibri"/>
                <a:ea typeface="Calibri"/>
                <a:cs typeface="Calibri"/>
              </a:rPr>
              <a:t>!</a:t>
            </a:r>
          </a:p>
        </p:txBody>
      </p:sp>
      <p:sp>
        <p:nvSpPr>
          <p:cNvPr id="4" name="Slide Number Placeholder 3">
            <a:extLst>
              <a:ext uri="{FF2B5EF4-FFF2-40B4-BE49-F238E27FC236}">
                <a16:creationId xmlns:a16="http://schemas.microsoft.com/office/drawing/2014/main" id="{8B270914-06FF-4914-9A0A-3B8142B90FF9}"/>
              </a:ext>
            </a:extLst>
          </p:cNvPr>
          <p:cNvSpPr>
            <a:spLocks noGrp="1"/>
          </p:cNvSpPr>
          <p:nvPr>
            <p:ph type="sldNum" sz="quarter" idx="12"/>
          </p:nvPr>
        </p:nvSpPr>
        <p:spPr>
          <a:xfrm>
            <a:off x="10634135" y="6356350"/>
            <a:ext cx="1530927" cy="365125"/>
          </a:xfrm>
          <a:prstGeom prst="rect">
            <a:avLst/>
          </a:prstGeom>
        </p:spPr>
        <p:txBody>
          <a:bodyPr/>
          <a:lstStyle>
            <a:lvl1pPr defTabSz="457200">
              <a:defRPr>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kern="1200" smtClean="0">
                <a:solidFill>
                  <a:srgbClr val="4A66AC"/>
                </a:solidFil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48383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normAutofit/>
          </a:bodyPr>
          <a:lstStyle/>
          <a:p>
            <a:r>
              <a:rPr lang="en-US" b="1">
                <a:solidFill>
                  <a:schemeClr val="bg1"/>
                </a:solidFill>
                <a:latin typeface="Calibri"/>
                <a:cs typeface="Calibri"/>
              </a:rPr>
              <a:t>Low Income Home Energy Assistance Program (LIHEAP)</a:t>
            </a:r>
            <a:endParaRPr lang="en-US" b="1" u="sng">
              <a:solidFill>
                <a:schemeClr val="bg1"/>
              </a:solidFill>
              <a:latin typeface="Calibri"/>
              <a:cs typeface="Calibri"/>
            </a:endParaRPr>
          </a:p>
        </p:txBody>
      </p:sp>
      <p:sp>
        <p:nvSpPr>
          <p:cNvPr id="54275" name="Rectangle 3"/>
          <p:cNvSpPr>
            <a:spLocks noGrp="1"/>
          </p:cNvSpPr>
          <p:nvPr>
            <p:ph sz="quarter" idx="1"/>
          </p:nvPr>
        </p:nvSpPr>
        <p:spPr>
          <a:xfrm>
            <a:off x="3505200" y="871728"/>
            <a:ext cx="8229600" cy="5199961"/>
          </a:xfrm>
        </p:spPr>
        <p:txBody>
          <a:bodyPr vert="horz" lIns="91440" tIns="45720" rIns="91440" bIns="45720" rtlCol="0" anchor="ctr">
            <a:noAutofit/>
          </a:bodyPr>
          <a:lstStyle/>
          <a:p>
            <a:pPr>
              <a:lnSpc>
                <a:spcPct val="90000"/>
              </a:lnSpc>
              <a:buFont typeface="Arial" panose="020B0604020202020204" pitchFamily="34" charset="0"/>
              <a:buChar char="•"/>
            </a:pPr>
            <a:endParaRPr lang="en-US" b="1">
              <a:latin typeface="Calibri"/>
              <a:cs typeface="Calibri"/>
            </a:endParaRPr>
          </a:p>
          <a:p>
            <a:pPr marL="0" indent="0">
              <a:lnSpc>
                <a:spcPct val="90000"/>
              </a:lnSpc>
              <a:buNone/>
            </a:pPr>
            <a:r>
              <a:rPr lang="en-US" b="1">
                <a:solidFill>
                  <a:srgbClr val="002060"/>
                </a:solidFill>
                <a:latin typeface="Calibri"/>
                <a:ea typeface="Calibri"/>
                <a:cs typeface="Calibri"/>
              </a:rPr>
              <a:t>Program Basics</a:t>
            </a:r>
          </a:p>
          <a:p>
            <a:pPr lvl="1">
              <a:lnSpc>
                <a:spcPct val="90000"/>
              </a:lnSpc>
              <a:buFont typeface="Arial" panose="020B0604020202020204" pitchFamily="34" charset="0"/>
              <a:buChar char="•"/>
            </a:pPr>
            <a:r>
              <a:rPr lang="en-US" sz="2000" b="1">
                <a:solidFill>
                  <a:srgbClr val="002060"/>
                </a:solidFill>
                <a:latin typeface="Calibri"/>
                <a:ea typeface="Calibri"/>
                <a:cs typeface="Calibri"/>
              </a:rPr>
              <a:t>Administered through DHS.</a:t>
            </a:r>
          </a:p>
          <a:p>
            <a:pPr lvl="1">
              <a:buFont typeface="Arial" panose="020B0604020202020204" pitchFamily="34" charset="0"/>
              <a:buChar char="•"/>
            </a:pPr>
            <a:r>
              <a:rPr lang="en-US" sz="2000" b="1">
                <a:solidFill>
                  <a:srgbClr val="002060"/>
                </a:solidFill>
                <a:latin typeface="Calibri"/>
                <a:ea typeface="+mn-lt"/>
                <a:cs typeface="+mn-lt"/>
              </a:rPr>
              <a:t>November through April</a:t>
            </a:r>
          </a:p>
          <a:p>
            <a:pPr lvl="2" indent="-285750">
              <a:lnSpc>
                <a:spcPct val="81000"/>
              </a:lnSpc>
              <a:spcBef>
                <a:spcPts val="200"/>
              </a:spcBef>
              <a:buFont typeface="Wingdings,Sans-Serif" panose="020B0604020202020204" pitchFamily="34" charset="0"/>
              <a:buChar char="§"/>
            </a:pPr>
            <a:r>
              <a:rPr lang="en-US" sz="2000">
                <a:solidFill>
                  <a:srgbClr val="002060"/>
                </a:solidFill>
                <a:latin typeface="Calibri"/>
                <a:ea typeface="+mn-lt"/>
                <a:cs typeface="+mn-lt"/>
              </a:rPr>
              <a:t>Gas, Electric, and Deliverable Fuel</a:t>
            </a:r>
          </a:p>
          <a:p>
            <a:pPr lvl="2" indent="-285750">
              <a:lnSpc>
                <a:spcPct val="81000"/>
              </a:lnSpc>
              <a:spcBef>
                <a:spcPts val="200"/>
              </a:spcBef>
              <a:buFont typeface="Wingdings,Sans-Serif" panose="020B0604020202020204" pitchFamily="34" charset="0"/>
              <a:buChar char="§"/>
            </a:pPr>
            <a:r>
              <a:rPr lang="en-US" sz="2000">
                <a:solidFill>
                  <a:srgbClr val="002060"/>
                </a:solidFill>
                <a:latin typeface="Calibri"/>
                <a:ea typeface="+mn-lt"/>
                <a:cs typeface="+mn-lt"/>
              </a:rPr>
              <a:t>May be used for water if required for heating</a:t>
            </a:r>
          </a:p>
          <a:p>
            <a:pPr marL="1703070" lvl="3">
              <a:lnSpc>
                <a:spcPct val="81000"/>
              </a:lnSpc>
              <a:spcBef>
                <a:spcPts val="200"/>
              </a:spcBef>
              <a:buFont typeface="Wingdings,Sans-Serif" panose="020B0604020202020204" pitchFamily="34" charset="0"/>
              <a:buChar char="§"/>
            </a:pPr>
            <a:r>
              <a:rPr lang="en-US" sz="2000">
                <a:solidFill>
                  <a:srgbClr val="002060"/>
                </a:solidFill>
                <a:latin typeface="Calibri"/>
                <a:ea typeface="+mn-lt"/>
                <a:cs typeface="+mn-lt"/>
              </a:rPr>
              <a:t>Ex: steam heat radiators</a:t>
            </a:r>
            <a:endParaRPr lang="en-US" sz="2000">
              <a:solidFill>
                <a:srgbClr val="002060"/>
              </a:solidFill>
              <a:latin typeface="Calibri"/>
              <a:cs typeface="Calibri"/>
            </a:endParaRPr>
          </a:p>
          <a:p>
            <a:pPr lvl="1">
              <a:lnSpc>
                <a:spcPct val="90000"/>
              </a:lnSpc>
              <a:buFont typeface="Arial" panose="020B0604020202020204" pitchFamily="34" charset="0"/>
              <a:buChar char="•"/>
            </a:pPr>
            <a:r>
              <a:rPr lang="en-US" sz="2000" b="1">
                <a:solidFill>
                  <a:srgbClr val="002060"/>
                </a:solidFill>
                <a:latin typeface="Calibri"/>
                <a:ea typeface="Calibri"/>
                <a:cs typeface="Calibri"/>
              </a:rPr>
              <a:t>Types of Assistance:</a:t>
            </a:r>
          </a:p>
          <a:p>
            <a:pPr lvl="2">
              <a:buFont typeface="Arial" panose="020B0604020202020204" pitchFamily="34" charset="0"/>
              <a:buChar char="•"/>
            </a:pPr>
            <a:r>
              <a:rPr lang="en-US" sz="2000">
                <a:solidFill>
                  <a:srgbClr val="002060"/>
                </a:solidFill>
                <a:latin typeface="Calibri"/>
                <a:ea typeface="Calibri"/>
                <a:cs typeface="Calibri"/>
              </a:rPr>
              <a:t>Cash Grant (</a:t>
            </a:r>
            <a:r>
              <a:rPr lang="en-US" sz="2000">
                <a:solidFill>
                  <a:srgbClr val="002060"/>
                </a:solidFill>
                <a:latin typeface="Calibri"/>
                <a:ea typeface="+mn-lt"/>
                <a:cs typeface="+mn-lt"/>
              </a:rPr>
              <a:t>Available Every Year</a:t>
            </a:r>
            <a:r>
              <a:rPr lang="en-US" sz="2000">
                <a:solidFill>
                  <a:srgbClr val="002060"/>
                </a:solidFill>
                <a:latin typeface="Calibri"/>
                <a:ea typeface="Calibri"/>
                <a:cs typeface="Calibri"/>
              </a:rPr>
              <a:t>)</a:t>
            </a:r>
          </a:p>
          <a:p>
            <a:pPr lvl="2">
              <a:buFont typeface="Arial" panose="020B0604020202020204" pitchFamily="34" charset="0"/>
              <a:buChar char="•"/>
            </a:pPr>
            <a:r>
              <a:rPr lang="en-US" sz="2000">
                <a:solidFill>
                  <a:srgbClr val="002060"/>
                </a:solidFill>
                <a:latin typeface="Calibri"/>
                <a:ea typeface="Calibri"/>
                <a:cs typeface="Calibri"/>
              </a:rPr>
              <a:t>Crisis Grant (</a:t>
            </a:r>
            <a:r>
              <a:rPr lang="en-US" sz="2000">
                <a:solidFill>
                  <a:srgbClr val="002060"/>
                </a:solidFill>
                <a:latin typeface="Calibri"/>
                <a:ea typeface="+mn-lt"/>
                <a:cs typeface="+mn-lt"/>
              </a:rPr>
              <a:t>Imminent Heating Emergency </a:t>
            </a:r>
            <a:r>
              <a:rPr lang="en-US" sz="2000">
                <a:solidFill>
                  <a:srgbClr val="002060"/>
                </a:solidFill>
                <a:latin typeface="Calibri"/>
                <a:ea typeface="Calibri"/>
                <a:cs typeface="Calibri"/>
              </a:rPr>
              <a:t>– must resolve crisis)</a:t>
            </a:r>
          </a:p>
          <a:p>
            <a:pPr lvl="2">
              <a:buFont typeface="Arial" panose="020B0604020202020204" pitchFamily="34" charset="0"/>
              <a:buChar char="•"/>
            </a:pPr>
            <a:r>
              <a:rPr lang="en-US" sz="2000">
                <a:solidFill>
                  <a:srgbClr val="002060"/>
                </a:solidFill>
                <a:latin typeface="Calibri"/>
                <a:ea typeface="Calibri"/>
                <a:cs typeface="Calibri"/>
              </a:rPr>
              <a:t>Crisis/Interface Weatherization (furnace repair/replacement)</a:t>
            </a:r>
            <a:endParaRPr lang="en-US" sz="2000" b="1" i="1">
              <a:solidFill>
                <a:srgbClr val="002060"/>
              </a:solidFill>
              <a:latin typeface="Calibri"/>
              <a:ea typeface="Calibri"/>
              <a:cs typeface="Calibri"/>
            </a:endParaRPr>
          </a:p>
          <a:p>
            <a:pPr lvl="2">
              <a:buFont typeface="Arial" panose="020B0604020202020204" pitchFamily="34" charset="0"/>
              <a:buChar char="•"/>
            </a:pPr>
            <a:r>
              <a:rPr lang="en-US" sz="2000" b="1" i="1">
                <a:solidFill>
                  <a:srgbClr val="7030A0"/>
                </a:solidFill>
                <a:ea typeface="+mn-lt"/>
                <a:cs typeface="+mn-lt"/>
              </a:rPr>
              <a:t>LIHEAP Crisis Cooling Pilot Program***</a:t>
            </a:r>
            <a:endParaRPr lang="en-US" sz="2000" b="1" i="1">
              <a:solidFill>
                <a:srgbClr val="7030A0"/>
              </a:solidFill>
              <a:latin typeface="Calibri"/>
              <a:ea typeface="Calibri"/>
              <a:cs typeface="Calibri"/>
            </a:endParaRPr>
          </a:p>
          <a:p>
            <a:pPr lvl="1">
              <a:buFont typeface="Arial" panose="020B0604020202020204" pitchFamily="34" charset="0"/>
              <a:buChar char="•"/>
            </a:pPr>
            <a:r>
              <a:rPr lang="en-US" sz="2200" b="1">
                <a:solidFill>
                  <a:srgbClr val="002060"/>
                </a:solidFill>
                <a:latin typeface="Calibri"/>
                <a:ea typeface="Calibri"/>
                <a:cs typeface="Calibri"/>
              </a:rPr>
              <a:t>Apply at County Assistance Office (CAO) or through COMPASS.</a:t>
            </a:r>
            <a:endParaRPr lang="en-US" sz="2200" b="1" i="1">
              <a:solidFill>
                <a:srgbClr val="002060"/>
              </a:solidFill>
              <a:latin typeface="Calibri"/>
              <a:ea typeface="Calibri"/>
              <a:cs typeface="Calibri"/>
            </a:endParaRPr>
          </a:p>
          <a:p>
            <a:pPr lvl="2">
              <a:buFont typeface="Arial" panose="020B0604020202020204" pitchFamily="34" charset="0"/>
              <a:buChar char="•"/>
            </a:pPr>
            <a:r>
              <a:rPr lang="en-US" sz="2000" b="1">
                <a:solidFill>
                  <a:srgbClr val="7030A0"/>
                </a:solidFill>
                <a:latin typeface="Calibri"/>
                <a:ea typeface="+mn-lt"/>
                <a:cs typeface="+mn-lt"/>
                <a:hlinkClick r:id="rId3">
                  <a:extLst>
                    <a:ext uri="{A12FA001-AC4F-418D-AE19-62706E023703}">
                      <ahyp:hlinkClr xmlns:ahyp="http://schemas.microsoft.com/office/drawing/2018/hyperlinkcolor" val="tx"/>
                    </a:ext>
                  </a:extLst>
                </a:hlinkClick>
              </a:rPr>
              <a:t>https://www.compass.state.pa.us/ </a:t>
            </a:r>
            <a:r>
              <a:rPr lang="en-US" sz="2000" b="1">
                <a:solidFill>
                  <a:srgbClr val="7030A0"/>
                </a:solidFill>
                <a:latin typeface="Calibri"/>
                <a:ea typeface="+mn-lt"/>
                <a:cs typeface="+mn-lt"/>
              </a:rPr>
              <a:t> </a:t>
            </a:r>
            <a:r>
              <a:rPr lang="en-US" sz="2000">
                <a:solidFill>
                  <a:srgbClr val="002060"/>
                </a:solidFill>
                <a:latin typeface="Calibri"/>
                <a:ea typeface="+mn-lt"/>
                <a:cs typeface="+mn-lt"/>
              </a:rPr>
              <a:t> </a:t>
            </a:r>
            <a:endParaRPr lang="en-US" sz="2000">
              <a:solidFill>
                <a:srgbClr val="002060"/>
              </a:solidFill>
              <a:latin typeface="Calibri"/>
              <a:ea typeface="+mn-lt"/>
              <a:cs typeface="Calibri"/>
            </a:endParaRPr>
          </a:p>
          <a:p>
            <a:pPr lvl="2">
              <a:buFont typeface="Arial" panose="020B0604020202020204" pitchFamily="34" charset="0"/>
              <a:buChar char="•"/>
            </a:pPr>
            <a:r>
              <a:rPr lang="en-US" sz="2000" i="1">
                <a:solidFill>
                  <a:srgbClr val="002060"/>
                </a:solidFill>
                <a:latin typeface="Calibri"/>
                <a:ea typeface="Calibri"/>
                <a:cs typeface="Calibri"/>
              </a:rPr>
              <a:t>For furnace repair / replacement - Apply at CAO, but local WAP agency will perform the work – with oversight from DCED.</a:t>
            </a:r>
            <a:endParaRPr lang="en-US" sz="2000">
              <a:solidFill>
                <a:srgbClr val="002060"/>
              </a:solidFill>
              <a:latin typeface="Calibri"/>
              <a:cs typeface="Calibri"/>
            </a:endParaRPr>
          </a:p>
          <a:p>
            <a:pPr lvl="2"/>
            <a:endParaRPr lang="en-US" sz="2000">
              <a:solidFill>
                <a:schemeClr val="tx1"/>
              </a:solidFill>
              <a:latin typeface="Calibri"/>
              <a:cs typeface="Calibri"/>
            </a:endParaRPr>
          </a:p>
        </p:txBody>
      </p:sp>
      <p:sp>
        <p:nvSpPr>
          <p:cNvPr id="3" name="Slide Number Placeholder 2"/>
          <p:cNvSpPr>
            <a:spLocks noGrp="1"/>
          </p:cNvSpPr>
          <p:nvPr>
            <p:ph type="sldNum" sz="quarter" idx="4294967295"/>
          </p:nvPr>
        </p:nvSpPr>
        <p:spPr/>
        <p:txBody>
          <a:bodyPr>
            <a:normAutofit fontScale="25000" lnSpcReduction="20000"/>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Helvetica"/>
                <a:sym typeface="Tw Cen MT"/>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Helvetica"/>
              <a:sym typeface="Tw Cen MT"/>
            </a:endParaRPr>
          </a:p>
        </p:txBody>
      </p:sp>
    </p:spTree>
    <p:extLst>
      <p:ext uri="{BB962C8B-B14F-4D97-AF65-F5344CB8AC3E}">
        <p14:creationId xmlns:p14="http://schemas.microsoft.com/office/powerpoint/2010/main" val="3069677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normAutofit/>
          </a:bodyPr>
          <a:lstStyle/>
          <a:p>
            <a:br>
              <a:rPr lang="en-US" sz="3200" b="1">
                <a:solidFill>
                  <a:schemeClr val="bg1"/>
                </a:solidFill>
                <a:latin typeface="Calibri"/>
                <a:cs typeface="Helvetica"/>
              </a:rPr>
            </a:br>
            <a:br>
              <a:rPr lang="en-US" sz="3200" b="1">
                <a:solidFill>
                  <a:schemeClr val="bg1"/>
                </a:solidFill>
                <a:latin typeface="Calibri"/>
                <a:cs typeface="Helvetica"/>
              </a:rPr>
            </a:br>
            <a:r>
              <a:rPr lang="en-US" sz="3200" b="1">
                <a:solidFill>
                  <a:schemeClr val="bg1"/>
                </a:solidFill>
                <a:latin typeface="Calibri"/>
                <a:cs typeface="Helvetica"/>
              </a:rPr>
              <a:t>Weatherization Assistance Program</a:t>
            </a:r>
            <a:endParaRPr lang="en-US" sz="3200">
              <a:solidFill>
                <a:schemeClr val="bg1"/>
              </a:solidFill>
              <a:latin typeface="Calibri"/>
              <a:ea typeface="+mj-lt"/>
              <a:cs typeface="+mj-lt"/>
            </a:endParaRPr>
          </a:p>
          <a:p>
            <a:endParaRPr lang="en-US">
              <a:solidFill>
                <a:schemeClr val="bg1"/>
              </a:solidFill>
            </a:endParaRPr>
          </a:p>
          <a:p>
            <a:endParaRPr lang="en-US">
              <a:solidFill>
                <a:schemeClr val="bg1"/>
              </a:solidFill>
            </a:endParaRPr>
          </a:p>
        </p:txBody>
      </p:sp>
      <p:sp>
        <p:nvSpPr>
          <p:cNvPr id="54275" name="Rectangle 3"/>
          <p:cNvSpPr>
            <a:spLocks noGrp="1"/>
          </p:cNvSpPr>
          <p:nvPr>
            <p:ph sz="quarter" idx="1"/>
          </p:nvPr>
        </p:nvSpPr>
        <p:spPr>
          <a:xfrm>
            <a:off x="3505200" y="871728"/>
            <a:ext cx="8229600" cy="5199961"/>
          </a:xfrm>
        </p:spPr>
        <p:txBody>
          <a:bodyPr vert="horz" lIns="91440" tIns="45720" rIns="91440" bIns="45720" rtlCol="0" anchor="ctr">
            <a:noAutofit/>
          </a:bodyPr>
          <a:lstStyle/>
          <a:p>
            <a:pPr>
              <a:spcBef>
                <a:spcPts val="1000"/>
              </a:spcBef>
              <a:buFont typeface="Wingdings 2" panose="020B0604020202020204" pitchFamily="34" charset="0"/>
              <a:buChar char=""/>
            </a:pPr>
            <a:r>
              <a:rPr lang="en-US">
                <a:solidFill>
                  <a:srgbClr val="002060"/>
                </a:solidFill>
                <a:latin typeface="Calibri"/>
                <a:ea typeface="+mn-lt"/>
                <a:cs typeface="+mn-lt"/>
              </a:rPr>
              <a:t>Funded by </a:t>
            </a:r>
            <a:r>
              <a:rPr lang="en-US" err="1">
                <a:solidFill>
                  <a:srgbClr val="002060"/>
                </a:solidFill>
                <a:latin typeface="Calibri"/>
                <a:ea typeface="+mn-lt"/>
                <a:cs typeface="+mn-lt"/>
              </a:rPr>
              <a:t>Dep’t</a:t>
            </a:r>
            <a:r>
              <a:rPr lang="en-US">
                <a:solidFill>
                  <a:srgbClr val="002060"/>
                </a:solidFill>
                <a:latin typeface="Calibri"/>
                <a:ea typeface="+mn-lt"/>
                <a:cs typeface="+mn-lt"/>
              </a:rPr>
              <a:t> of Energy (DOE), administered by </a:t>
            </a:r>
            <a:r>
              <a:rPr lang="en-US" err="1">
                <a:solidFill>
                  <a:srgbClr val="002060"/>
                </a:solidFill>
                <a:latin typeface="Calibri"/>
                <a:ea typeface="+mn-lt"/>
                <a:cs typeface="+mn-lt"/>
              </a:rPr>
              <a:t>Dep’t</a:t>
            </a:r>
            <a:r>
              <a:rPr lang="en-US">
                <a:solidFill>
                  <a:srgbClr val="002060"/>
                </a:solidFill>
                <a:latin typeface="Calibri"/>
                <a:ea typeface="+mn-lt"/>
                <a:cs typeface="+mn-lt"/>
              </a:rPr>
              <a:t> of Community and Economic Development (DCED) </a:t>
            </a:r>
            <a:endParaRPr lang="en-US">
              <a:latin typeface="Calibri"/>
              <a:ea typeface="+mn-lt"/>
              <a:cs typeface="+mn-lt"/>
            </a:endParaRPr>
          </a:p>
          <a:p>
            <a:pPr>
              <a:spcBef>
                <a:spcPts val="1000"/>
              </a:spcBef>
              <a:buFont typeface="Wingdings 2" panose="020B0604020202020204" pitchFamily="34" charset="0"/>
              <a:buChar char=""/>
            </a:pPr>
            <a:r>
              <a:rPr lang="en-US" b="1">
                <a:solidFill>
                  <a:srgbClr val="002060"/>
                </a:solidFill>
                <a:latin typeface="Calibri"/>
                <a:ea typeface="+mn-lt"/>
                <a:cs typeface="+mn-lt"/>
              </a:rPr>
              <a:t>Eligibility: </a:t>
            </a:r>
            <a:endParaRPr lang="en-US">
              <a:latin typeface="Calibri"/>
              <a:ea typeface="+mn-lt"/>
              <a:cs typeface="+mn-lt"/>
            </a:endParaRPr>
          </a:p>
          <a:p>
            <a:pPr lvl="1">
              <a:spcBef>
                <a:spcPts val="500"/>
              </a:spcBef>
              <a:spcAft>
                <a:spcPts val="0"/>
              </a:spcAft>
              <a:buFont typeface="Wingdings 2" panose="020B0604020202020204" pitchFamily="34" charset="0"/>
              <a:buChar char=""/>
            </a:pPr>
            <a:r>
              <a:rPr lang="en-US" sz="2000">
                <a:solidFill>
                  <a:srgbClr val="002060"/>
                </a:solidFill>
                <a:latin typeface="Calibri"/>
                <a:ea typeface="+mn-lt"/>
                <a:cs typeface="+mn-lt"/>
              </a:rPr>
              <a:t>200% FPL </a:t>
            </a:r>
            <a:endParaRPr lang="en-US" sz="2000">
              <a:latin typeface="Calibri"/>
              <a:ea typeface="+mn-lt"/>
              <a:cs typeface="+mn-lt"/>
            </a:endParaRPr>
          </a:p>
          <a:p>
            <a:pPr lvl="2">
              <a:spcBef>
                <a:spcPts val="500"/>
              </a:spcBef>
              <a:spcAft>
                <a:spcPts val="0"/>
              </a:spcAft>
              <a:buFont typeface="Wingdings 2" panose="020B0604020202020204" pitchFamily="34" charset="0"/>
              <a:buChar char=""/>
            </a:pPr>
            <a:r>
              <a:rPr lang="en-US" sz="2000">
                <a:solidFill>
                  <a:srgbClr val="002060"/>
                </a:solidFill>
                <a:latin typeface="Calibri"/>
                <a:ea typeface="+mn-lt"/>
                <a:cs typeface="+mn-lt"/>
              </a:rPr>
              <a:t>Priority for elderly, individuals with a disability, families with children, and high energy users.</a:t>
            </a:r>
            <a:endParaRPr lang="en-US" sz="2000">
              <a:latin typeface="Calibri"/>
              <a:ea typeface="+mn-lt"/>
              <a:cs typeface="+mn-lt"/>
            </a:endParaRPr>
          </a:p>
          <a:p>
            <a:pPr lvl="1">
              <a:spcBef>
                <a:spcPts val="500"/>
              </a:spcBef>
              <a:spcAft>
                <a:spcPts val="0"/>
              </a:spcAft>
              <a:buFont typeface="Wingdings 2" panose="020B0604020202020204" pitchFamily="34" charset="0"/>
              <a:buChar char=""/>
            </a:pPr>
            <a:r>
              <a:rPr lang="en-US" sz="2000">
                <a:solidFill>
                  <a:srgbClr val="002060"/>
                </a:solidFill>
                <a:latin typeface="Calibri"/>
                <a:ea typeface="+mn-lt"/>
                <a:cs typeface="+mn-lt"/>
              </a:rPr>
              <a:t>Pennsylvania Resident</a:t>
            </a:r>
            <a:endParaRPr lang="en-US" sz="2000">
              <a:latin typeface="Calibri"/>
              <a:ea typeface="+mn-lt"/>
              <a:cs typeface="+mn-lt"/>
            </a:endParaRPr>
          </a:p>
          <a:p>
            <a:pPr lvl="1">
              <a:spcBef>
                <a:spcPts val="500"/>
              </a:spcBef>
              <a:spcAft>
                <a:spcPts val="0"/>
              </a:spcAft>
              <a:buFont typeface="Wingdings 2" panose="020B0604020202020204" pitchFamily="34" charset="0"/>
              <a:buChar char=""/>
            </a:pPr>
            <a:r>
              <a:rPr lang="en-US" sz="2000">
                <a:solidFill>
                  <a:srgbClr val="002060"/>
                </a:solidFill>
                <a:latin typeface="Calibri"/>
                <a:ea typeface="+mn-lt"/>
                <a:cs typeface="+mn-lt"/>
              </a:rPr>
              <a:t>Landlord permission (if renter)</a:t>
            </a:r>
          </a:p>
          <a:p>
            <a:pPr lvl="1">
              <a:spcBef>
                <a:spcPts val="500"/>
              </a:spcBef>
              <a:spcAft>
                <a:spcPts val="0"/>
              </a:spcAft>
              <a:buFont typeface="Wingdings 2" panose="020B0604020202020204" pitchFamily="34" charset="0"/>
              <a:buChar char=""/>
            </a:pPr>
            <a:r>
              <a:rPr lang="en-US" sz="2000" b="1" i="1">
                <a:solidFill>
                  <a:srgbClr val="002060"/>
                </a:solidFill>
                <a:latin typeface="Calibri"/>
                <a:ea typeface="+mn-lt"/>
                <a:cs typeface="+mn-lt"/>
              </a:rPr>
              <a:t>Slowly expanding to multifamily buildings, too! </a:t>
            </a:r>
            <a:endParaRPr lang="en-US" sz="2000">
              <a:latin typeface="Calibri"/>
              <a:ea typeface="+mn-lt"/>
              <a:cs typeface="+mn-lt"/>
            </a:endParaRPr>
          </a:p>
          <a:p>
            <a:pPr>
              <a:spcBef>
                <a:spcPts val="1000"/>
              </a:spcBef>
              <a:buFont typeface="Wingdings 2" panose="020B0604020202020204" pitchFamily="34" charset="0"/>
              <a:buChar char=""/>
            </a:pPr>
            <a:r>
              <a:rPr lang="en-US" b="1">
                <a:solidFill>
                  <a:srgbClr val="002060"/>
                </a:solidFill>
                <a:latin typeface="Calibri"/>
                <a:ea typeface="+mn-lt"/>
                <a:cs typeface="+mn-lt"/>
              </a:rPr>
              <a:t>Health and Safety Deferrals:</a:t>
            </a:r>
            <a:endParaRPr lang="en-US">
              <a:latin typeface="Calibri"/>
              <a:ea typeface="+mn-lt"/>
              <a:cs typeface="+mn-lt"/>
            </a:endParaRPr>
          </a:p>
          <a:p>
            <a:pPr lvl="1">
              <a:spcBef>
                <a:spcPts val="500"/>
              </a:spcBef>
              <a:spcAft>
                <a:spcPts val="0"/>
              </a:spcAft>
              <a:buFont typeface="Wingdings 2" panose="020B0604020202020204" pitchFamily="34" charset="0"/>
              <a:buChar char=""/>
            </a:pPr>
            <a:r>
              <a:rPr lang="en-US" sz="2000">
                <a:solidFill>
                  <a:srgbClr val="002060"/>
                </a:solidFill>
                <a:latin typeface="Calibri"/>
                <a:ea typeface="+mn-lt"/>
                <a:cs typeface="+mn-lt"/>
              </a:rPr>
              <a:t>The WAP Deferral Program is designed to help resolve health and safety issues to install measures in the home.  </a:t>
            </a:r>
          </a:p>
          <a:p>
            <a:pPr lvl="1">
              <a:spcBef>
                <a:spcPts val="500"/>
              </a:spcBef>
              <a:spcAft>
                <a:spcPts val="0"/>
              </a:spcAft>
              <a:buFont typeface="Wingdings 2" panose="020B0604020202020204" pitchFamily="34" charset="0"/>
              <a:buChar char=""/>
            </a:pPr>
            <a:r>
              <a:rPr lang="en-US" sz="2000" b="1" i="1">
                <a:solidFill>
                  <a:srgbClr val="7030A0"/>
                </a:solidFill>
                <a:latin typeface="Calibri"/>
                <a:cs typeface="Calibri"/>
              </a:rPr>
              <a:t>Whole Home Repairs***</a:t>
            </a:r>
            <a:endParaRPr lang="en-US" sz="2000" b="1" i="1">
              <a:solidFill>
                <a:srgbClr val="7030A0"/>
              </a:solidFill>
              <a:latin typeface="Calibri"/>
              <a:ea typeface="Calibri"/>
              <a:cs typeface="Calibri"/>
            </a:endParaRPr>
          </a:p>
        </p:txBody>
      </p:sp>
      <p:sp>
        <p:nvSpPr>
          <p:cNvPr id="3" name="Slide Number Placeholder 2"/>
          <p:cNvSpPr>
            <a:spLocks noGrp="1"/>
          </p:cNvSpPr>
          <p:nvPr>
            <p:ph type="sldNum" sz="quarter" idx="4294967295"/>
          </p:nvPr>
        </p:nvSpPr>
        <p:spPr/>
        <p:txBody>
          <a:bodyPr>
            <a:normAutofit fontScale="25000" lnSpcReduction="20000"/>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Helvetica"/>
                <a:sym typeface="Tw Cen MT"/>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Helvetica"/>
              <a:sym typeface="Tw Cen MT"/>
            </a:endParaRPr>
          </a:p>
        </p:txBody>
      </p:sp>
    </p:spTree>
    <p:extLst>
      <p:ext uri="{BB962C8B-B14F-4D97-AF65-F5344CB8AC3E}">
        <p14:creationId xmlns:p14="http://schemas.microsoft.com/office/powerpoint/2010/main" val="2517225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2060"/>
                </a:solidFill>
                <a:latin typeface="Calibri"/>
                <a:cs typeface="Calibri"/>
              </a:rPr>
              <a:t>Connecting / Reconnecting Service</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228212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a:latin typeface="Calibri"/>
                <a:cs typeface="Calibri"/>
              </a:rPr>
              <a:t>Connecting / Reconnecting Service</a:t>
            </a:r>
          </a:p>
        </p:txBody>
      </p:sp>
      <p:sp>
        <p:nvSpPr>
          <p:cNvPr id="5" name="Content Placeholder 4"/>
          <p:cNvSpPr>
            <a:spLocks noGrp="1"/>
          </p:cNvSpPr>
          <p:nvPr>
            <p:ph idx="1"/>
          </p:nvPr>
        </p:nvSpPr>
        <p:spPr>
          <a:xfrm>
            <a:off x="3642853" y="562709"/>
            <a:ext cx="8094446" cy="5781820"/>
          </a:xfrm>
        </p:spPr>
        <p:txBody>
          <a:bodyPr>
            <a:normAutofit/>
          </a:bodyPr>
          <a:lstStyle/>
          <a:p>
            <a:r>
              <a:rPr lang="en-US" b="1">
                <a:solidFill>
                  <a:srgbClr val="002060"/>
                </a:solidFill>
                <a:latin typeface="Calibri"/>
                <a:cs typeface="Calibri"/>
              </a:rPr>
              <a:t>No Security Deposit for </a:t>
            </a:r>
            <a:r>
              <a:rPr lang="en-US" b="1" u="sng">
                <a:solidFill>
                  <a:srgbClr val="002060"/>
                </a:solidFill>
                <a:latin typeface="Calibri"/>
                <a:cs typeface="Calibri"/>
              </a:rPr>
              <a:t>CAP-Eligible</a:t>
            </a:r>
            <a:r>
              <a:rPr lang="en-US" b="1">
                <a:solidFill>
                  <a:srgbClr val="002060"/>
                </a:solidFill>
                <a:latin typeface="Calibri"/>
                <a:cs typeface="Calibri"/>
              </a:rPr>
              <a:t> Households</a:t>
            </a:r>
          </a:p>
          <a:p>
            <a:pPr lvl="1"/>
            <a:r>
              <a:rPr lang="en-US">
                <a:solidFill>
                  <a:srgbClr val="002060"/>
                </a:solidFill>
                <a:latin typeface="Calibri"/>
                <a:cs typeface="Calibri"/>
              </a:rPr>
              <a:t>Not required to actually enroll in CAP to waive security deposit, but may be required to provide proof of income.</a:t>
            </a:r>
          </a:p>
          <a:p>
            <a:r>
              <a:rPr lang="en-US" b="1">
                <a:solidFill>
                  <a:srgbClr val="002060"/>
                </a:solidFill>
                <a:latin typeface="Calibri"/>
                <a:cs typeface="Calibri"/>
              </a:rPr>
              <a:t>4-Year Rule</a:t>
            </a:r>
          </a:p>
          <a:p>
            <a:pPr lvl="1"/>
            <a:r>
              <a:rPr lang="en-US">
                <a:solidFill>
                  <a:srgbClr val="002060"/>
                </a:solidFill>
                <a:latin typeface="Calibri"/>
                <a:cs typeface="Calibri"/>
              </a:rPr>
              <a:t>Arrears which are more than 4 years cannot be required to be paid as a condition to providing service.</a:t>
            </a:r>
          </a:p>
          <a:p>
            <a:r>
              <a:rPr lang="en-US" b="1">
                <a:solidFill>
                  <a:srgbClr val="002060"/>
                </a:solidFill>
                <a:latin typeface="Calibri"/>
                <a:cs typeface="Calibri"/>
              </a:rPr>
              <a:t>Protections for Customers with PFA or Other Court Order </a:t>
            </a:r>
          </a:p>
          <a:p>
            <a:pPr lvl="1"/>
            <a:r>
              <a:rPr lang="en-US">
                <a:solidFill>
                  <a:srgbClr val="002060"/>
                </a:solidFill>
                <a:latin typeface="Calibri"/>
                <a:ea typeface="+mn-lt"/>
                <a:cs typeface="+mn-lt"/>
              </a:rPr>
              <a:t>52 Pa. Code 56.323</a:t>
            </a:r>
            <a:endParaRPr lang="en-US">
              <a:solidFill>
                <a:srgbClr val="002060"/>
              </a:solidFill>
              <a:latin typeface="Calibri"/>
              <a:cs typeface="Calibri"/>
            </a:endParaRPr>
          </a:p>
          <a:p>
            <a:r>
              <a:rPr lang="en-US" b="1">
                <a:solidFill>
                  <a:srgbClr val="002060"/>
                </a:solidFill>
                <a:latin typeface="Calibri"/>
                <a:ea typeface="+mn-lt"/>
                <a:cs typeface="+mn-lt"/>
              </a:rPr>
              <a:t>Additional Notice for Customers with PFA / Court Order</a:t>
            </a:r>
            <a:endParaRPr lang="en-US">
              <a:solidFill>
                <a:srgbClr val="002060"/>
              </a:solidFill>
              <a:latin typeface="Calibri"/>
              <a:cs typeface="Calibri"/>
            </a:endParaRPr>
          </a:p>
          <a:p>
            <a:pPr lvl="1"/>
            <a:r>
              <a:rPr lang="en-US">
                <a:solidFill>
                  <a:srgbClr val="002060"/>
                </a:solidFill>
                <a:latin typeface="Calibri"/>
                <a:ea typeface="+mn-lt"/>
                <a:cs typeface="+mn-lt"/>
              </a:rPr>
              <a:t>Attempted “personal contact” immediately preceding termination.</a:t>
            </a:r>
            <a:endParaRPr lang="en-US">
              <a:solidFill>
                <a:srgbClr val="002060"/>
              </a:solidFill>
              <a:latin typeface="Calibri"/>
              <a:cs typeface="Calibri"/>
            </a:endParaRPr>
          </a:p>
          <a:p>
            <a:pPr lvl="1"/>
            <a:r>
              <a:rPr lang="en-US">
                <a:solidFill>
                  <a:srgbClr val="002060"/>
                </a:solidFill>
                <a:latin typeface="Calibri"/>
                <a:ea typeface="+mn-lt"/>
                <a:cs typeface="+mn-lt"/>
              </a:rPr>
              <a:t>If no personal contact, notice is posted at the property and termination is delayed for 48 hours.</a:t>
            </a:r>
            <a:endParaRPr lang="en-US">
              <a:solidFill>
                <a:srgbClr val="002060"/>
              </a:solidFill>
              <a:latin typeface="Calibri"/>
              <a:cs typeface="Calibri"/>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17342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a:solidFill>
                  <a:srgbClr val="002060"/>
                </a:solidFill>
                <a:latin typeface="Calibri"/>
                <a:cs typeface="Calibri"/>
              </a:rPr>
              <a:t>Preventing Termination</a:t>
            </a:r>
          </a:p>
        </p:txBody>
      </p:sp>
      <p:sp>
        <p:nvSpPr>
          <p:cNvPr id="2" name="Slide Number Placeholder 1">
            <a:extLst>
              <a:ext uri="{FF2B5EF4-FFF2-40B4-BE49-F238E27FC236}">
                <a16:creationId xmlns:a16="http://schemas.microsoft.com/office/drawing/2014/main" id="{4AD5A7D6-768E-0764-0816-F4D9C7B9B071}"/>
              </a:ext>
            </a:extLst>
          </p:cNvPr>
          <p:cNvSpPr>
            <a:spLocks noGrp="1"/>
          </p:cNvSpPr>
          <p:nvPr>
            <p:ph type="sldNum" sz="quarter" idx="12"/>
          </p:nvPr>
        </p:nvSpPr>
        <p:spPr/>
        <p:txBody>
          <a:bodyPr/>
          <a:lstStyle/>
          <a:p>
            <a:fld id="{4FAB73BC-B049-4115-A692-8D63A059BFB8}" type="slidenum">
              <a:rPr lang="en-US" smtClean="0"/>
              <a:pPr/>
              <a:t>19</a:t>
            </a:fld>
            <a:endParaRPr lang="en-US"/>
          </a:p>
        </p:txBody>
      </p:sp>
    </p:spTree>
    <p:extLst>
      <p:ext uri="{BB962C8B-B14F-4D97-AF65-F5344CB8AC3E}">
        <p14:creationId xmlns:p14="http://schemas.microsoft.com/office/powerpoint/2010/main" val="243630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C4C52-B240-A1AD-2C59-FB3BA39549BC}"/>
              </a:ext>
            </a:extLst>
          </p:cNvPr>
          <p:cNvSpPr>
            <a:spLocks noGrp="1"/>
          </p:cNvSpPr>
          <p:nvPr>
            <p:ph type="title"/>
          </p:nvPr>
        </p:nvSpPr>
        <p:spPr/>
        <p:txBody>
          <a:bodyPr/>
          <a:lstStyle/>
          <a:p>
            <a:r>
              <a:rPr lang="en-US" b="1">
                <a:solidFill>
                  <a:srgbClr val="002060"/>
                </a:solidFill>
                <a:latin typeface="+mn-lt"/>
                <a:cs typeface="Calibri Light"/>
              </a:rPr>
              <a:t>Pennsylvania Utility Law Project</a:t>
            </a:r>
            <a:endParaRPr lang="en-US" b="1">
              <a:solidFill>
                <a:srgbClr val="002060"/>
              </a:solidFill>
              <a:latin typeface="+mn-lt"/>
              <a:ea typeface="Calibri Light"/>
              <a:cs typeface="Calibri Light"/>
            </a:endParaRPr>
          </a:p>
        </p:txBody>
      </p:sp>
      <p:sp>
        <p:nvSpPr>
          <p:cNvPr id="3" name="Content Placeholder 2">
            <a:extLst>
              <a:ext uri="{FF2B5EF4-FFF2-40B4-BE49-F238E27FC236}">
                <a16:creationId xmlns:a16="http://schemas.microsoft.com/office/drawing/2014/main" id="{3F8B8265-30D4-00D4-7B5B-DDE360553A81}"/>
              </a:ext>
            </a:extLst>
          </p:cNvPr>
          <p:cNvSpPr>
            <a:spLocks noGrp="1"/>
          </p:cNvSpPr>
          <p:nvPr>
            <p:ph idx="1"/>
          </p:nvPr>
        </p:nvSpPr>
        <p:spPr/>
        <p:txBody>
          <a:bodyPr vert="horz" lIns="91440" tIns="45720" rIns="91440" bIns="45720" rtlCol="0" anchor="t">
            <a:normAutofit/>
          </a:bodyPr>
          <a:lstStyle/>
          <a:p>
            <a:pPr marL="0" indent="0">
              <a:buNone/>
            </a:pPr>
            <a:r>
              <a:rPr lang="en-US" sz="2000">
                <a:solidFill>
                  <a:srgbClr val="002060"/>
                </a:solidFill>
                <a:cs typeface="Helvetica"/>
              </a:rPr>
              <a:t>PULP is a statewide legal services project of Regional Housing Legal Services and is a member of the Pennsylvania Legal Aid Network. </a:t>
            </a:r>
            <a:endParaRPr lang="en-US" sz="2000">
              <a:solidFill>
                <a:srgbClr val="002060"/>
              </a:solidFill>
              <a:cs typeface="Calibri"/>
            </a:endParaRPr>
          </a:p>
          <a:p>
            <a:endParaRPr lang="en-US" sz="2000">
              <a:solidFill>
                <a:srgbClr val="002060"/>
              </a:solidFill>
              <a:cs typeface="Helvetica"/>
            </a:endParaRPr>
          </a:p>
          <a:p>
            <a:pPr marL="0" indent="0">
              <a:buNone/>
            </a:pPr>
            <a:r>
              <a:rPr lang="en-US" sz="2000">
                <a:solidFill>
                  <a:srgbClr val="002060"/>
                </a:solidFill>
                <a:cs typeface="Helvetica"/>
              </a:rPr>
              <a:t>PULP’s mission is to secure just and equitable access to safe and affordable utility services for Pennsylvanians experiencing poverty.  </a:t>
            </a:r>
            <a:endParaRPr lang="en-US" sz="2000">
              <a:solidFill>
                <a:srgbClr val="002060"/>
              </a:solidFill>
              <a:ea typeface="Calibri"/>
              <a:cs typeface="Helvetica"/>
            </a:endParaRPr>
          </a:p>
          <a:p>
            <a:endParaRPr lang="en-US" sz="2000">
              <a:solidFill>
                <a:srgbClr val="002060"/>
              </a:solidFill>
              <a:cs typeface="Helvetica"/>
            </a:endParaRPr>
          </a:p>
          <a:p>
            <a:pPr marL="0" indent="0">
              <a:buNone/>
            </a:pPr>
            <a:r>
              <a:rPr lang="en-US" sz="2000">
                <a:solidFill>
                  <a:srgbClr val="002060"/>
                </a:solidFill>
                <a:cs typeface="Helvetica"/>
              </a:rPr>
              <a:t>We work to achieve our mission by empowering individuals and communities through: </a:t>
            </a:r>
            <a:endParaRPr lang="en-US" sz="2000">
              <a:solidFill>
                <a:srgbClr val="002060"/>
              </a:solidFill>
              <a:ea typeface="Calibri"/>
              <a:cs typeface="Helvetica"/>
            </a:endParaRPr>
          </a:p>
          <a:p>
            <a:pPr lvl="1"/>
            <a:r>
              <a:rPr lang="en-US" sz="2000">
                <a:solidFill>
                  <a:srgbClr val="002060"/>
                </a:solidFill>
                <a:cs typeface="Helvetica"/>
              </a:rPr>
              <a:t> Legal Representation, Groups, and Individuals</a:t>
            </a:r>
          </a:p>
          <a:p>
            <a:pPr lvl="1"/>
            <a:r>
              <a:rPr lang="en-US" sz="2000">
                <a:solidFill>
                  <a:srgbClr val="002060"/>
                </a:solidFill>
                <a:cs typeface="Helvetica"/>
              </a:rPr>
              <a:t> Education and Training</a:t>
            </a:r>
          </a:p>
          <a:p>
            <a:pPr lvl="1"/>
            <a:r>
              <a:rPr lang="en-US" sz="2000">
                <a:solidFill>
                  <a:srgbClr val="002060"/>
                </a:solidFill>
                <a:cs typeface="Helvetica"/>
              </a:rPr>
              <a:t> Policy Advocacy </a:t>
            </a:r>
          </a:p>
          <a:p>
            <a:pPr lvl="1"/>
            <a:r>
              <a:rPr lang="en-US" sz="2000">
                <a:solidFill>
                  <a:srgbClr val="002060"/>
                </a:solidFill>
                <a:cs typeface="Helvetica"/>
              </a:rPr>
              <a:t> Supportive Services </a:t>
            </a:r>
          </a:p>
          <a:p>
            <a:pPr lvl="1"/>
            <a:r>
              <a:rPr lang="en-US" sz="2000">
                <a:solidFill>
                  <a:srgbClr val="002060"/>
                </a:solidFill>
                <a:cs typeface="Helvetica"/>
              </a:rPr>
              <a:t> Consultation</a:t>
            </a:r>
            <a:endParaRPr lang="en-US" sz="2000">
              <a:solidFill>
                <a:srgbClr val="002060"/>
              </a:solidFill>
            </a:endParaRPr>
          </a:p>
        </p:txBody>
      </p:sp>
      <p:sp>
        <p:nvSpPr>
          <p:cNvPr id="4" name="Slide Number Placeholder 3">
            <a:extLst>
              <a:ext uri="{FF2B5EF4-FFF2-40B4-BE49-F238E27FC236}">
                <a16:creationId xmlns:a16="http://schemas.microsoft.com/office/drawing/2014/main" id="{7FF69F7E-AF54-B940-8D0F-34052F0423B1}"/>
              </a:ext>
            </a:extLst>
          </p:cNvPr>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251525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bg1"/>
                </a:solidFill>
                <a:latin typeface="Calibri"/>
                <a:cs typeface="Calibri"/>
              </a:rPr>
              <a:t>Termination Rules</a:t>
            </a:r>
          </a:p>
        </p:txBody>
      </p:sp>
      <p:sp>
        <p:nvSpPr>
          <p:cNvPr id="3" name="Content Placeholder 2"/>
          <p:cNvSpPr>
            <a:spLocks noGrp="1"/>
          </p:cNvSpPr>
          <p:nvPr>
            <p:ph idx="1"/>
          </p:nvPr>
        </p:nvSpPr>
        <p:spPr>
          <a:xfrm>
            <a:off x="3869268" y="864108"/>
            <a:ext cx="7673548" cy="5120640"/>
          </a:xfrm>
        </p:spPr>
        <p:txBody>
          <a:bodyPr>
            <a:normAutofit/>
          </a:bodyPr>
          <a:lstStyle/>
          <a:p>
            <a:pPr marL="0" indent="0">
              <a:buNone/>
            </a:pPr>
            <a:r>
              <a:rPr lang="en-US" b="1">
                <a:solidFill>
                  <a:srgbClr val="002060"/>
                </a:solidFill>
                <a:latin typeface="Calibri"/>
                <a:ea typeface="Calibri"/>
                <a:cs typeface="Calibri"/>
              </a:rPr>
              <a:t>Terminations may only occur Monday – Thursday </a:t>
            </a:r>
            <a:endParaRPr lang="en-US">
              <a:solidFill>
                <a:srgbClr val="002060"/>
              </a:solidFill>
              <a:latin typeface="Calibri"/>
              <a:ea typeface="Calibri"/>
              <a:cs typeface="Calibri"/>
            </a:endParaRPr>
          </a:p>
          <a:p>
            <a:pPr lvl="1"/>
            <a:r>
              <a:rPr lang="en-US" b="1" i="1">
                <a:solidFill>
                  <a:srgbClr val="7030A0"/>
                </a:solidFill>
                <a:latin typeface="Calibri"/>
                <a:ea typeface="Calibri"/>
                <a:cs typeface="Calibri"/>
              </a:rPr>
              <a:t>No Friday Terminations</a:t>
            </a:r>
          </a:p>
          <a:p>
            <a:pPr lvl="1"/>
            <a:r>
              <a:rPr lang="en-US" sz="2000">
                <a:solidFill>
                  <a:srgbClr val="002060"/>
                </a:solidFill>
                <a:latin typeface="Calibri"/>
                <a:ea typeface="Calibri"/>
                <a:cs typeface="Calibri"/>
              </a:rPr>
              <a:t>Occur because of nonpayment of </a:t>
            </a:r>
            <a:r>
              <a:rPr lang="en-US" sz="2000" b="1" i="1" u="sng">
                <a:solidFill>
                  <a:srgbClr val="002060"/>
                </a:solidFill>
                <a:latin typeface="Calibri"/>
                <a:ea typeface="Calibri"/>
                <a:cs typeface="Calibri"/>
              </a:rPr>
              <a:t>undisputed </a:t>
            </a:r>
            <a:r>
              <a:rPr lang="en-US" sz="2000">
                <a:solidFill>
                  <a:srgbClr val="002060"/>
                </a:solidFill>
                <a:latin typeface="Calibri"/>
                <a:ea typeface="Calibri"/>
                <a:cs typeface="Calibri"/>
              </a:rPr>
              <a:t>delinquent account.</a:t>
            </a:r>
          </a:p>
          <a:p>
            <a:pPr lvl="1"/>
            <a:r>
              <a:rPr lang="en-US" sz="2000">
                <a:solidFill>
                  <a:srgbClr val="002060"/>
                </a:solidFill>
                <a:latin typeface="Calibri"/>
                <a:ea typeface="Calibri"/>
                <a:cs typeface="Calibri"/>
              </a:rPr>
              <a:t>Failure to:</a:t>
            </a:r>
          </a:p>
          <a:p>
            <a:pPr lvl="2"/>
            <a:r>
              <a:rPr lang="en-US" sz="2000">
                <a:solidFill>
                  <a:srgbClr val="002060"/>
                </a:solidFill>
                <a:latin typeface="Calibri"/>
                <a:ea typeface="Calibri"/>
                <a:cs typeface="Calibri"/>
              </a:rPr>
              <a:t>comply with terms of payment agreement.</a:t>
            </a:r>
          </a:p>
          <a:p>
            <a:pPr lvl="2"/>
            <a:r>
              <a:rPr lang="en-US" sz="2000">
                <a:solidFill>
                  <a:srgbClr val="002060"/>
                </a:solidFill>
                <a:latin typeface="Calibri"/>
                <a:ea typeface="Calibri"/>
                <a:cs typeface="Calibri"/>
              </a:rPr>
              <a:t>complete security deposit.</a:t>
            </a:r>
          </a:p>
          <a:p>
            <a:pPr lvl="2"/>
            <a:r>
              <a:rPr lang="en-US" sz="2000">
                <a:solidFill>
                  <a:srgbClr val="002060"/>
                </a:solidFill>
                <a:latin typeface="Calibri"/>
                <a:ea typeface="Calibri"/>
                <a:cs typeface="Calibri"/>
              </a:rPr>
              <a:t>permit access to equipment.</a:t>
            </a:r>
          </a:p>
          <a:p>
            <a:pPr marL="0" indent="0">
              <a:buNone/>
            </a:pPr>
            <a:r>
              <a:rPr lang="en-US" b="1">
                <a:solidFill>
                  <a:srgbClr val="002060"/>
                </a:solidFill>
                <a:latin typeface="Calibri"/>
                <a:ea typeface="Calibri"/>
                <a:cs typeface="Calibri"/>
              </a:rPr>
              <a:t>Notice Requirements </a:t>
            </a:r>
          </a:p>
          <a:p>
            <a:pPr lvl="1">
              <a:spcAft>
                <a:spcPts val="0"/>
              </a:spcAft>
            </a:pPr>
            <a:r>
              <a:rPr lang="en-US" sz="2000" b="1">
                <a:solidFill>
                  <a:srgbClr val="002060"/>
                </a:solidFill>
                <a:latin typeface="Calibri"/>
                <a:ea typeface="Calibri"/>
                <a:cs typeface="Calibri"/>
              </a:rPr>
              <a:t>Written Notice </a:t>
            </a:r>
            <a:endParaRPr lang="en-US" sz="2000">
              <a:solidFill>
                <a:srgbClr val="002060"/>
              </a:solidFill>
              <a:latin typeface="Calibri"/>
              <a:ea typeface="Calibri"/>
              <a:cs typeface="Calibri"/>
            </a:endParaRPr>
          </a:p>
          <a:p>
            <a:pPr lvl="1"/>
            <a:r>
              <a:rPr lang="en-US" sz="2000" b="1">
                <a:solidFill>
                  <a:srgbClr val="002060"/>
                </a:solidFill>
                <a:latin typeface="Calibri"/>
                <a:ea typeface="Calibri"/>
                <a:cs typeface="Calibri"/>
              </a:rPr>
              <a:t>Personal Contact</a:t>
            </a:r>
            <a:endParaRPr lang="en-US" sz="2000">
              <a:solidFill>
                <a:srgbClr val="002060"/>
              </a:solidFill>
              <a:latin typeface="Calibri"/>
              <a:ea typeface="Calibri"/>
              <a:cs typeface="Calibri"/>
            </a:endParaRPr>
          </a:p>
          <a:p>
            <a:pPr lvl="2"/>
            <a:r>
              <a:rPr lang="en-US" sz="1800">
                <a:solidFill>
                  <a:srgbClr val="002060"/>
                </a:solidFill>
                <a:latin typeface="Calibri"/>
                <a:ea typeface="Calibri"/>
                <a:cs typeface="Calibri"/>
              </a:rPr>
              <a:t>Affirmative Consent for Electronic Notice</a:t>
            </a:r>
          </a:p>
          <a:p>
            <a:pPr lvl="1"/>
            <a:r>
              <a:rPr lang="en-US" sz="2000" b="1">
                <a:solidFill>
                  <a:srgbClr val="002060"/>
                </a:solidFill>
                <a:latin typeface="Calibri"/>
                <a:ea typeface="Calibri"/>
                <a:cs typeface="Calibri"/>
              </a:rPr>
              <a:t>Last Knock Rule</a:t>
            </a:r>
            <a:endParaRPr lang="en-US" sz="2000">
              <a:solidFill>
                <a:srgbClr val="002060"/>
              </a:solidFill>
              <a:latin typeface="Calibri"/>
              <a:ea typeface="Calibri"/>
              <a:cs typeface="Calibri"/>
            </a:endParaRPr>
          </a:p>
        </p:txBody>
      </p:sp>
      <p:sp>
        <p:nvSpPr>
          <p:cNvPr id="5" name="Slide Number Placeholder 4">
            <a:extLst>
              <a:ext uri="{FF2B5EF4-FFF2-40B4-BE49-F238E27FC236}">
                <a16:creationId xmlns:a16="http://schemas.microsoft.com/office/drawing/2014/main" id="{2B6C4717-3A61-4B4F-935C-4C4E382F9EF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
        <p:nvSpPr>
          <p:cNvPr id="4" name="TextBox 3">
            <a:extLst>
              <a:ext uri="{FF2B5EF4-FFF2-40B4-BE49-F238E27FC236}">
                <a16:creationId xmlns:a16="http://schemas.microsoft.com/office/drawing/2014/main" id="{F83C0F3F-64AB-A428-5731-2C66BEB9BCC4}"/>
              </a:ext>
            </a:extLst>
          </p:cNvPr>
          <p:cNvSpPr txBox="1"/>
          <p:nvPr/>
        </p:nvSpPr>
        <p:spPr>
          <a:xfrm>
            <a:off x="4724400" y="3200399"/>
            <a:ext cx="2743200" cy="457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2233006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bg1"/>
                </a:solidFill>
                <a:latin typeface="Calibri"/>
                <a:cs typeface="Calibri"/>
              </a:rPr>
              <a:t>Payment Arrangements</a:t>
            </a:r>
          </a:p>
        </p:txBody>
      </p:sp>
      <p:sp>
        <p:nvSpPr>
          <p:cNvPr id="5" name="Content Placeholder 4"/>
          <p:cNvSpPr>
            <a:spLocks noGrp="1"/>
          </p:cNvSpPr>
          <p:nvPr>
            <p:ph sz="half" idx="2"/>
          </p:nvPr>
        </p:nvSpPr>
        <p:spPr/>
        <p:txBody>
          <a:bodyPr>
            <a:normAutofit/>
          </a:bodyPr>
          <a:lstStyle/>
          <a:p>
            <a:pPr>
              <a:buFont typeface="Arial" panose="020B0604020202020204" pitchFamily="34" charset="0"/>
              <a:buChar char="•"/>
            </a:pPr>
            <a:r>
              <a:rPr lang="en-US" sz="1600">
                <a:solidFill>
                  <a:srgbClr val="002060"/>
                </a:solidFill>
                <a:latin typeface="Calibri"/>
                <a:cs typeface="Calibri"/>
              </a:rPr>
              <a:t>An agreement whereby a </a:t>
            </a:r>
            <a:r>
              <a:rPr lang="en-US" sz="1600" b="1">
                <a:solidFill>
                  <a:srgbClr val="002060"/>
                </a:solidFill>
                <a:latin typeface="Calibri"/>
                <a:cs typeface="Calibri"/>
              </a:rPr>
              <a:t>customer</a:t>
            </a:r>
            <a:r>
              <a:rPr lang="en-US" sz="1600">
                <a:solidFill>
                  <a:srgbClr val="002060"/>
                </a:solidFill>
                <a:latin typeface="Calibri"/>
                <a:cs typeface="Calibri"/>
              </a:rPr>
              <a:t> who admits liability for billed service is permitted to amortize or pay the unpaid balance of the account in one or more payments.</a:t>
            </a:r>
          </a:p>
          <a:p>
            <a:pPr lvl="1">
              <a:buFont typeface="Arial" panose="020B0604020202020204" pitchFamily="34" charset="0"/>
              <a:buChar char="•"/>
            </a:pPr>
            <a:r>
              <a:rPr lang="en-US" sz="1600">
                <a:solidFill>
                  <a:srgbClr val="002060"/>
                </a:solidFill>
                <a:latin typeface="Calibri"/>
                <a:cs typeface="Calibri"/>
              </a:rPr>
              <a:t>Do not admit liability unless you know what you owe!</a:t>
            </a:r>
          </a:p>
          <a:p>
            <a:pPr lvl="1">
              <a:buFont typeface="Arial" panose="020B0604020202020204" pitchFamily="34" charset="0"/>
              <a:buChar char="•"/>
            </a:pPr>
            <a:r>
              <a:rPr lang="en-US" sz="1600">
                <a:solidFill>
                  <a:srgbClr val="002060"/>
                </a:solidFill>
                <a:latin typeface="Calibri"/>
                <a:cs typeface="Calibri"/>
              </a:rPr>
              <a:t>Do not agree to a payment arrangement that you cannot afford to pay.</a:t>
            </a:r>
          </a:p>
          <a:p>
            <a:pPr lvl="0">
              <a:buFont typeface="Wingdings" panose="05000000000000000000" pitchFamily="2" charset="2"/>
              <a:buChar char="§"/>
              <a:defRPr sz="1800">
                <a:solidFill>
                  <a:srgbClr val="000000"/>
                </a:solidFill>
              </a:defRPr>
            </a:pPr>
            <a:r>
              <a:rPr lang="en-US" sz="1600">
                <a:solidFill>
                  <a:srgbClr val="002060"/>
                </a:solidFill>
                <a:latin typeface="Calibri"/>
                <a:cs typeface="Calibri"/>
              </a:rPr>
              <a:t>Utilities have discretion to offer </a:t>
            </a:r>
            <a:r>
              <a:rPr lang="en-US" sz="1600" u="sng">
                <a:solidFill>
                  <a:srgbClr val="002060"/>
                </a:solidFill>
                <a:latin typeface="Calibri"/>
                <a:cs typeface="Calibri"/>
              </a:rPr>
              <a:t>as many</a:t>
            </a:r>
            <a:r>
              <a:rPr lang="en-US" sz="1600">
                <a:solidFill>
                  <a:srgbClr val="002060"/>
                </a:solidFill>
                <a:latin typeface="Calibri"/>
                <a:cs typeface="Calibri"/>
              </a:rPr>
              <a:t> payment arrangements as they want for </a:t>
            </a:r>
            <a:r>
              <a:rPr lang="en-US" sz="1600" u="sng">
                <a:solidFill>
                  <a:srgbClr val="002060"/>
                </a:solidFill>
                <a:latin typeface="Calibri"/>
                <a:cs typeface="Calibri"/>
              </a:rPr>
              <a:t>any</a:t>
            </a:r>
            <a:r>
              <a:rPr lang="en-US" sz="1600">
                <a:solidFill>
                  <a:srgbClr val="002060"/>
                </a:solidFill>
                <a:latin typeface="Calibri"/>
                <a:cs typeface="Calibri"/>
              </a:rPr>
              <a:t> length of time.</a:t>
            </a:r>
          </a:p>
          <a:p>
            <a:pPr lvl="0">
              <a:buFont typeface="Wingdings" panose="05000000000000000000" pitchFamily="2" charset="2"/>
              <a:buChar char="§"/>
              <a:defRPr sz="1800">
                <a:solidFill>
                  <a:srgbClr val="000000"/>
                </a:solidFill>
              </a:defRPr>
            </a:pPr>
            <a:endParaRPr lang="en-US" sz="1600">
              <a:solidFill>
                <a:srgbClr val="595959"/>
              </a:solidFill>
              <a:latin typeface="Calibri"/>
              <a:cs typeface="Calibri"/>
            </a:endParaRPr>
          </a:p>
          <a:p>
            <a:endParaRPr lang="en-US" sz="1600">
              <a:latin typeface="Calibri"/>
              <a:cs typeface="Calibri"/>
            </a:endParaRPr>
          </a:p>
        </p:txBody>
      </p:sp>
      <p:sp>
        <p:nvSpPr>
          <p:cNvPr id="6" name="Text Placeholder 5"/>
          <p:cNvSpPr>
            <a:spLocks noGrp="1"/>
          </p:cNvSpPr>
          <p:nvPr>
            <p:ph type="body" sz="quarter" idx="3"/>
          </p:nvPr>
        </p:nvSpPr>
        <p:spPr/>
        <p:txBody>
          <a:bodyPr>
            <a:normAutofit/>
          </a:bodyPr>
          <a:lstStyle/>
          <a:p>
            <a:r>
              <a:rPr lang="en-US" sz="2800">
                <a:solidFill>
                  <a:srgbClr val="002060"/>
                </a:solidFill>
                <a:latin typeface="Calibri"/>
                <a:cs typeface="Calibri"/>
              </a:rPr>
              <a:t>PUC Issued PAR</a:t>
            </a:r>
          </a:p>
        </p:txBody>
      </p:sp>
      <p:sp>
        <p:nvSpPr>
          <p:cNvPr id="7" name="Content Placeholder 6"/>
          <p:cNvSpPr>
            <a:spLocks noGrp="1"/>
          </p:cNvSpPr>
          <p:nvPr>
            <p:ph sz="quarter" idx="4"/>
          </p:nvPr>
        </p:nvSpPr>
        <p:spPr/>
        <p:txBody>
          <a:bodyPr vert="horz" lIns="91440" tIns="45720" rIns="91440" bIns="45720" rtlCol="0" anchor="ctr">
            <a:noAutofit/>
          </a:bodyPr>
          <a:lstStyle/>
          <a:p>
            <a:pPr marL="0" lvl="0" indent="0">
              <a:buSzTx/>
              <a:buNone/>
              <a:defRPr sz="1800">
                <a:solidFill>
                  <a:srgbClr val="000000"/>
                </a:solidFill>
              </a:defRPr>
            </a:pPr>
            <a:r>
              <a:rPr lang="en-US" sz="1600">
                <a:solidFill>
                  <a:srgbClr val="002060"/>
                </a:solidFill>
                <a:latin typeface="Calibri"/>
                <a:cs typeface="Calibri"/>
              </a:rPr>
              <a:t>66 Pa. C.S. § 1405 –</a:t>
            </a:r>
          </a:p>
          <a:p>
            <a:pPr marL="285750" indent="-285750">
              <a:spcBef>
                <a:spcPts val="200"/>
              </a:spcBef>
              <a:buFont typeface="Wingdings" panose="05000000000000000000" pitchFamily="2" charset="2"/>
              <a:buChar char="§"/>
              <a:defRPr sz="1800">
                <a:solidFill>
                  <a:srgbClr val="000000"/>
                </a:solidFill>
              </a:defRPr>
            </a:pPr>
            <a:r>
              <a:rPr lang="en-US" sz="1600">
                <a:solidFill>
                  <a:srgbClr val="002060"/>
                </a:solidFill>
                <a:latin typeface="Calibri"/>
                <a:cs typeface="Calibri"/>
              </a:rPr>
              <a:t>Current customers (including within 30 days of service term)</a:t>
            </a:r>
          </a:p>
          <a:p>
            <a:pPr marL="285750" indent="-285750">
              <a:spcBef>
                <a:spcPts val="200"/>
              </a:spcBef>
              <a:buFont typeface="Wingdings" panose="05000000000000000000" pitchFamily="2" charset="2"/>
              <a:buChar char="§"/>
              <a:defRPr sz="1800">
                <a:solidFill>
                  <a:srgbClr val="000000"/>
                </a:solidFill>
              </a:defRPr>
            </a:pPr>
            <a:r>
              <a:rPr lang="en-US" sz="1600">
                <a:solidFill>
                  <a:srgbClr val="002060"/>
                </a:solidFill>
                <a:latin typeface="Calibri"/>
                <a:cs typeface="Calibri"/>
              </a:rPr>
              <a:t>&lt;150% FPL = 5 year payback timeframe</a:t>
            </a:r>
          </a:p>
          <a:p>
            <a:pPr marL="285750" indent="-285750">
              <a:spcBef>
                <a:spcPts val="200"/>
              </a:spcBef>
              <a:buFont typeface="Wingdings" pitchFamily="18" charset="2"/>
              <a:buChar char="§"/>
              <a:defRPr sz="1800">
                <a:solidFill>
                  <a:srgbClr val="000000"/>
                </a:solidFill>
              </a:defRPr>
            </a:pPr>
            <a:r>
              <a:rPr lang="en-US" sz="1600">
                <a:solidFill>
                  <a:srgbClr val="002060"/>
                </a:solidFill>
                <a:latin typeface="Calibri"/>
                <a:cs typeface="Calibri"/>
              </a:rPr>
              <a:t>The PUC cannot require a utility to enter into a </a:t>
            </a:r>
            <a:r>
              <a:rPr lang="en-US" sz="1600" i="1">
                <a:solidFill>
                  <a:srgbClr val="002060"/>
                </a:solidFill>
                <a:latin typeface="Calibri"/>
                <a:cs typeface="Calibri"/>
              </a:rPr>
              <a:t>second</a:t>
            </a:r>
            <a:r>
              <a:rPr lang="en-US" sz="1600">
                <a:solidFill>
                  <a:srgbClr val="002060"/>
                </a:solidFill>
                <a:latin typeface="Calibri"/>
                <a:cs typeface="Calibri"/>
              </a:rPr>
              <a:t> payment arrangement </a:t>
            </a:r>
            <a:r>
              <a:rPr lang="en-US" sz="1600" i="1">
                <a:solidFill>
                  <a:srgbClr val="002060"/>
                </a:solidFill>
                <a:latin typeface="Calibri"/>
                <a:cs typeface="Calibri"/>
              </a:rPr>
              <a:t>absent extraordinary circumstances</a:t>
            </a:r>
            <a:r>
              <a:rPr lang="en-US" sz="1600">
                <a:solidFill>
                  <a:srgbClr val="002060"/>
                </a:solidFill>
                <a:latin typeface="Calibri"/>
                <a:cs typeface="Calibri"/>
              </a:rPr>
              <a:t>.  </a:t>
            </a:r>
          </a:p>
          <a:p>
            <a:pPr marL="0" indent="0">
              <a:spcBef>
                <a:spcPts val="200"/>
              </a:spcBef>
              <a:buNone/>
              <a:defRPr sz="1800">
                <a:solidFill>
                  <a:srgbClr val="000000"/>
                </a:solidFill>
              </a:defRPr>
            </a:pPr>
            <a:r>
              <a:rPr lang="en-US" sz="1600">
                <a:solidFill>
                  <a:srgbClr val="002060"/>
                </a:solidFill>
                <a:latin typeface="Calibri"/>
                <a:cs typeface="Calibri"/>
              </a:rPr>
              <a:t>66 Pa. C.S. § 1407 – </a:t>
            </a:r>
          </a:p>
          <a:p>
            <a:pPr marL="285750" indent="-285750">
              <a:spcBef>
                <a:spcPts val="200"/>
              </a:spcBef>
              <a:buFont typeface="Wingdings" panose="05000000000000000000" pitchFamily="2" charset="2"/>
              <a:buChar char="§"/>
              <a:defRPr sz="1800">
                <a:solidFill>
                  <a:srgbClr val="000000"/>
                </a:solidFill>
              </a:defRPr>
            </a:pPr>
            <a:r>
              <a:rPr lang="en-US" sz="1600">
                <a:solidFill>
                  <a:srgbClr val="002060"/>
                </a:solidFill>
                <a:latin typeface="Calibri"/>
                <a:cs typeface="Calibri"/>
              </a:rPr>
              <a:t>Applicants for service (those who have been without service for 30 days or longer) trying to reconnect at same address</a:t>
            </a:r>
          </a:p>
          <a:p>
            <a:pPr marL="285750" indent="-285750">
              <a:spcBef>
                <a:spcPts val="200"/>
              </a:spcBef>
              <a:buFont typeface="Wingdings" panose="05000000000000000000" pitchFamily="2" charset="2"/>
              <a:buChar char="§"/>
              <a:defRPr sz="1800">
                <a:solidFill>
                  <a:srgbClr val="000000"/>
                </a:solidFill>
              </a:defRPr>
            </a:pPr>
            <a:r>
              <a:rPr lang="en-US" sz="1600">
                <a:solidFill>
                  <a:srgbClr val="002060"/>
                </a:solidFill>
                <a:latin typeface="Calibri"/>
                <a:cs typeface="Calibri"/>
              </a:rPr>
              <a:t>Reconnection fee (cost-based)</a:t>
            </a:r>
          </a:p>
          <a:p>
            <a:pPr marL="285750" indent="-285750">
              <a:spcBef>
                <a:spcPts val="200"/>
              </a:spcBef>
              <a:buFont typeface="Wingdings" panose="05000000000000000000" pitchFamily="2" charset="2"/>
              <a:buChar char="§"/>
              <a:defRPr sz="1800">
                <a:solidFill>
                  <a:srgbClr val="000000"/>
                </a:solidFill>
              </a:defRPr>
            </a:pPr>
            <a:r>
              <a:rPr lang="en-US" sz="1600">
                <a:solidFill>
                  <a:srgbClr val="002060"/>
                </a:solidFill>
                <a:latin typeface="Calibri"/>
                <a:cs typeface="Calibri"/>
              </a:rPr>
              <a:t>&lt; 150% FPL = 24 months</a:t>
            </a:r>
          </a:p>
          <a:p>
            <a:endParaRPr lang="en-US" sz="1600">
              <a:latin typeface="Calibri"/>
              <a:cs typeface="Calibri"/>
            </a:endParaRPr>
          </a:p>
        </p:txBody>
      </p:sp>
      <p:sp>
        <p:nvSpPr>
          <p:cNvPr id="8" name="Text Placeholder 5"/>
          <p:cNvSpPr txBox="1">
            <a:spLocks/>
          </p:cNvSpPr>
          <p:nvPr/>
        </p:nvSpPr>
        <p:spPr>
          <a:xfrm>
            <a:off x="4008463" y="1023586"/>
            <a:ext cx="3474720" cy="813171"/>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Clr>
                <a:schemeClr val="accent1"/>
              </a:buClr>
              <a:buFont typeface="Wingdings 2" pitchFamily="18" charset="2"/>
              <a:buNone/>
              <a:defRPr sz="2000" b="1" kern="120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2000" b="1"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800" b="1"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9pPr>
          </a:lstStyle>
          <a:p>
            <a:r>
              <a:rPr lang="en-US" sz="2800">
                <a:solidFill>
                  <a:srgbClr val="002060"/>
                </a:solidFill>
                <a:latin typeface="Calibri"/>
                <a:cs typeface="Calibri"/>
              </a:rPr>
              <a:t>Utility Issued PAR</a:t>
            </a: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
        <p:nvSpPr>
          <p:cNvPr id="4" name="TextBox 3">
            <a:extLst>
              <a:ext uri="{FF2B5EF4-FFF2-40B4-BE49-F238E27FC236}">
                <a16:creationId xmlns:a16="http://schemas.microsoft.com/office/drawing/2014/main" id="{525F079B-8916-F372-FFEF-E6126589FD29}"/>
              </a:ext>
            </a:extLst>
          </p:cNvPr>
          <p:cNvSpPr txBox="1"/>
          <p:nvPr/>
        </p:nvSpPr>
        <p:spPr>
          <a:xfrm>
            <a:off x="4724400" y="3200399"/>
            <a:ext cx="2743200" cy="457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2840912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br>
            <a:r>
              <a:rPr lang="en-US" b="1">
                <a:solidFill>
                  <a:schemeClr val="bg1"/>
                </a:solidFill>
                <a:latin typeface="Calibri"/>
                <a:cs typeface="Calibri"/>
              </a:rPr>
              <a:t>Medical Certificates</a:t>
            </a:r>
          </a:p>
        </p:txBody>
      </p:sp>
      <p:sp>
        <p:nvSpPr>
          <p:cNvPr id="3" name="Content Placeholder 2"/>
          <p:cNvSpPr>
            <a:spLocks noGrp="1"/>
          </p:cNvSpPr>
          <p:nvPr>
            <p:ph idx="1"/>
          </p:nvPr>
        </p:nvSpPr>
        <p:spPr/>
        <p:txBody>
          <a:bodyPr/>
          <a:lstStyle/>
          <a:p>
            <a:pPr marL="0" indent="0" algn="ctr">
              <a:buNone/>
            </a:pPr>
            <a:r>
              <a:rPr lang="en-US" sz="2400" b="1">
                <a:solidFill>
                  <a:srgbClr val="002060"/>
                </a:solidFill>
                <a:latin typeface="Calibri"/>
                <a:ea typeface="Calibri"/>
                <a:cs typeface="Calibri"/>
              </a:rPr>
              <a:t>Medical Certificates </a:t>
            </a:r>
          </a:p>
          <a:p>
            <a:pPr marL="0" indent="0">
              <a:buNone/>
            </a:pPr>
            <a:r>
              <a:rPr lang="en-US" b="1">
                <a:solidFill>
                  <a:srgbClr val="002060"/>
                </a:solidFill>
                <a:latin typeface="Calibri"/>
                <a:ea typeface="Calibri"/>
                <a:cs typeface="Calibri"/>
              </a:rPr>
              <a:t>A household may obtain a medical certificate to stop termination if a household member has a serious illness </a:t>
            </a:r>
            <a:r>
              <a:rPr lang="en-US" b="1" u="sng">
                <a:solidFill>
                  <a:srgbClr val="002060"/>
                </a:solidFill>
                <a:latin typeface="Calibri"/>
                <a:ea typeface="Calibri"/>
                <a:cs typeface="Calibri"/>
              </a:rPr>
              <a:t>OR</a:t>
            </a:r>
            <a:r>
              <a:rPr lang="en-US">
                <a:solidFill>
                  <a:srgbClr val="002060"/>
                </a:solidFill>
                <a:latin typeface="Calibri"/>
                <a:ea typeface="Calibri"/>
                <a:cs typeface="Calibri"/>
              </a:rPr>
              <a:t> </a:t>
            </a:r>
            <a:r>
              <a:rPr lang="en-US" b="1">
                <a:solidFill>
                  <a:srgbClr val="002060"/>
                </a:solidFill>
                <a:latin typeface="Calibri"/>
                <a:ea typeface="Calibri"/>
                <a:cs typeface="Calibri"/>
              </a:rPr>
              <a:t>a medical condition which requires utility service to treat their illness.</a:t>
            </a:r>
          </a:p>
          <a:p>
            <a:pPr lvl="1"/>
            <a:r>
              <a:rPr lang="en-US">
                <a:solidFill>
                  <a:srgbClr val="002060"/>
                </a:solidFill>
                <a:latin typeface="Calibri"/>
                <a:ea typeface="Calibri"/>
                <a:cs typeface="Calibri"/>
              </a:rPr>
              <a:t>Examples: asthma requires air conditioning in summer / diabetes requires refrigeration for medication).</a:t>
            </a:r>
          </a:p>
          <a:p>
            <a:pPr lvl="1"/>
            <a:r>
              <a:rPr lang="en-US">
                <a:solidFill>
                  <a:srgbClr val="002060"/>
                </a:solidFill>
                <a:latin typeface="Calibri"/>
                <a:ea typeface="Calibri"/>
                <a:cs typeface="Calibri"/>
              </a:rPr>
              <a:t>A medical professional – not the utility – gets to decide which conditions qualify.</a:t>
            </a:r>
          </a:p>
          <a:p>
            <a:r>
              <a:rPr lang="en-US" b="1">
                <a:solidFill>
                  <a:srgbClr val="002060"/>
                </a:solidFill>
                <a:latin typeface="Calibri"/>
                <a:ea typeface="Calibri"/>
                <a:cs typeface="Calibri"/>
              </a:rPr>
              <a:t>A medical certificate stops termination for 30 days.  </a:t>
            </a:r>
          </a:p>
          <a:p>
            <a:pPr lvl="1"/>
            <a:r>
              <a:rPr lang="en-US">
                <a:solidFill>
                  <a:srgbClr val="002060"/>
                </a:solidFill>
                <a:latin typeface="Calibri"/>
                <a:ea typeface="Calibri"/>
                <a:cs typeface="Calibri"/>
              </a:rPr>
              <a:t>A customer may submit a new certificate every 30 days if they pay all </a:t>
            </a:r>
            <a:r>
              <a:rPr lang="en-US" b="1">
                <a:solidFill>
                  <a:srgbClr val="002060"/>
                </a:solidFill>
                <a:latin typeface="Calibri"/>
                <a:ea typeface="Calibri"/>
                <a:cs typeface="Calibri"/>
              </a:rPr>
              <a:t>current charges </a:t>
            </a:r>
            <a:r>
              <a:rPr lang="en-US">
                <a:solidFill>
                  <a:srgbClr val="002060"/>
                </a:solidFill>
                <a:latin typeface="Calibri"/>
                <a:ea typeface="Calibri"/>
                <a:cs typeface="Calibri"/>
              </a:rPr>
              <a:t>by the due date.</a:t>
            </a:r>
          </a:p>
          <a:p>
            <a:pPr lvl="1"/>
            <a:r>
              <a:rPr lang="en-US">
                <a:solidFill>
                  <a:srgbClr val="002060"/>
                </a:solidFill>
                <a:latin typeface="Calibri"/>
                <a:ea typeface="Calibri"/>
                <a:cs typeface="Calibri"/>
              </a:rPr>
              <a:t>A customer may renew medical certificates two times (90 days of protection) even if they do not pay current charges by due date.</a:t>
            </a:r>
          </a:p>
        </p:txBody>
      </p:sp>
      <p:sp>
        <p:nvSpPr>
          <p:cNvPr id="5" name="Slide Number Placeholder 4">
            <a:extLst>
              <a:ext uri="{FF2B5EF4-FFF2-40B4-BE49-F238E27FC236}">
                <a16:creationId xmlns:a16="http://schemas.microsoft.com/office/drawing/2014/main" id="{AFE830F4-17AA-4E8D-87E1-112E77304F2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00726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a:solidFill>
                  <a:srgbClr val="002060"/>
                </a:solidFill>
                <a:latin typeface="Calibri"/>
                <a:cs typeface="Calibri"/>
              </a:rPr>
              <a:t>Tenant Protections</a:t>
            </a:r>
          </a:p>
        </p:txBody>
      </p:sp>
      <p:sp>
        <p:nvSpPr>
          <p:cNvPr id="2" name="Slide Number Placeholder 1">
            <a:extLst>
              <a:ext uri="{FF2B5EF4-FFF2-40B4-BE49-F238E27FC236}">
                <a16:creationId xmlns:a16="http://schemas.microsoft.com/office/drawing/2014/main" id="{B4F28004-2F76-0DCB-39AD-27B400EF3EA1}"/>
              </a:ext>
            </a:extLst>
          </p:cNvPr>
          <p:cNvSpPr>
            <a:spLocks noGrp="1"/>
          </p:cNvSpPr>
          <p:nvPr>
            <p:ph type="sldNum" sz="quarter" idx="12"/>
          </p:nvPr>
        </p:nvSpPr>
        <p:spPr/>
        <p:txBody>
          <a:bodyPr/>
          <a:lstStyle/>
          <a:p>
            <a:fld id="{4FAB73BC-B049-4115-A692-8D63A059BFB8}" type="slidenum">
              <a:rPr lang="en-US" smtClean="0"/>
              <a:pPr/>
              <a:t>23</a:t>
            </a:fld>
            <a:endParaRPr lang="en-US"/>
          </a:p>
        </p:txBody>
      </p:sp>
    </p:spTree>
    <p:extLst>
      <p:ext uri="{BB962C8B-B14F-4D97-AF65-F5344CB8AC3E}">
        <p14:creationId xmlns:p14="http://schemas.microsoft.com/office/powerpoint/2010/main" val="2873565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br>
              <a:rPr lang="en-US" b="1">
                <a:latin typeface="Calibri"/>
              </a:rPr>
            </a:br>
            <a:r>
              <a:rPr lang="en-US" b="1">
                <a:solidFill>
                  <a:schemeClr val="bg1"/>
                </a:solidFill>
                <a:latin typeface="Calibri"/>
                <a:cs typeface="Calibri"/>
              </a:rPr>
              <a:t>Tenant Protections</a:t>
            </a:r>
          </a:p>
        </p:txBody>
      </p:sp>
      <p:sp>
        <p:nvSpPr>
          <p:cNvPr id="2" name="Text Placeholder 1"/>
          <p:cNvSpPr>
            <a:spLocks noGrp="1"/>
          </p:cNvSpPr>
          <p:nvPr>
            <p:ph type="body" idx="1"/>
          </p:nvPr>
        </p:nvSpPr>
        <p:spPr>
          <a:xfrm>
            <a:off x="3867911" y="1023586"/>
            <a:ext cx="7425271" cy="807720"/>
          </a:xfrm>
        </p:spPr>
        <p:txBody>
          <a:bodyPr/>
          <a:lstStyle/>
          <a:p>
            <a:r>
              <a:rPr lang="en-US">
                <a:solidFill>
                  <a:srgbClr val="002060"/>
                </a:solidFill>
                <a:latin typeface="Calibri"/>
                <a:cs typeface="Calibri"/>
              </a:rPr>
              <a:t>Pennsylvania has parallel statutes permitting continued service: </a:t>
            </a:r>
          </a:p>
        </p:txBody>
      </p:sp>
      <p:sp>
        <p:nvSpPr>
          <p:cNvPr id="5" name="Content Placeholder 4"/>
          <p:cNvSpPr>
            <a:spLocks noGrp="1"/>
          </p:cNvSpPr>
          <p:nvPr>
            <p:ph sz="half" idx="2"/>
          </p:nvPr>
        </p:nvSpPr>
        <p:spPr>
          <a:xfrm>
            <a:off x="3668617" y="1930936"/>
            <a:ext cx="3999123" cy="4023360"/>
          </a:xfrm>
        </p:spPr>
        <p:txBody>
          <a:bodyPr>
            <a:normAutofit/>
          </a:bodyPr>
          <a:lstStyle/>
          <a:p>
            <a:pPr marL="0" indent="0" algn="ctr">
              <a:buNone/>
            </a:pPr>
            <a:r>
              <a:rPr lang="en-US" b="1">
                <a:solidFill>
                  <a:srgbClr val="7030A0"/>
                </a:solidFill>
                <a:latin typeface="Calibri"/>
                <a:cs typeface="Calibri"/>
              </a:rPr>
              <a:t>Utility Service Tenants Rights Act</a:t>
            </a:r>
          </a:p>
          <a:p>
            <a:pPr marL="0" indent="0" algn="ctr">
              <a:buNone/>
            </a:pPr>
            <a:r>
              <a:rPr lang="en-US" b="1">
                <a:solidFill>
                  <a:srgbClr val="7030A0"/>
                </a:solidFill>
                <a:latin typeface="Calibri"/>
                <a:cs typeface="Calibri"/>
              </a:rPr>
              <a:t>“USTRA”</a:t>
            </a:r>
          </a:p>
          <a:p>
            <a:pPr marL="0" indent="0" algn="ctr">
              <a:buNone/>
            </a:pPr>
            <a:r>
              <a:rPr lang="en-US" b="1">
                <a:solidFill>
                  <a:srgbClr val="7030A0"/>
                </a:solidFill>
                <a:latin typeface="Calibri"/>
                <a:cs typeface="Calibri"/>
              </a:rPr>
              <a:t>68 P.S. §§ 399.1-.18</a:t>
            </a:r>
          </a:p>
          <a:p>
            <a:pPr marL="0" indent="0" algn="ctr">
              <a:buNone/>
            </a:pPr>
            <a:endParaRPr lang="en-US" b="1">
              <a:solidFill>
                <a:srgbClr val="7030A0"/>
              </a:solidFill>
              <a:latin typeface="Calibri"/>
              <a:cs typeface="Calibri"/>
            </a:endParaRPr>
          </a:p>
          <a:p>
            <a:pPr marL="0" indent="0">
              <a:buNone/>
            </a:pPr>
            <a:r>
              <a:rPr lang="en-US" b="1">
                <a:solidFill>
                  <a:srgbClr val="002060"/>
                </a:solidFill>
                <a:latin typeface="Calibri"/>
                <a:cs typeface="Calibri"/>
              </a:rPr>
              <a:t>Applicable to unregulated utilities, including municipal utilities</a:t>
            </a:r>
          </a:p>
          <a:p>
            <a:pPr marL="0" indent="0">
              <a:buClr>
                <a:srgbClr val="4A66AC"/>
              </a:buClr>
              <a:buNone/>
            </a:pPr>
            <a:endParaRPr lang="en-US" sz="1900" i="1">
              <a:solidFill>
                <a:srgbClr val="FF0000"/>
              </a:solidFill>
              <a:latin typeface="Calibri"/>
              <a:cs typeface="Calibri"/>
            </a:endParaRPr>
          </a:p>
        </p:txBody>
      </p:sp>
      <p:sp>
        <p:nvSpPr>
          <p:cNvPr id="6" name="Content Placeholder 5"/>
          <p:cNvSpPr>
            <a:spLocks noGrp="1"/>
          </p:cNvSpPr>
          <p:nvPr>
            <p:ph sz="quarter" idx="4"/>
          </p:nvPr>
        </p:nvSpPr>
        <p:spPr>
          <a:xfrm>
            <a:off x="7659238" y="1930936"/>
            <a:ext cx="3815349" cy="4023360"/>
          </a:xfrm>
        </p:spPr>
        <p:txBody>
          <a:bodyPr>
            <a:normAutofit/>
          </a:bodyPr>
          <a:lstStyle/>
          <a:p>
            <a:pPr marL="0" indent="0" algn="ctr">
              <a:lnSpc>
                <a:spcPct val="100000"/>
              </a:lnSpc>
              <a:buNone/>
            </a:pPr>
            <a:endParaRPr lang="en-US" b="1">
              <a:solidFill>
                <a:srgbClr val="7030A0"/>
              </a:solidFill>
              <a:latin typeface="Calibri"/>
              <a:cs typeface="Calibri"/>
            </a:endParaRPr>
          </a:p>
          <a:p>
            <a:pPr marL="0" indent="0" algn="ctr">
              <a:lnSpc>
                <a:spcPct val="100000"/>
              </a:lnSpc>
              <a:buNone/>
            </a:pPr>
            <a:r>
              <a:rPr lang="en-US" b="1">
                <a:solidFill>
                  <a:srgbClr val="7030A0"/>
                </a:solidFill>
                <a:latin typeface="Calibri"/>
                <a:cs typeface="Calibri"/>
              </a:rPr>
              <a:t>Discontinuance of Service to Leased Premises</a:t>
            </a:r>
            <a:endParaRPr lang="en-US">
              <a:solidFill>
                <a:srgbClr val="7030A0"/>
              </a:solidFill>
              <a:latin typeface="Calibri"/>
              <a:cs typeface="Calibri"/>
            </a:endParaRPr>
          </a:p>
          <a:p>
            <a:pPr marL="0" indent="0" algn="ctr">
              <a:lnSpc>
                <a:spcPct val="100000"/>
              </a:lnSpc>
              <a:buNone/>
            </a:pPr>
            <a:r>
              <a:rPr lang="en-US" b="1">
                <a:solidFill>
                  <a:srgbClr val="7030A0"/>
                </a:solidFill>
                <a:latin typeface="Calibri"/>
                <a:cs typeface="Calibri"/>
              </a:rPr>
              <a:t>Also known as “Subchapter B”</a:t>
            </a:r>
          </a:p>
          <a:p>
            <a:pPr marL="0" indent="0" algn="ctr">
              <a:lnSpc>
                <a:spcPct val="100000"/>
              </a:lnSpc>
              <a:buNone/>
            </a:pPr>
            <a:r>
              <a:rPr lang="en-US" b="1">
                <a:solidFill>
                  <a:srgbClr val="7030A0"/>
                </a:solidFill>
                <a:latin typeface="Calibri"/>
                <a:cs typeface="Calibri"/>
              </a:rPr>
              <a:t>66 Pa. C.S. §§ 1521-33</a:t>
            </a:r>
          </a:p>
          <a:p>
            <a:pPr marL="0" indent="0" algn="ctr">
              <a:lnSpc>
                <a:spcPct val="100000"/>
              </a:lnSpc>
              <a:buNone/>
            </a:pPr>
            <a:endParaRPr lang="en-US" b="1">
              <a:solidFill>
                <a:srgbClr val="7030A0"/>
              </a:solidFill>
              <a:latin typeface="Calibri"/>
              <a:cs typeface="Calibri"/>
            </a:endParaRPr>
          </a:p>
          <a:p>
            <a:pPr marL="0" indent="0">
              <a:lnSpc>
                <a:spcPct val="100000"/>
              </a:lnSpc>
              <a:buNone/>
            </a:pPr>
            <a:r>
              <a:rPr lang="en-US" b="1">
                <a:solidFill>
                  <a:srgbClr val="002060"/>
                </a:solidFill>
                <a:latin typeface="Calibri"/>
                <a:cs typeface="Calibri"/>
              </a:rPr>
              <a:t>Applicable to utilities that are under the jurisdiction of the PUC.</a:t>
            </a:r>
          </a:p>
          <a:p>
            <a:pPr marL="0" indent="0">
              <a:buNone/>
            </a:pPr>
            <a:endParaRPr lang="en-US" b="1">
              <a:solidFill>
                <a:schemeClr val="tx1"/>
              </a:solidFill>
              <a:latin typeface="Calibri"/>
              <a:cs typeface="Calibri"/>
            </a:endParaRPr>
          </a:p>
          <a:p>
            <a:pPr marL="0" indent="0">
              <a:buNone/>
            </a:pPr>
            <a:endParaRPr lang="en-US" b="1">
              <a:solidFill>
                <a:schemeClr val="tx1"/>
              </a:solidFill>
              <a:latin typeface="Calibri"/>
              <a:cs typeface="Calibri"/>
            </a:endParaRPr>
          </a:p>
        </p:txBody>
      </p:sp>
      <p:sp>
        <p:nvSpPr>
          <p:cNvPr id="3" name="Slide Number Placeholder 2">
            <a:extLst>
              <a:ext uri="{FF2B5EF4-FFF2-40B4-BE49-F238E27FC236}">
                <a16:creationId xmlns:a16="http://schemas.microsoft.com/office/drawing/2014/main" id="{E514826E-A4F2-4E3B-9B4E-A03F98505780}"/>
              </a:ext>
            </a:extLst>
          </p:cNvPr>
          <p:cNvSpPr>
            <a:spLocks noGrp="1"/>
          </p:cNvSpPr>
          <p:nvPr>
            <p:ph type="sldNum" sz="quarter" idx="12"/>
          </p:nvPr>
        </p:nvSpPr>
        <p:spPr/>
        <p:txBody>
          <a:bodyPr/>
          <a:lstStyle/>
          <a:p>
            <a:fld id="{4FAB73BC-B049-4115-A692-8D63A059BFB8}" type="slidenum">
              <a:rPr lang="en-US" smtClean="0">
                <a:solidFill>
                  <a:srgbClr val="4A66AC"/>
                </a:solidFill>
              </a:rPr>
              <a:pPr/>
              <a:t>24</a:t>
            </a:fld>
            <a:endParaRPr lang="en-US">
              <a:solidFill>
                <a:srgbClr val="4A66AC"/>
              </a:solidFill>
            </a:endParaRPr>
          </a:p>
        </p:txBody>
      </p:sp>
      <p:cxnSp>
        <p:nvCxnSpPr>
          <p:cNvPr id="8" name="Straight Connector 7">
            <a:extLst>
              <a:ext uri="{FF2B5EF4-FFF2-40B4-BE49-F238E27FC236}">
                <a16:creationId xmlns:a16="http://schemas.microsoft.com/office/drawing/2014/main" id="{8B81F67E-49DB-7C8C-2C7D-6BBA8D17486F}"/>
              </a:ext>
            </a:extLst>
          </p:cNvPr>
          <p:cNvCxnSpPr>
            <a:cxnSpLocks/>
          </p:cNvCxnSpPr>
          <p:nvPr/>
        </p:nvCxnSpPr>
        <p:spPr>
          <a:xfrm>
            <a:off x="7556138" y="2137370"/>
            <a:ext cx="10160" cy="3057371"/>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5204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bg1"/>
                </a:solidFill>
                <a:latin typeface="Calibri"/>
                <a:cs typeface="Calibri"/>
              </a:rPr>
              <a:t>Tenant Protections</a:t>
            </a:r>
          </a:p>
        </p:txBody>
      </p:sp>
      <p:sp>
        <p:nvSpPr>
          <p:cNvPr id="10" name="Content Placeholder 9"/>
          <p:cNvSpPr>
            <a:spLocks noGrp="1"/>
          </p:cNvSpPr>
          <p:nvPr>
            <p:ph idx="1"/>
          </p:nvPr>
        </p:nvSpPr>
        <p:spPr>
          <a:xfrm>
            <a:off x="3869267" y="864108"/>
            <a:ext cx="7662826" cy="5120640"/>
          </a:xfrm>
        </p:spPr>
        <p:txBody>
          <a:bodyPr>
            <a:normAutofit fontScale="92500" lnSpcReduction="20000"/>
          </a:bodyPr>
          <a:lstStyle/>
          <a:p>
            <a:pPr marL="0" lvl="0" indent="0" algn="just" rtl="0">
              <a:buNone/>
            </a:pPr>
            <a:r>
              <a:rPr lang="en-US" b="1">
                <a:solidFill>
                  <a:srgbClr val="002060"/>
                </a:solidFill>
                <a:latin typeface="Calibri"/>
                <a:cs typeface="Calibri"/>
              </a:rPr>
              <a:t>A tenant’s rights under USTRA &amp; DSLPA arise when:</a:t>
            </a:r>
          </a:p>
          <a:p>
            <a:pPr algn="just"/>
            <a:r>
              <a:rPr lang="en-US" sz="2200">
                <a:solidFill>
                  <a:srgbClr val="002060"/>
                </a:solidFill>
                <a:latin typeface="Calibri"/>
                <a:cs typeface="Calibri"/>
              </a:rPr>
              <a:t>A utility company makes the decision to terminate utility service to leased premises due to nonpayment by the landlord ratepayer.  </a:t>
            </a:r>
          </a:p>
          <a:p>
            <a:pPr lvl="1" algn="just"/>
            <a:r>
              <a:rPr lang="en-US" sz="2200">
                <a:solidFill>
                  <a:srgbClr val="002060"/>
                </a:solidFill>
                <a:latin typeface="Calibri"/>
                <a:cs typeface="Calibri"/>
              </a:rPr>
              <a:t>66 Pa. C.S. §1523; 68 P.S. §399.3.  </a:t>
            </a:r>
          </a:p>
          <a:p>
            <a:pPr algn="just"/>
            <a:r>
              <a:rPr lang="en-US" sz="2200">
                <a:solidFill>
                  <a:srgbClr val="002060"/>
                </a:solidFill>
                <a:latin typeface="Calibri"/>
                <a:cs typeface="Calibri"/>
              </a:rPr>
              <a:t>USTRA/DSLPA also apply when landlord seeks to </a:t>
            </a:r>
            <a:r>
              <a:rPr lang="en-US" sz="2200" i="1" u="sng">
                <a:solidFill>
                  <a:srgbClr val="002060"/>
                </a:solidFill>
                <a:latin typeface="Calibri"/>
                <a:cs typeface="Calibri"/>
              </a:rPr>
              <a:t>voluntarily</a:t>
            </a:r>
            <a:r>
              <a:rPr lang="en-US" sz="2200">
                <a:solidFill>
                  <a:srgbClr val="002060"/>
                </a:solidFill>
                <a:latin typeface="Calibri"/>
                <a:cs typeface="Calibri"/>
              </a:rPr>
              <a:t> discontinue service. </a:t>
            </a:r>
          </a:p>
          <a:p>
            <a:pPr marL="0" indent="0" algn="just">
              <a:buNone/>
            </a:pPr>
            <a:r>
              <a:rPr lang="en-US" b="1">
                <a:solidFill>
                  <a:srgbClr val="002060"/>
                </a:solidFill>
                <a:latin typeface="Calibri"/>
                <a:cs typeface="Calibri"/>
              </a:rPr>
              <a:t>The following must ordinarily be true: </a:t>
            </a:r>
          </a:p>
          <a:p>
            <a:pPr algn="just"/>
            <a:r>
              <a:rPr lang="en-US" sz="2200">
                <a:solidFill>
                  <a:srgbClr val="002060"/>
                </a:solidFill>
                <a:latin typeface="Calibri"/>
                <a:cs typeface="Calibri"/>
              </a:rPr>
              <a:t>The landlord is the utility’s named customer.</a:t>
            </a:r>
          </a:p>
          <a:p>
            <a:pPr lvl="1" algn="just"/>
            <a:r>
              <a:rPr lang="en-US" sz="2200">
                <a:solidFill>
                  <a:srgbClr val="002060"/>
                </a:solidFill>
                <a:latin typeface="Calibri"/>
                <a:cs typeface="Calibri"/>
              </a:rPr>
              <a:t>USTRA: Does not matter whether lease says it is the tenant’s responsibility. </a:t>
            </a:r>
          </a:p>
          <a:p>
            <a:pPr lvl="1" algn="just"/>
            <a:r>
              <a:rPr lang="en-US" sz="2200">
                <a:solidFill>
                  <a:srgbClr val="002060"/>
                </a:solidFill>
                <a:latin typeface="Calibri"/>
                <a:cs typeface="Calibri"/>
              </a:rPr>
              <a:t>DSLPA: Landlord must be responsible for service under terms of lease.</a:t>
            </a:r>
          </a:p>
          <a:p>
            <a:pPr lvl="1" algn="just"/>
            <a:r>
              <a:rPr lang="en-US" sz="2200">
                <a:solidFill>
                  <a:srgbClr val="002060"/>
                </a:solidFill>
                <a:latin typeface="Calibri"/>
                <a:cs typeface="Calibri"/>
              </a:rPr>
              <a:t>Both: No requirement to produce </a:t>
            </a:r>
            <a:r>
              <a:rPr lang="en-US" sz="2200" i="1" u="sng">
                <a:solidFill>
                  <a:srgbClr val="002060"/>
                </a:solidFill>
                <a:latin typeface="Calibri"/>
                <a:cs typeface="Calibri"/>
              </a:rPr>
              <a:t>written</a:t>
            </a:r>
            <a:r>
              <a:rPr lang="en-US" sz="2200">
                <a:solidFill>
                  <a:srgbClr val="002060"/>
                </a:solidFill>
                <a:latin typeface="Calibri"/>
                <a:cs typeface="Calibri"/>
              </a:rPr>
              <a:t> lease.</a:t>
            </a:r>
          </a:p>
          <a:p>
            <a:pPr algn="just"/>
            <a:r>
              <a:rPr lang="en-US" sz="2200">
                <a:solidFill>
                  <a:srgbClr val="002060"/>
                </a:solidFill>
                <a:latin typeface="Calibri"/>
                <a:cs typeface="Calibri"/>
              </a:rPr>
              <a:t>The tenant took possession while utility service was active.</a:t>
            </a:r>
          </a:p>
          <a:p>
            <a:pPr algn="just"/>
            <a:r>
              <a:rPr lang="en-US" sz="2200">
                <a:solidFill>
                  <a:srgbClr val="002060"/>
                </a:solidFill>
                <a:latin typeface="Calibri"/>
                <a:cs typeface="Calibri"/>
              </a:rPr>
              <a:t>The proposed termination of service is due to nonpayment or voluntary requests (as opposed to unsafe conditions, need for repairs, meter tampering, etc.).  </a:t>
            </a:r>
            <a:endParaRPr lang="en-US" sz="2200">
              <a:solidFill>
                <a:srgbClr val="002060"/>
              </a:solidFill>
              <a:latin typeface="Calibri"/>
              <a:ea typeface="Calibri"/>
              <a:cs typeface="Calibri"/>
            </a:endParaRPr>
          </a:p>
        </p:txBody>
      </p:sp>
      <p:sp>
        <p:nvSpPr>
          <p:cNvPr id="3" name="Slide Number Placeholder 2">
            <a:extLst>
              <a:ext uri="{FF2B5EF4-FFF2-40B4-BE49-F238E27FC236}">
                <a16:creationId xmlns:a16="http://schemas.microsoft.com/office/drawing/2014/main" id="{B1A6BBCF-97EE-4BD8-9EE4-DC455F8FB475}"/>
              </a:ext>
            </a:extLst>
          </p:cNvPr>
          <p:cNvSpPr>
            <a:spLocks noGrp="1"/>
          </p:cNvSpPr>
          <p:nvPr>
            <p:ph type="sldNum" sz="quarter" idx="12"/>
          </p:nvPr>
        </p:nvSpPr>
        <p:spPr/>
        <p:txBody>
          <a:bodyPr/>
          <a:lstStyle/>
          <a:p>
            <a:fld id="{4FAB73BC-B049-4115-A692-8D63A059BFB8}" type="slidenum">
              <a:rPr lang="en-US" smtClean="0">
                <a:solidFill>
                  <a:srgbClr val="4A66AC"/>
                </a:solidFill>
              </a:rPr>
              <a:pPr/>
              <a:t>25</a:t>
            </a:fld>
            <a:endParaRPr lang="en-US">
              <a:solidFill>
                <a:srgbClr val="4A66AC"/>
              </a:solidFill>
            </a:endParaRPr>
          </a:p>
        </p:txBody>
      </p:sp>
    </p:spTree>
    <p:extLst>
      <p:ext uri="{BB962C8B-B14F-4D97-AF65-F5344CB8AC3E}">
        <p14:creationId xmlns:p14="http://schemas.microsoft.com/office/powerpoint/2010/main" val="127044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bg1"/>
                </a:solidFill>
                <a:latin typeface="Calibri"/>
                <a:cs typeface="Calibri"/>
              </a:rPr>
              <a:t>Tenant’s Right to Notice and Continued Service</a:t>
            </a:r>
          </a:p>
        </p:txBody>
      </p:sp>
      <p:sp>
        <p:nvSpPr>
          <p:cNvPr id="3" name="Content Placeholder 2"/>
          <p:cNvSpPr>
            <a:spLocks noGrp="1"/>
          </p:cNvSpPr>
          <p:nvPr>
            <p:ph idx="1"/>
          </p:nvPr>
        </p:nvSpPr>
        <p:spPr>
          <a:xfrm>
            <a:off x="3869268" y="864108"/>
            <a:ext cx="7911400" cy="5120640"/>
          </a:xfrm>
        </p:spPr>
        <p:txBody>
          <a:bodyPr>
            <a:normAutofit/>
          </a:bodyPr>
          <a:lstStyle/>
          <a:p>
            <a:pPr marL="0" indent="0">
              <a:buNone/>
            </a:pPr>
            <a:r>
              <a:rPr lang="en-US" sz="2400" b="1">
                <a:solidFill>
                  <a:srgbClr val="002060"/>
                </a:solidFill>
                <a:latin typeface="Calibri"/>
                <a:cs typeface="Calibri"/>
              </a:rPr>
              <a:t>If a utility is in the landlord’s name, and the landlord does not pay, a renter must be: </a:t>
            </a:r>
          </a:p>
          <a:p>
            <a:pPr lvl="1">
              <a:buFont typeface="Wingdings" panose="05000000000000000000" pitchFamily="2" charset="2"/>
              <a:buChar char="§"/>
            </a:pPr>
            <a:r>
              <a:rPr lang="en-US" sz="2000">
                <a:solidFill>
                  <a:srgbClr val="002060"/>
                </a:solidFill>
                <a:latin typeface="Calibri"/>
                <a:cs typeface="Calibri"/>
              </a:rPr>
              <a:t>Notified of the landlord’s arrearages 30 days in advance of termination.</a:t>
            </a:r>
          </a:p>
          <a:p>
            <a:pPr lvl="1">
              <a:buFont typeface="Wingdings" panose="05000000000000000000" pitchFamily="2" charset="2"/>
              <a:buChar char="§"/>
            </a:pPr>
            <a:r>
              <a:rPr lang="en-US" sz="2000">
                <a:solidFill>
                  <a:srgbClr val="002060"/>
                </a:solidFill>
                <a:latin typeface="Calibri"/>
                <a:cs typeface="Calibri"/>
              </a:rPr>
              <a:t>Given an opportunity to pay the last 30 day bill</a:t>
            </a:r>
          </a:p>
          <a:p>
            <a:pPr lvl="1">
              <a:buFont typeface="Wingdings" panose="05000000000000000000" pitchFamily="2" charset="2"/>
              <a:buChar char="§"/>
            </a:pPr>
            <a:r>
              <a:rPr lang="en-US" sz="2000">
                <a:solidFill>
                  <a:srgbClr val="002060"/>
                </a:solidFill>
                <a:latin typeface="Calibri"/>
                <a:cs typeface="Calibri"/>
              </a:rPr>
              <a:t>Allowed to pay utility bills going forward and deduct from rent, without taking on the debt of the landlord</a:t>
            </a:r>
          </a:p>
          <a:p>
            <a:pPr lvl="1">
              <a:buFont typeface="Wingdings" panose="05000000000000000000" pitchFamily="2" charset="2"/>
              <a:buChar char="§"/>
            </a:pPr>
            <a:r>
              <a:rPr lang="en-US" sz="2000">
                <a:solidFill>
                  <a:srgbClr val="002060"/>
                </a:solidFill>
                <a:latin typeface="Calibri"/>
                <a:cs typeface="Calibri"/>
              </a:rPr>
              <a:t>Protection from retaliation</a:t>
            </a:r>
          </a:p>
          <a:p>
            <a:pPr marL="0" indent="0">
              <a:buNone/>
            </a:pPr>
            <a:r>
              <a:rPr lang="en-US" b="1">
                <a:solidFill>
                  <a:srgbClr val="002060"/>
                </a:solidFill>
                <a:latin typeface="Calibri"/>
                <a:cs typeface="Calibri"/>
              </a:rPr>
              <a:t>A landlord/owner may not voluntarily shut off service while occupied by a tenant without notarized consent – or in emergencies.</a:t>
            </a:r>
          </a:p>
          <a:p>
            <a:pPr lvl="1">
              <a:buFont typeface="Wingdings" panose="05000000000000000000" pitchFamily="2" charset="2"/>
              <a:buChar char="§"/>
            </a:pPr>
            <a:r>
              <a:rPr lang="en-US">
                <a:solidFill>
                  <a:srgbClr val="002060"/>
                </a:solidFill>
                <a:latin typeface="Calibri"/>
                <a:cs typeface="Calibri"/>
              </a:rPr>
              <a:t>Tenant must be given notice and ability to keep service on going forward.</a:t>
            </a:r>
          </a:p>
        </p:txBody>
      </p:sp>
      <p:sp>
        <p:nvSpPr>
          <p:cNvPr id="4" name="Slide Number Placeholder 3">
            <a:extLst>
              <a:ext uri="{FF2B5EF4-FFF2-40B4-BE49-F238E27FC236}">
                <a16:creationId xmlns:a16="http://schemas.microsoft.com/office/drawing/2014/main" id="{116F4A2F-082D-4CF4-808E-90829A272031}"/>
              </a:ext>
            </a:extLst>
          </p:cNvPr>
          <p:cNvSpPr>
            <a:spLocks noGrp="1"/>
          </p:cNvSpPr>
          <p:nvPr>
            <p:ph type="sldNum" sz="quarter" idx="12"/>
          </p:nvPr>
        </p:nvSpPr>
        <p:spPr/>
        <p:txBody>
          <a:bodyPr/>
          <a:lstStyle/>
          <a:p>
            <a:fld id="{4FAB73BC-B049-4115-A692-8D63A059BFB8}" type="slidenum">
              <a:rPr lang="en-US" smtClean="0">
                <a:solidFill>
                  <a:srgbClr val="4A66AC"/>
                </a:solidFill>
              </a:rPr>
              <a:pPr/>
              <a:t>26</a:t>
            </a:fld>
            <a:endParaRPr lang="en-US">
              <a:solidFill>
                <a:srgbClr val="4A66AC"/>
              </a:solidFill>
            </a:endParaRPr>
          </a:p>
        </p:txBody>
      </p:sp>
    </p:spTree>
    <p:extLst>
      <p:ext uri="{BB962C8B-B14F-4D97-AF65-F5344CB8AC3E}">
        <p14:creationId xmlns:p14="http://schemas.microsoft.com/office/powerpoint/2010/main" val="1460439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bg1"/>
                </a:solidFill>
                <a:latin typeface="Calibri"/>
                <a:cs typeface="Calibri"/>
              </a:rPr>
              <a:t>Additional Tenant Protections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b="1">
                <a:solidFill>
                  <a:srgbClr val="002060"/>
                </a:solidFill>
                <a:latin typeface="Calibri"/>
                <a:ea typeface="Calibri"/>
                <a:cs typeface="Calibri"/>
              </a:rPr>
              <a:t>Right to Deduct Payments from Rent Owed</a:t>
            </a:r>
          </a:p>
          <a:p>
            <a:pPr lvl="1">
              <a:buFont typeface="Wingdings" panose="05000000000000000000" pitchFamily="2" charset="2"/>
              <a:buChar char="§"/>
            </a:pPr>
            <a:r>
              <a:rPr lang="en-US">
                <a:solidFill>
                  <a:srgbClr val="002060"/>
                </a:solidFill>
                <a:latin typeface="Calibri"/>
                <a:ea typeface="Calibri"/>
                <a:cs typeface="Calibri"/>
              </a:rPr>
              <a:t>Affected tenants who have made payments to a utility on account of nonpayment by the landlord have the right to deduct these payments from rent owed. </a:t>
            </a:r>
          </a:p>
          <a:p>
            <a:pPr>
              <a:buFont typeface="Wingdings" panose="05000000000000000000" pitchFamily="2" charset="2"/>
              <a:buChar char="§"/>
            </a:pPr>
            <a:r>
              <a:rPr lang="en-US" b="1">
                <a:solidFill>
                  <a:srgbClr val="002060"/>
                </a:solidFill>
                <a:latin typeface="Calibri"/>
                <a:ea typeface="Calibri"/>
                <a:cs typeface="Calibri"/>
              </a:rPr>
              <a:t>Retaliation by Landlord Prohibited</a:t>
            </a:r>
          </a:p>
          <a:p>
            <a:pPr lvl="1">
              <a:buFont typeface="Wingdings" panose="05000000000000000000" pitchFamily="2" charset="2"/>
              <a:buChar char="§"/>
            </a:pPr>
            <a:r>
              <a:rPr lang="en-US">
                <a:solidFill>
                  <a:srgbClr val="002060"/>
                </a:solidFill>
                <a:latin typeface="Calibri"/>
                <a:ea typeface="Calibri"/>
                <a:cs typeface="Calibri"/>
              </a:rPr>
              <a:t>Landlords prohibited from retaliation against affected tenants who exercise rights. </a:t>
            </a:r>
          </a:p>
          <a:p>
            <a:pPr>
              <a:buFont typeface="Wingdings" panose="05000000000000000000" pitchFamily="2" charset="2"/>
              <a:buChar char="§"/>
            </a:pPr>
            <a:r>
              <a:rPr lang="en-US" b="1">
                <a:solidFill>
                  <a:srgbClr val="002060"/>
                </a:solidFill>
                <a:latin typeface="Calibri"/>
                <a:ea typeface="Calibri"/>
                <a:cs typeface="Calibri"/>
              </a:rPr>
              <a:t>Protection from Constructive Eviction</a:t>
            </a:r>
          </a:p>
          <a:p>
            <a:pPr lvl="1">
              <a:buFont typeface="Wingdings" panose="05000000000000000000" pitchFamily="2" charset="2"/>
              <a:buChar char="§"/>
            </a:pPr>
            <a:r>
              <a:rPr lang="en-US">
                <a:solidFill>
                  <a:srgbClr val="002060"/>
                </a:solidFill>
                <a:latin typeface="Calibri"/>
                <a:ea typeface="Calibri"/>
                <a:cs typeface="Calibri"/>
              </a:rPr>
              <a:t>Protections apply when a landlord ratepayer voluntarily requests that the utility terminate service to rental units. </a:t>
            </a:r>
            <a:endParaRPr lang="en-US" b="1">
              <a:solidFill>
                <a:srgbClr val="002060"/>
              </a:solidFill>
              <a:latin typeface="Calibri"/>
              <a:ea typeface="Calibri"/>
              <a:cs typeface="Calibri"/>
            </a:endParaRPr>
          </a:p>
          <a:p>
            <a:pPr>
              <a:buFont typeface="Wingdings" panose="05000000000000000000" pitchFamily="2" charset="2"/>
              <a:buChar char="§"/>
            </a:pPr>
            <a:r>
              <a:rPr lang="en-US" b="1">
                <a:solidFill>
                  <a:srgbClr val="002060"/>
                </a:solidFill>
                <a:latin typeface="Calibri"/>
                <a:ea typeface="Calibri"/>
                <a:cs typeface="Calibri"/>
              </a:rPr>
              <a:t>Waiver Prohibited</a:t>
            </a:r>
          </a:p>
          <a:p>
            <a:pPr lvl="1">
              <a:buFont typeface="Wingdings" panose="05000000000000000000" pitchFamily="2" charset="2"/>
              <a:buChar char="§"/>
            </a:pPr>
            <a:r>
              <a:rPr lang="en-US">
                <a:solidFill>
                  <a:srgbClr val="002060"/>
                </a:solidFill>
                <a:latin typeface="Calibri"/>
                <a:ea typeface="Calibri"/>
                <a:cs typeface="Calibri"/>
              </a:rPr>
              <a:t>Both USTRA and DSLPA expressly provide that a waiver of tenants’ rights are void and unenforceable. </a:t>
            </a:r>
            <a:endParaRPr lang="en-US" b="1">
              <a:solidFill>
                <a:srgbClr val="002060"/>
              </a:solidFill>
              <a:latin typeface="Calibri"/>
              <a:ea typeface="Calibri"/>
              <a:cs typeface="Calibri"/>
            </a:endParaRPr>
          </a:p>
        </p:txBody>
      </p:sp>
      <p:sp>
        <p:nvSpPr>
          <p:cNvPr id="4" name="Slide Number Placeholder 3">
            <a:extLst>
              <a:ext uri="{FF2B5EF4-FFF2-40B4-BE49-F238E27FC236}">
                <a16:creationId xmlns:a16="http://schemas.microsoft.com/office/drawing/2014/main" id="{CA8B9997-1BA3-4F46-AC71-AE9C7676ED81}"/>
              </a:ext>
            </a:extLst>
          </p:cNvPr>
          <p:cNvSpPr>
            <a:spLocks noGrp="1"/>
          </p:cNvSpPr>
          <p:nvPr>
            <p:ph type="sldNum" sz="quarter" idx="12"/>
          </p:nvPr>
        </p:nvSpPr>
        <p:spPr/>
        <p:txBody>
          <a:bodyPr/>
          <a:lstStyle/>
          <a:p>
            <a:fld id="{4FAB73BC-B049-4115-A692-8D63A059BFB8}" type="slidenum">
              <a:rPr lang="en-US" smtClean="0">
                <a:solidFill>
                  <a:srgbClr val="4A66AC"/>
                </a:solidFill>
              </a:rPr>
              <a:pPr/>
              <a:t>27</a:t>
            </a:fld>
            <a:endParaRPr lang="en-US">
              <a:solidFill>
                <a:srgbClr val="4A66AC"/>
              </a:solidFill>
            </a:endParaRPr>
          </a:p>
        </p:txBody>
      </p:sp>
    </p:spTree>
    <p:extLst>
      <p:ext uri="{BB962C8B-B14F-4D97-AF65-F5344CB8AC3E}">
        <p14:creationId xmlns:p14="http://schemas.microsoft.com/office/powerpoint/2010/main" val="2932071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a:latin typeface="Calibri"/>
                <a:cs typeface="Calibri"/>
              </a:rPr>
              <a:t>Foreign Load</a:t>
            </a:r>
          </a:p>
        </p:txBody>
      </p:sp>
      <p:sp>
        <p:nvSpPr>
          <p:cNvPr id="6" name="Content Placeholder 5"/>
          <p:cNvSpPr>
            <a:spLocks noGrp="1"/>
          </p:cNvSpPr>
          <p:nvPr>
            <p:ph idx="1"/>
          </p:nvPr>
        </p:nvSpPr>
        <p:spPr>
          <a:xfrm>
            <a:off x="3869268" y="864108"/>
            <a:ext cx="7831320" cy="5120640"/>
          </a:xfrm>
        </p:spPr>
        <p:txBody>
          <a:bodyPr>
            <a:normAutofit/>
          </a:bodyPr>
          <a:lstStyle/>
          <a:p>
            <a:pPr marL="0" indent="0" algn="ctr">
              <a:buNone/>
            </a:pPr>
            <a:r>
              <a:rPr lang="en-US" sz="2400" b="1">
                <a:solidFill>
                  <a:srgbClr val="002060"/>
                </a:solidFill>
                <a:latin typeface="Calibri"/>
                <a:cs typeface="Calibri"/>
              </a:rPr>
              <a:t>Foreign Load</a:t>
            </a:r>
            <a:endParaRPr lang="en-US"/>
          </a:p>
          <a:p>
            <a:r>
              <a:rPr lang="en-US" sz="2400">
                <a:solidFill>
                  <a:srgbClr val="002060"/>
                </a:solidFill>
                <a:latin typeface="Calibri"/>
                <a:cs typeface="Calibri"/>
              </a:rPr>
              <a:t>If a tenant’s electric meter is powering a shared / common area, </a:t>
            </a:r>
            <a:r>
              <a:rPr lang="en-US" sz="2400" b="1">
                <a:solidFill>
                  <a:srgbClr val="002060"/>
                </a:solidFill>
                <a:latin typeface="Calibri"/>
                <a:cs typeface="Calibri"/>
              </a:rPr>
              <a:t>the landlord is responsible for the FULL BILL</a:t>
            </a:r>
            <a:r>
              <a:rPr lang="en-US" sz="2400">
                <a:solidFill>
                  <a:srgbClr val="002060"/>
                </a:solidFill>
                <a:latin typeface="Calibri"/>
                <a:cs typeface="Calibri"/>
              </a:rPr>
              <a:t> for that residence until she/he removes the load from the shared / common area. </a:t>
            </a:r>
          </a:p>
          <a:p>
            <a:r>
              <a:rPr lang="en-US" sz="2400">
                <a:solidFill>
                  <a:srgbClr val="002060"/>
                </a:solidFill>
                <a:latin typeface="Calibri"/>
                <a:cs typeface="Calibri"/>
              </a:rPr>
              <a:t>Protection from retaliation (eviction defense / attorneys fees) if landlord seeks to evict because tenant exercised protections against foreign load.</a:t>
            </a:r>
          </a:p>
          <a:p>
            <a:r>
              <a:rPr lang="en-US" sz="2400">
                <a:solidFill>
                  <a:srgbClr val="002060"/>
                </a:solidFill>
                <a:latin typeface="Calibri"/>
                <a:cs typeface="Calibri"/>
              </a:rPr>
              <a:t>The tenant is only responsible for the utility bills </a:t>
            </a:r>
            <a:r>
              <a:rPr lang="en-US" sz="2400" u="sng">
                <a:solidFill>
                  <a:srgbClr val="002060"/>
                </a:solidFill>
                <a:latin typeface="Calibri"/>
                <a:cs typeface="Calibri"/>
              </a:rPr>
              <a:t>going forward</a:t>
            </a:r>
            <a:r>
              <a:rPr lang="en-US" sz="2400">
                <a:solidFill>
                  <a:srgbClr val="002060"/>
                </a:solidFill>
                <a:latin typeface="Calibri"/>
                <a:cs typeface="Calibri"/>
              </a:rPr>
              <a:t>, </a:t>
            </a:r>
            <a:r>
              <a:rPr lang="en-US" sz="2400" u="sng">
                <a:solidFill>
                  <a:srgbClr val="002060"/>
                </a:solidFill>
                <a:latin typeface="Calibri"/>
                <a:cs typeface="Calibri"/>
              </a:rPr>
              <a:t>after</a:t>
            </a:r>
            <a:r>
              <a:rPr lang="en-US" sz="2400">
                <a:solidFill>
                  <a:srgbClr val="002060"/>
                </a:solidFill>
                <a:latin typeface="Calibri"/>
                <a:cs typeface="Calibri"/>
              </a:rPr>
              <a:t> the foreign load issue is resolved.  Any prior debt transferred to LLD will not transfer back to tenant.</a:t>
            </a:r>
          </a:p>
          <a:p>
            <a:r>
              <a:rPr lang="en-US" sz="2400">
                <a:solidFill>
                  <a:srgbClr val="002060"/>
                </a:solidFill>
                <a:latin typeface="Calibri"/>
                <a:cs typeface="Calibri"/>
              </a:rPr>
              <a:t>Applies to </a:t>
            </a:r>
            <a:r>
              <a:rPr lang="en-US" sz="2400" i="1">
                <a:solidFill>
                  <a:srgbClr val="002060"/>
                </a:solidFill>
                <a:latin typeface="Calibri"/>
                <a:cs typeface="Calibri"/>
              </a:rPr>
              <a:t>regulated</a:t>
            </a:r>
            <a:r>
              <a:rPr lang="en-US" sz="2400">
                <a:solidFill>
                  <a:srgbClr val="002060"/>
                </a:solidFill>
                <a:latin typeface="Calibri"/>
                <a:cs typeface="Calibri"/>
              </a:rPr>
              <a:t> water, electric, and natural gas utilities</a:t>
            </a:r>
            <a:endParaRPr lang="en-US" sz="2400" u="sng">
              <a:solidFill>
                <a:srgbClr val="002060"/>
              </a:solidFill>
              <a:latin typeface="Calibri"/>
              <a:cs typeface="Calibri"/>
            </a:endParaRPr>
          </a:p>
          <a:p>
            <a:endParaRPr lang="en-US">
              <a:latin typeface="Calibri"/>
              <a:cs typeface="Calibri"/>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00415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8963" y="1499784"/>
            <a:ext cx="8573037" cy="2669544"/>
          </a:xfrm>
        </p:spPr>
        <p:txBody>
          <a:bodyPr/>
          <a:lstStyle/>
          <a:p>
            <a:r>
              <a:rPr lang="en-US" b="1">
                <a:solidFill>
                  <a:srgbClr val="002060"/>
                </a:solidFill>
                <a:latin typeface="Calibri"/>
                <a:cs typeface="Calibri"/>
              </a:rPr>
              <a:t>PUC Dispute Process</a:t>
            </a: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04236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7F2E-D8D9-71BD-0A8B-309107EB455A}"/>
              </a:ext>
            </a:extLst>
          </p:cNvPr>
          <p:cNvSpPr>
            <a:spLocks noGrp="1"/>
          </p:cNvSpPr>
          <p:nvPr>
            <p:ph type="title"/>
          </p:nvPr>
        </p:nvSpPr>
        <p:spPr/>
        <p:txBody>
          <a:bodyPr/>
          <a:lstStyle/>
          <a:p>
            <a:r>
              <a:rPr lang="en-US" b="1">
                <a:solidFill>
                  <a:srgbClr val="002060"/>
                </a:solidFill>
                <a:latin typeface="Calibri"/>
                <a:cs typeface="Calibri Light"/>
              </a:rPr>
              <a:t>Agenda </a:t>
            </a:r>
            <a:endParaRPr lang="en-US" b="1">
              <a:solidFill>
                <a:srgbClr val="002060"/>
              </a:solidFill>
              <a:latin typeface="Calibri"/>
              <a:cs typeface="Calibri"/>
            </a:endParaRPr>
          </a:p>
        </p:txBody>
      </p:sp>
      <p:sp>
        <p:nvSpPr>
          <p:cNvPr id="3" name="Content Placeholder 2">
            <a:extLst>
              <a:ext uri="{FF2B5EF4-FFF2-40B4-BE49-F238E27FC236}">
                <a16:creationId xmlns:a16="http://schemas.microsoft.com/office/drawing/2014/main" id="{FA1B9D7E-3E13-1F36-7C44-0008B2C1FE4E}"/>
              </a:ext>
            </a:extLst>
          </p:cNvPr>
          <p:cNvSpPr>
            <a:spLocks noGrp="1"/>
          </p:cNvSpPr>
          <p:nvPr>
            <p:ph idx="1"/>
          </p:nvPr>
        </p:nvSpPr>
        <p:spPr/>
        <p:txBody>
          <a:bodyPr vert="horz" lIns="91440" tIns="45720" rIns="91440" bIns="45720" rtlCol="0" anchor="t">
            <a:normAutofit/>
          </a:bodyPr>
          <a:lstStyle/>
          <a:p>
            <a:r>
              <a:rPr lang="en-US">
                <a:solidFill>
                  <a:srgbClr val="002060"/>
                </a:solidFill>
                <a:cs typeface="Calibri"/>
              </a:rPr>
              <a:t>Regulated vs. Unregulated Utilities</a:t>
            </a:r>
            <a:endParaRPr lang="en-US"/>
          </a:p>
          <a:p>
            <a:r>
              <a:rPr lang="en-US">
                <a:solidFill>
                  <a:srgbClr val="002060"/>
                </a:solidFill>
                <a:cs typeface="Calibri"/>
              </a:rPr>
              <a:t>Utility Affordability</a:t>
            </a:r>
          </a:p>
          <a:p>
            <a:r>
              <a:rPr lang="en-US">
                <a:solidFill>
                  <a:srgbClr val="002060"/>
                </a:solidFill>
                <a:cs typeface="Calibri"/>
              </a:rPr>
              <a:t>Preventing Termination</a:t>
            </a:r>
          </a:p>
          <a:p>
            <a:r>
              <a:rPr lang="en-US">
                <a:solidFill>
                  <a:srgbClr val="002060"/>
                </a:solidFill>
                <a:cs typeface="Calibri"/>
              </a:rPr>
              <a:t>Connecting / Reconnecting Service</a:t>
            </a:r>
          </a:p>
          <a:p>
            <a:r>
              <a:rPr lang="en-US">
                <a:solidFill>
                  <a:srgbClr val="002060"/>
                </a:solidFill>
                <a:cs typeface="Calibri"/>
              </a:rPr>
              <a:t>Tenant Protections</a:t>
            </a:r>
          </a:p>
          <a:p>
            <a:r>
              <a:rPr lang="en-US">
                <a:solidFill>
                  <a:srgbClr val="002060"/>
                </a:solidFill>
                <a:cs typeface="Calibri"/>
              </a:rPr>
              <a:t>PUC Dispute Process</a:t>
            </a:r>
          </a:p>
          <a:p>
            <a:r>
              <a:rPr lang="en-US">
                <a:solidFill>
                  <a:srgbClr val="002060"/>
                </a:solidFill>
                <a:cs typeface="Calibri"/>
              </a:rPr>
              <a:t>Resources/Referrals</a:t>
            </a:r>
            <a:endParaRPr lang="en-US">
              <a:solidFill>
                <a:srgbClr val="002060"/>
              </a:solidFill>
            </a:endParaRPr>
          </a:p>
        </p:txBody>
      </p:sp>
      <p:sp>
        <p:nvSpPr>
          <p:cNvPr id="4" name="Slide Number Placeholder 3">
            <a:extLst>
              <a:ext uri="{FF2B5EF4-FFF2-40B4-BE49-F238E27FC236}">
                <a16:creationId xmlns:a16="http://schemas.microsoft.com/office/drawing/2014/main" id="{29608132-C0EB-FC11-243B-9B0E1C9F28CF}"/>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3046491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Calibri"/>
                <a:cs typeface="Calibri"/>
              </a:rPr>
              <a:t>PUC Complaints</a:t>
            </a:r>
          </a:p>
        </p:txBody>
      </p:sp>
      <p:sp>
        <p:nvSpPr>
          <p:cNvPr id="3" name="Content Placeholder 2"/>
          <p:cNvSpPr>
            <a:spLocks noGrp="1"/>
          </p:cNvSpPr>
          <p:nvPr>
            <p:ph idx="1"/>
          </p:nvPr>
        </p:nvSpPr>
        <p:spPr>
          <a:xfrm>
            <a:off x="3784209" y="724619"/>
            <a:ext cx="7972361" cy="5260129"/>
          </a:xfrm>
        </p:spPr>
        <p:txBody>
          <a:bodyPr>
            <a:normAutofit fontScale="92500" lnSpcReduction="20000"/>
          </a:bodyPr>
          <a:lstStyle/>
          <a:p>
            <a:r>
              <a:rPr lang="en-US" sz="2600" b="1">
                <a:solidFill>
                  <a:srgbClr val="002060"/>
                </a:solidFill>
                <a:latin typeface="Calibri"/>
                <a:cs typeface="Calibri"/>
              </a:rPr>
              <a:t>Initiate Dispute with Utility</a:t>
            </a:r>
            <a:endParaRPr lang="en-US" sz="2600" b="1">
              <a:solidFill>
                <a:srgbClr val="002060"/>
              </a:solidFill>
              <a:latin typeface="Calibri"/>
              <a:ea typeface="+mn-lt"/>
              <a:cs typeface="+mn-lt"/>
            </a:endParaRPr>
          </a:p>
          <a:p>
            <a:pPr lvl="1">
              <a:buFont typeface="Arial,Sans-Serif" pitchFamily="18" charset="2"/>
              <a:buChar char="•"/>
            </a:pPr>
            <a:r>
              <a:rPr lang="en-US" sz="2400">
                <a:solidFill>
                  <a:srgbClr val="002060"/>
                </a:solidFill>
                <a:latin typeface="Calibri"/>
                <a:cs typeface="Calibri"/>
              </a:rPr>
              <a:t>Utility has the obligation to address disputes.</a:t>
            </a:r>
            <a:endParaRPr lang="en-US" sz="2400">
              <a:solidFill>
                <a:srgbClr val="002060"/>
              </a:solidFill>
              <a:latin typeface="Calibri"/>
              <a:ea typeface="+mn-lt"/>
              <a:cs typeface="+mn-lt"/>
            </a:endParaRPr>
          </a:p>
          <a:p>
            <a:pPr lvl="1">
              <a:buFont typeface="Arial,Sans-Serif" pitchFamily="18" charset="2"/>
              <a:buChar char="•"/>
            </a:pPr>
            <a:r>
              <a:rPr lang="en-US" sz="2400">
                <a:solidFill>
                  <a:srgbClr val="002060"/>
                </a:solidFill>
                <a:latin typeface="Calibri"/>
                <a:cs typeface="Calibri"/>
              </a:rPr>
              <a:t>Customer has the obligation to give utility a chance to resolve a dispute before going to the PUC.</a:t>
            </a:r>
          </a:p>
          <a:p>
            <a:pPr lvl="1">
              <a:buFont typeface="Arial,Sans-Serif" pitchFamily="18" charset="2"/>
              <a:buChar char="•"/>
            </a:pPr>
            <a:r>
              <a:rPr lang="en-US" sz="2400">
                <a:solidFill>
                  <a:srgbClr val="002060"/>
                </a:solidFill>
                <a:latin typeface="Calibri"/>
                <a:cs typeface="Calibri"/>
              </a:rPr>
              <a:t>52 Pa. Code 56.140 et seq.</a:t>
            </a:r>
          </a:p>
          <a:p>
            <a:r>
              <a:rPr lang="en-US" sz="2600" b="1">
                <a:solidFill>
                  <a:srgbClr val="002060"/>
                </a:solidFill>
                <a:latin typeface="Calibri"/>
                <a:cs typeface="Calibri"/>
              </a:rPr>
              <a:t>Informal Complaint </a:t>
            </a:r>
          </a:p>
          <a:p>
            <a:pPr lvl="1"/>
            <a:r>
              <a:rPr lang="en-US" sz="2600">
                <a:solidFill>
                  <a:srgbClr val="002060"/>
                </a:solidFill>
                <a:latin typeface="Calibri"/>
                <a:cs typeface="Calibri"/>
              </a:rPr>
              <a:t>PUC Bureau of Consumer Services (BCS) </a:t>
            </a:r>
          </a:p>
          <a:p>
            <a:pPr lvl="1"/>
            <a:r>
              <a:rPr lang="en-US" sz="2600">
                <a:solidFill>
                  <a:srgbClr val="002060"/>
                </a:solidFill>
                <a:latin typeface="Calibri"/>
                <a:cs typeface="Calibri"/>
              </a:rPr>
              <a:t>1-800-692-7380 </a:t>
            </a:r>
          </a:p>
          <a:p>
            <a:pPr lvl="1"/>
            <a:r>
              <a:rPr lang="en-US" sz="2600" i="1">
                <a:solidFill>
                  <a:srgbClr val="002060"/>
                </a:solidFill>
                <a:latin typeface="Calibri"/>
                <a:cs typeface="Calibri"/>
              </a:rPr>
              <a:t>Filing an informal complaint will temporarily stop termination, if filed before the day of termination.</a:t>
            </a:r>
          </a:p>
          <a:p>
            <a:r>
              <a:rPr lang="en-US" sz="2600" b="1">
                <a:solidFill>
                  <a:srgbClr val="002060"/>
                </a:solidFill>
                <a:latin typeface="Calibri"/>
                <a:cs typeface="Calibri"/>
              </a:rPr>
              <a:t>Formal Complaint </a:t>
            </a:r>
          </a:p>
          <a:p>
            <a:pPr lvl="1"/>
            <a:r>
              <a:rPr lang="en-US" sz="2600">
                <a:solidFill>
                  <a:srgbClr val="002060"/>
                </a:solidFill>
                <a:latin typeface="Calibri"/>
                <a:cs typeface="Calibri"/>
              </a:rPr>
              <a:t>Administrative hearing before ALJ</a:t>
            </a:r>
          </a:p>
          <a:p>
            <a:pPr lvl="1"/>
            <a:r>
              <a:rPr lang="en-US" sz="2600">
                <a:solidFill>
                  <a:srgbClr val="002060"/>
                </a:solidFill>
                <a:latin typeface="Calibri"/>
                <a:cs typeface="Calibri"/>
              </a:rPr>
              <a:t>Appeals go to Commonwealth Court</a:t>
            </a:r>
          </a:p>
          <a:p>
            <a:r>
              <a:rPr lang="en-US" b="1" i="1">
                <a:solidFill>
                  <a:srgbClr val="7030A0"/>
                </a:solidFill>
                <a:latin typeface="Calibri"/>
                <a:cs typeface="Calibri"/>
              </a:rPr>
              <a:t>Note: Must be licensed attorney to represent client before PUC, but advocates/paralegals can refer a client to file pro se and provide information about rights.</a:t>
            </a:r>
          </a:p>
          <a:p>
            <a:pPr lvl="1"/>
            <a:endParaRPr lang="en-US">
              <a:latin typeface="Calibri"/>
              <a:cs typeface="Calibri"/>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028473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67912" y="1298448"/>
            <a:ext cx="7962138" cy="3255264"/>
          </a:xfrm>
        </p:spPr>
        <p:txBody>
          <a:bodyPr/>
          <a:lstStyle/>
          <a:p>
            <a:r>
              <a:rPr lang="en-US" b="1">
                <a:solidFill>
                  <a:srgbClr val="002060"/>
                </a:solidFill>
                <a:latin typeface="Calibri"/>
                <a:cs typeface="Calibri"/>
              </a:rPr>
              <a:t>Questions / Comments?</a:t>
            </a:r>
          </a:p>
        </p:txBody>
      </p:sp>
      <p:sp>
        <p:nvSpPr>
          <p:cNvPr id="2" name="Slide Number Placeholder 1">
            <a:extLst>
              <a:ext uri="{FF2B5EF4-FFF2-40B4-BE49-F238E27FC236}">
                <a16:creationId xmlns:a16="http://schemas.microsoft.com/office/drawing/2014/main" id="{572DFED4-4728-C918-D798-CDB7BE5A1326}"/>
              </a:ext>
            </a:extLst>
          </p:cNvPr>
          <p:cNvSpPr>
            <a:spLocks noGrp="1"/>
          </p:cNvSpPr>
          <p:nvPr>
            <p:ph type="sldNum" sz="quarter" idx="12"/>
          </p:nvPr>
        </p:nvSpPr>
        <p:spPr/>
        <p:txBody>
          <a:bodyPr/>
          <a:lstStyle/>
          <a:p>
            <a:fld id="{4FAB73BC-B049-4115-A692-8D63A059BFB8}" type="slidenum">
              <a:rPr lang="en-US" smtClean="0"/>
              <a:pPr/>
              <a:t>31</a:t>
            </a:fld>
            <a:endParaRPr lang="en-US"/>
          </a:p>
        </p:txBody>
      </p:sp>
    </p:spTree>
    <p:extLst>
      <p:ext uri="{BB962C8B-B14F-4D97-AF65-F5344CB8AC3E}">
        <p14:creationId xmlns:p14="http://schemas.microsoft.com/office/powerpoint/2010/main" val="2761546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Shape 291"/>
          <p:cNvSpPr>
            <a:spLocks noGrp="1"/>
          </p:cNvSpPr>
          <p:nvPr>
            <p:ph type="title"/>
          </p:nvPr>
        </p:nvSpPr>
        <p:spPr>
          <a:prstGeom prst="rect">
            <a:avLst/>
          </a:prstGeom>
        </p:spPr>
        <p:txBody>
          <a:bodyPr>
            <a:normAutofit/>
          </a:bodyPr>
          <a:lstStyle/>
          <a:p>
            <a:pPr lvl="0" algn="ctr">
              <a:defRPr sz="1800" spc="0">
                <a:solidFill>
                  <a:srgbClr val="000000"/>
                </a:solidFill>
              </a:defRPr>
            </a:pPr>
            <a:r>
              <a:rPr sz="7200" b="1" spc="-100">
                <a:solidFill>
                  <a:srgbClr val="FFFFFF"/>
                </a:solidFill>
                <a:latin typeface="Calibri"/>
                <a:cs typeface="Calibri"/>
              </a:rPr>
              <a:t>Thank you!</a:t>
            </a:r>
            <a:endParaRPr lang="en-US"/>
          </a:p>
        </p:txBody>
      </p:sp>
      <p:sp>
        <p:nvSpPr>
          <p:cNvPr id="292" name="Shape 292"/>
          <p:cNvSpPr>
            <a:spLocks noGrp="1"/>
          </p:cNvSpPr>
          <p:nvPr>
            <p:ph idx="1"/>
          </p:nvPr>
        </p:nvSpPr>
        <p:spPr>
          <a:prstGeom prst="rect">
            <a:avLst/>
          </a:prstGeom>
        </p:spPr>
        <p:txBody>
          <a:bodyPr>
            <a:normAutofit/>
          </a:bodyPr>
          <a:lstStyle/>
          <a:p>
            <a:pPr>
              <a:defRPr sz="1800">
                <a:solidFill>
                  <a:srgbClr val="000000"/>
                </a:solidFill>
              </a:defRPr>
            </a:pPr>
            <a:r>
              <a:rPr lang="en-US" sz="2400" b="1">
                <a:solidFill>
                  <a:srgbClr val="002060"/>
                </a:solidFill>
                <a:latin typeface="Calibri"/>
                <a:cs typeface="Calibri"/>
              </a:rPr>
              <a:t>Contact Information:</a:t>
            </a:r>
            <a:endParaRPr lang="en-US" sz="2400">
              <a:solidFill>
                <a:srgbClr val="002060"/>
              </a:solidFill>
              <a:latin typeface="Calibri"/>
              <a:cs typeface="Calibri"/>
            </a:endParaRPr>
          </a:p>
          <a:p>
            <a:pPr>
              <a:defRPr sz="1800">
                <a:solidFill>
                  <a:srgbClr val="000000"/>
                </a:solidFill>
              </a:defRPr>
            </a:pPr>
            <a:endParaRPr lang="en-US" sz="2400" b="1">
              <a:solidFill>
                <a:srgbClr val="002060"/>
              </a:solidFill>
              <a:latin typeface="Calibri"/>
              <a:cs typeface="Calibri"/>
            </a:endParaRPr>
          </a:p>
          <a:p>
            <a:pPr lvl="1">
              <a:defRPr sz="1800">
                <a:solidFill>
                  <a:srgbClr val="000000"/>
                </a:solidFill>
              </a:defRPr>
            </a:pPr>
            <a:r>
              <a:rPr lang="en-US" sz="2400">
                <a:solidFill>
                  <a:srgbClr val="002060"/>
                </a:solidFill>
                <a:latin typeface="Calibri"/>
                <a:cs typeface="Calibri"/>
              </a:rPr>
              <a:t>Gio Ortiz-Brackbill: (</a:t>
            </a:r>
            <a:r>
              <a:rPr lang="en-US" sz="2400">
                <a:solidFill>
                  <a:srgbClr val="002060"/>
                </a:solidFill>
                <a:latin typeface="Calibri"/>
                <a:ea typeface="+mn-lt"/>
                <a:cs typeface="+mn-lt"/>
              </a:rPr>
              <a:t>484) 282-4447, </a:t>
            </a:r>
            <a:r>
              <a:rPr lang="en-US" sz="2400">
                <a:solidFill>
                  <a:srgbClr val="7030A0"/>
                </a:solidFill>
                <a:ea typeface="+mn-lt"/>
                <a:cs typeface="+mn-lt"/>
                <a:hlinkClick r:id="rId3">
                  <a:extLst>
                    <a:ext uri="{A12FA001-AC4F-418D-AE19-62706E023703}">
                      <ahyp:hlinkClr xmlns:ahyp="http://schemas.microsoft.com/office/drawing/2018/hyperlinkcolor" val="tx"/>
                    </a:ext>
                  </a:extLst>
                </a:hlinkClick>
              </a:rPr>
              <a:t>GBrackbill@pautilitylawproject.org</a:t>
            </a:r>
            <a:r>
              <a:rPr lang="en-US" sz="2400">
                <a:ea typeface="+mn-lt"/>
                <a:cs typeface="+mn-lt"/>
              </a:rPr>
              <a:t> </a:t>
            </a:r>
          </a:p>
          <a:p>
            <a:pPr lvl="1">
              <a:defRPr sz="1800">
                <a:solidFill>
                  <a:srgbClr val="000000"/>
                </a:solidFill>
              </a:defRPr>
            </a:pPr>
            <a:endParaRPr lang="en-US" sz="2400">
              <a:solidFill>
                <a:srgbClr val="002060"/>
              </a:solidFill>
              <a:latin typeface="Calibri"/>
              <a:cs typeface="Calibri"/>
            </a:endParaRPr>
          </a:p>
          <a:p>
            <a:pPr lvl="1">
              <a:defRPr sz="1800">
                <a:solidFill>
                  <a:srgbClr val="000000"/>
                </a:solidFill>
              </a:defRPr>
            </a:pPr>
            <a:r>
              <a:rPr lang="en-US" sz="2400">
                <a:solidFill>
                  <a:srgbClr val="002060"/>
                </a:solidFill>
                <a:latin typeface="Calibri"/>
                <a:cs typeface="Calibri"/>
              </a:rPr>
              <a:t>Ria Pereira: (407) 922-5172</a:t>
            </a:r>
          </a:p>
          <a:p>
            <a:pPr marL="502920" lvl="1" indent="0">
              <a:buNone/>
              <a:defRPr sz="1800">
                <a:solidFill>
                  <a:srgbClr val="000000"/>
                </a:solidFill>
              </a:defRPr>
            </a:pPr>
            <a:r>
              <a:rPr lang="en-US" sz="2400">
                <a:solidFill>
                  <a:srgbClr val="7030A0"/>
                </a:solidFill>
                <a:ea typeface="+mn-lt"/>
                <a:cs typeface="+mn-lt"/>
                <a:hlinkClick r:id="rId4"/>
              </a:rPr>
              <a:t>RPereira@pautilitylawproject.org</a:t>
            </a:r>
            <a:r>
              <a:rPr lang="en-US" sz="2400">
                <a:solidFill>
                  <a:srgbClr val="7030A0"/>
                </a:solidFill>
                <a:ea typeface="+mn-lt"/>
                <a:cs typeface="+mn-lt"/>
              </a:rPr>
              <a:t> </a:t>
            </a:r>
            <a:endParaRPr lang="en-US" sz="2400">
              <a:ea typeface="+mn-lt"/>
              <a:cs typeface="+mn-lt"/>
            </a:endParaRPr>
          </a:p>
        </p:txBody>
      </p:sp>
      <p:sp>
        <p:nvSpPr>
          <p:cNvPr id="294" name="Shape 294"/>
          <p:cNvSpPr>
            <a:spLocks noGrp="1"/>
          </p:cNvSpPr>
          <p:nvPr>
            <p:ph type="sldNum" sz="quarter" idx="12"/>
          </p:nvPr>
        </p:nvSpPr>
        <p:spPr>
          <a:prstGeom prst="rect">
            <a:avLst/>
          </a:prstGeom>
          <a:extLst>
            <a:ext uri="{C572A759-6A51-4108-AA02-DFA0A04FC94B}">
              <ma14:wrappingTextBoxFlag xmlns="" xmlns:ma14="http://schemas.microsoft.com/office/mac/drawingml/2011/main" val="1"/>
            </a:ext>
          </a:extLst>
        </p:spPr>
        <p:txBody>
          <a:bodyPr/>
          <a:lstStyle/>
          <a:p>
            <a:pPr lvl="0">
              <a:defRPr sz="1800">
                <a:solidFill>
                  <a:srgbClr val="000000"/>
                </a:solidFill>
              </a:defRPr>
            </a:pPr>
            <a:fld id="{86CB4B4D-7CA3-9044-876B-883B54F8677D}" type="slidenum">
              <a:rPr sz="1200">
                <a:solidFill>
                  <a:srgbClr val="4A66AC"/>
                </a:solidFill>
              </a:rPr>
              <a:t>32</a:t>
            </a:fld>
            <a:endParaRPr sz="1200">
              <a:solidFill>
                <a:srgbClr val="4A66AC"/>
              </a:solidFill>
            </a:endParaRPr>
          </a:p>
        </p:txBody>
      </p:sp>
    </p:spTree>
    <p:extLst>
      <p:ext uri="{BB962C8B-B14F-4D97-AF65-F5344CB8AC3E}">
        <p14:creationId xmlns:p14="http://schemas.microsoft.com/office/powerpoint/2010/main" val="210516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C1B07D-8756-45B3-AE24-C5E8EF407021}"/>
              </a:ext>
            </a:extLst>
          </p:cNvPr>
          <p:cNvSpPr txBox="1"/>
          <p:nvPr/>
        </p:nvSpPr>
        <p:spPr>
          <a:xfrm>
            <a:off x="8254351" y="2327119"/>
            <a:ext cx="3545884" cy="3103414"/>
          </a:xfrm>
          <a:prstGeom prst="rect">
            <a:avLst/>
          </a:prstGeom>
          <a:noFill/>
        </p:spPr>
        <p:txBody>
          <a:bodyPr wrap="square" lIns="91440" tIns="45720" rIns="91440" bIns="45720" rtlCol="0" anchor="t">
            <a:spAutoFit/>
          </a:bodyPr>
          <a:lstStyle/>
          <a:p>
            <a:pPr algn="ctr">
              <a:spcBef>
                <a:spcPts val="1000"/>
              </a:spcBef>
              <a:buClr>
                <a:srgbClr val="9BAFB5"/>
              </a:buClr>
            </a:pPr>
            <a:r>
              <a:rPr lang="en-US" sz="2800" b="1">
                <a:solidFill>
                  <a:srgbClr val="7030A0"/>
                </a:solidFill>
                <a:latin typeface="Calibri"/>
                <a:cs typeface="Helvetica"/>
              </a:rPr>
              <a:t>Utility moratoria nationwide reduced COVID-19 infection rates by 4.4% </a:t>
            </a:r>
            <a:endParaRPr lang="en-US" sz="2800" b="1">
              <a:solidFill>
                <a:srgbClr val="7030A0"/>
              </a:solidFill>
              <a:latin typeface="Calibri"/>
              <a:cs typeface="Helvetica" panose="020B0604020202020204" pitchFamily="34" charset="0"/>
            </a:endParaRPr>
          </a:p>
          <a:p>
            <a:pPr algn="ctr">
              <a:spcBef>
                <a:spcPts val="1000"/>
              </a:spcBef>
              <a:buClr>
                <a:srgbClr val="9BAFB5"/>
              </a:buClr>
            </a:pPr>
            <a:r>
              <a:rPr lang="en-US" sz="2800" b="1">
                <a:solidFill>
                  <a:srgbClr val="7030A0"/>
                </a:solidFill>
                <a:latin typeface="Calibri"/>
                <a:cs typeface="Helvetica"/>
              </a:rPr>
              <a:t>and reduced mortality rates by 7.4%.  </a:t>
            </a:r>
            <a:endParaRPr lang="en-US" sz="2800" b="1">
              <a:solidFill>
                <a:srgbClr val="7030A0"/>
              </a:solidFill>
              <a:latin typeface="Calibri"/>
              <a:cs typeface="Helvetica" panose="020B0604020202020204" pitchFamily="34" charset="0"/>
            </a:endParaRPr>
          </a:p>
          <a:p>
            <a:pPr marL="0" lvl="1" algn="ctr" defTabSz="914400">
              <a:spcBef>
                <a:spcPts val="1000"/>
              </a:spcBef>
              <a:buClr>
                <a:schemeClr val="accent5">
                  <a:lumMod val="50000"/>
                </a:schemeClr>
              </a:buClr>
            </a:pPr>
            <a:r>
              <a:rPr lang="en-US" sz="1100">
                <a:solidFill>
                  <a:srgbClr val="7030A0"/>
                </a:solidFill>
                <a:latin typeface="Calibri"/>
                <a:cs typeface="Helvetica"/>
              </a:rPr>
              <a:t>Source: Duke University, NBER, Working Paper</a:t>
            </a:r>
          </a:p>
        </p:txBody>
      </p:sp>
      <p:sp>
        <p:nvSpPr>
          <p:cNvPr id="10" name="Content Placeholder 2">
            <a:extLst>
              <a:ext uri="{FF2B5EF4-FFF2-40B4-BE49-F238E27FC236}">
                <a16:creationId xmlns:a16="http://schemas.microsoft.com/office/drawing/2014/main" id="{7EF66BA8-B6A2-447F-A91F-7EDCB70CB7B5}"/>
              </a:ext>
            </a:extLst>
          </p:cNvPr>
          <p:cNvSpPr txBox="1">
            <a:spLocks/>
          </p:cNvSpPr>
          <p:nvPr/>
        </p:nvSpPr>
        <p:spPr>
          <a:xfrm>
            <a:off x="300942" y="1637525"/>
            <a:ext cx="7874067" cy="5220476"/>
          </a:xfrm>
          <a:prstGeom prst="rect">
            <a:avLst/>
          </a:prstGeom>
        </p:spPr>
        <p:txBody>
          <a:bodyPr vert="horz" lIns="91440" tIns="45720" rIns="91440" bIns="45720" rtlCol="0" anchor="t">
            <a:normAutofit fontScale="77500" lnSpcReduction="2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None/>
            </a:pPr>
            <a:endParaRPr lang="en-US" sz="100" b="1">
              <a:solidFill>
                <a:srgbClr val="002060"/>
              </a:solidFill>
              <a:latin typeface="Calibri"/>
              <a:cs typeface="Helvetica" panose="020B0604020202020204" pitchFamily="34" charset="0"/>
            </a:endParaRPr>
          </a:p>
          <a:p>
            <a:pPr lvl="1"/>
            <a:r>
              <a:rPr lang="en-US" sz="2600" b="1">
                <a:solidFill>
                  <a:srgbClr val="002060"/>
                </a:solidFill>
                <a:latin typeface="Calibri"/>
                <a:cs typeface="Helvetica"/>
              </a:rPr>
              <a:t>Health</a:t>
            </a:r>
          </a:p>
          <a:p>
            <a:pPr lvl="2"/>
            <a:r>
              <a:rPr lang="en-US" sz="2200">
                <a:solidFill>
                  <a:srgbClr val="002060"/>
                </a:solidFill>
                <a:latin typeface="Calibri"/>
                <a:cs typeface="Helvetica"/>
              </a:rPr>
              <a:t>Exposure to unsafe temperatures </a:t>
            </a:r>
          </a:p>
          <a:p>
            <a:pPr lvl="2"/>
            <a:r>
              <a:rPr lang="en-US" sz="2200">
                <a:solidFill>
                  <a:srgbClr val="002060"/>
                </a:solidFill>
                <a:latin typeface="Calibri"/>
                <a:cs typeface="Helvetica"/>
              </a:rPr>
              <a:t>Inability to clean and sanitize self and home </a:t>
            </a:r>
            <a:endParaRPr lang="en-US" sz="2200">
              <a:solidFill>
                <a:srgbClr val="002060"/>
              </a:solidFill>
              <a:latin typeface="Calibri"/>
              <a:cs typeface="Helvetica" panose="020B0604020202020204" pitchFamily="34" charset="0"/>
            </a:endParaRPr>
          </a:p>
          <a:p>
            <a:pPr lvl="2"/>
            <a:r>
              <a:rPr lang="en-US" sz="2200">
                <a:solidFill>
                  <a:srgbClr val="002060"/>
                </a:solidFill>
                <a:latin typeface="Calibri"/>
                <a:cs typeface="Helvetica"/>
              </a:rPr>
              <a:t>Lack of access to clean drinking water</a:t>
            </a:r>
          </a:p>
          <a:p>
            <a:pPr lvl="1"/>
            <a:r>
              <a:rPr lang="en-US" sz="2600" b="1">
                <a:solidFill>
                  <a:srgbClr val="002060"/>
                </a:solidFill>
                <a:latin typeface="Calibri"/>
                <a:cs typeface="Helvetica"/>
              </a:rPr>
              <a:t>Housing</a:t>
            </a:r>
          </a:p>
          <a:p>
            <a:pPr lvl="2"/>
            <a:r>
              <a:rPr lang="en-US" sz="2200">
                <a:solidFill>
                  <a:srgbClr val="002060"/>
                </a:solidFill>
                <a:latin typeface="Calibri"/>
                <a:cs typeface="Helvetica"/>
              </a:rPr>
              <a:t>Constructive eviction – “Self-Help”</a:t>
            </a:r>
          </a:p>
          <a:p>
            <a:pPr lvl="2"/>
            <a:r>
              <a:rPr lang="en-US" sz="2200">
                <a:solidFill>
                  <a:srgbClr val="002060"/>
                </a:solidFill>
                <a:latin typeface="Calibri"/>
                <a:cs typeface="Helvetica"/>
              </a:rPr>
              <a:t>Catalyst for eviction, foreclosure, and homelessness</a:t>
            </a:r>
          </a:p>
          <a:p>
            <a:pPr lvl="2"/>
            <a:r>
              <a:rPr lang="en-US" sz="2200">
                <a:solidFill>
                  <a:srgbClr val="002060"/>
                </a:solidFill>
                <a:latin typeface="Calibri"/>
                <a:cs typeface="Helvetica"/>
              </a:rPr>
              <a:t>Difficulty relocating to new housing</a:t>
            </a:r>
          </a:p>
          <a:p>
            <a:pPr lvl="2"/>
            <a:r>
              <a:rPr lang="en-US" sz="2200">
                <a:solidFill>
                  <a:srgbClr val="002060"/>
                </a:solidFill>
                <a:latin typeface="Calibri"/>
                <a:cs typeface="Helvetica"/>
              </a:rPr>
              <a:t>Ineligibility for public or private housing</a:t>
            </a:r>
          </a:p>
          <a:p>
            <a:pPr lvl="1"/>
            <a:r>
              <a:rPr lang="en-US" sz="2600" b="1">
                <a:solidFill>
                  <a:srgbClr val="002060"/>
                </a:solidFill>
                <a:latin typeface="Calibri"/>
                <a:cs typeface="Helvetica"/>
              </a:rPr>
              <a:t>Family</a:t>
            </a:r>
          </a:p>
          <a:p>
            <a:pPr lvl="2"/>
            <a:r>
              <a:rPr lang="en-US" sz="2200">
                <a:solidFill>
                  <a:srgbClr val="002060"/>
                </a:solidFill>
                <a:latin typeface="Calibri"/>
                <a:cs typeface="Helvetica"/>
              </a:rPr>
              <a:t>Interrupts family unity, children may be removed from home</a:t>
            </a:r>
          </a:p>
          <a:p>
            <a:pPr lvl="2"/>
            <a:r>
              <a:rPr lang="en-US" sz="2200">
                <a:solidFill>
                  <a:srgbClr val="002060"/>
                </a:solidFill>
                <a:latin typeface="Calibri"/>
                <a:cs typeface="Helvetica"/>
              </a:rPr>
              <a:t>Contributes to economic abuse and control</a:t>
            </a:r>
          </a:p>
          <a:p>
            <a:pPr lvl="2"/>
            <a:r>
              <a:rPr lang="en-US" sz="2200">
                <a:solidFill>
                  <a:srgbClr val="002060"/>
                </a:solidFill>
                <a:latin typeface="Calibri"/>
                <a:cs typeface="Helvetica"/>
              </a:rPr>
              <a:t>Hinders child learning and development</a:t>
            </a:r>
          </a:p>
          <a:p>
            <a:pPr lvl="1"/>
            <a:r>
              <a:rPr lang="en-US" sz="2600" b="1">
                <a:solidFill>
                  <a:srgbClr val="002060"/>
                </a:solidFill>
                <a:latin typeface="Calibri"/>
                <a:cs typeface="Helvetica"/>
              </a:rPr>
              <a:t>Finance</a:t>
            </a:r>
          </a:p>
          <a:p>
            <a:pPr lvl="2"/>
            <a:r>
              <a:rPr lang="en-US" sz="2200">
                <a:solidFill>
                  <a:srgbClr val="002060"/>
                </a:solidFill>
                <a:latin typeface="Calibri"/>
                <a:cs typeface="Helvetica"/>
              </a:rPr>
              <a:t>Liens (municipal utilities) encumber property</a:t>
            </a:r>
          </a:p>
          <a:p>
            <a:pPr lvl="2"/>
            <a:r>
              <a:rPr lang="en-US" sz="2200">
                <a:solidFill>
                  <a:srgbClr val="002060"/>
                </a:solidFill>
                <a:latin typeface="Calibri"/>
                <a:cs typeface="Helvetica"/>
              </a:rPr>
              <a:t>Harms credit report</a:t>
            </a:r>
          </a:p>
          <a:p>
            <a:pPr lvl="2"/>
            <a:r>
              <a:rPr lang="en-US" sz="2200">
                <a:solidFill>
                  <a:srgbClr val="002060"/>
                </a:solidFill>
                <a:latin typeface="Calibri"/>
                <a:cs typeface="Helvetica"/>
              </a:rPr>
              <a:t>Food spoilage, burst pipes</a:t>
            </a:r>
          </a:p>
          <a:p>
            <a:pPr marL="457200" lvl="2" indent="0">
              <a:buNone/>
            </a:pPr>
            <a:r>
              <a:rPr lang="en-US" sz="3500">
                <a:solidFill>
                  <a:srgbClr val="002060"/>
                </a:solidFill>
                <a:latin typeface="Calibri"/>
                <a:cs typeface="Helvetica"/>
              </a:rPr>
              <a:t>							</a:t>
            </a:r>
          </a:p>
        </p:txBody>
      </p:sp>
      <p:cxnSp>
        <p:nvCxnSpPr>
          <p:cNvPr id="14" name="Straight Connector 13">
            <a:extLst>
              <a:ext uri="{FF2B5EF4-FFF2-40B4-BE49-F238E27FC236}">
                <a16:creationId xmlns:a16="http://schemas.microsoft.com/office/drawing/2014/main" id="{D9B02A52-3FA1-49D2-9ED5-3AD7097BF663}"/>
              </a:ext>
            </a:extLst>
          </p:cNvPr>
          <p:cNvCxnSpPr>
            <a:cxnSpLocks/>
          </p:cNvCxnSpPr>
          <p:nvPr/>
        </p:nvCxnSpPr>
        <p:spPr>
          <a:xfrm>
            <a:off x="7176790" y="1718805"/>
            <a:ext cx="0" cy="447540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3607F93-13F6-B302-8788-6CBFB9D53C6F}"/>
              </a:ext>
            </a:extLst>
          </p:cNvPr>
          <p:cNvSpPr>
            <a:spLocks noGrp="1"/>
          </p:cNvSpPr>
          <p:nvPr>
            <p:ph type="title"/>
          </p:nvPr>
        </p:nvSpPr>
        <p:spPr/>
        <p:txBody>
          <a:bodyPr lIns="45719" tIns="45720" rIns="45719" bIns="45720" anchor="ctr">
            <a:normAutofit/>
          </a:bodyPr>
          <a:lstStyle/>
          <a:p>
            <a:r>
              <a:rPr lang="en-US" b="1">
                <a:solidFill>
                  <a:srgbClr val="002060"/>
                </a:solidFill>
                <a:latin typeface="Calibri"/>
              </a:rPr>
              <a:t>Utility Insecurity Is Intersectional…</a:t>
            </a:r>
          </a:p>
        </p:txBody>
      </p:sp>
      <p:sp>
        <p:nvSpPr>
          <p:cNvPr id="3" name="Slide Number Placeholder 2">
            <a:extLst>
              <a:ext uri="{FF2B5EF4-FFF2-40B4-BE49-F238E27FC236}">
                <a16:creationId xmlns:a16="http://schemas.microsoft.com/office/drawing/2014/main" id="{EBB89640-64AF-0C51-8898-9883E0EBCD07}"/>
              </a:ext>
            </a:extLst>
          </p:cNvPr>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342164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2729855"/>
          </a:xfrm>
        </p:spPr>
        <p:txBody>
          <a:bodyPr/>
          <a:lstStyle/>
          <a:p>
            <a:r>
              <a:rPr lang="en-US" b="1">
                <a:solidFill>
                  <a:srgbClr val="002060"/>
                </a:solidFill>
                <a:latin typeface="Calibri"/>
                <a:cs typeface="Calibri"/>
              </a:rPr>
              <a:t>Utility Affordability</a:t>
            </a:r>
          </a:p>
        </p:txBody>
      </p:sp>
      <p:sp>
        <p:nvSpPr>
          <p:cNvPr id="3" name="Slide Number Placeholder 2">
            <a:extLst>
              <a:ext uri="{FF2B5EF4-FFF2-40B4-BE49-F238E27FC236}">
                <a16:creationId xmlns:a16="http://schemas.microsoft.com/office/drawing/2014/main" id="{DE52655A-01AB-9834-5F83-D7B53171F195}"/>
              </a:ext>
            </a:extLst>
          </p:cNvPr>
          <p:cNvSpPr>
            <a:spLocks noGrp="1"/>
          </p:cNvSpPr>
          <p:nvPr>
            <p:ph type="sldNum" sz="quarter" idx="12"/>
          </p:nvPr>
        </p:nvSpPr>
        <p:spPr/>
        <p:txBody>
          <a:bodyPr/>
          <a:lstStyle/>
          <a:p>
            <a:fld id="{4FAB73BC-B049-4115-A692-8D63A059BFB8}" type="slidenum">
              <a:rPr lang="en-US" smtClean="0"/>
              <a:pPr/>
              <a:t>5</a:t>
            </a:fld>
            <a:endParaRPr lang="en-US"/>
          </a:p>
        </p:txBody>
      </p:sp>
    </p:spTree>
    <p:extLst>
      <p:ext uri="{BB962C8B-B14F-4D97-AF65-F5344CB8AC3E}">
        <p14:creationId xmlns:p14="http://schemas.microsoft.com/office/powerpoint/2010/main" val="221166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a:latin typeface="Calibri"/>
                <a:cs typeface="Calibri"/>
              </a:rPr>
              <a:t>Regulated vs. Unregulated Utilities</a:t>
            </a:r>
          </a:p>
        </p:txBody>
      </p:sp>
      <p:sp>
        <p:nvSpPr>
          <p:cNvPr id="5" name="Text Placeholder 4"/>
          <p:cNvSpPr>
            <a:spLocks noGrp="1"/>
          </p:cNvSpPr>
          <p:nvPr>
            <p:ph type="body" idx="1"/>
          </p:nvPr>
        </p:nvSpPr>
        <p:spPr/>
        <p:txBody>
          <a:bodyPr/>
          <a:lstStyle/>
          <a:p>
            <a:r>
              <a:rPr lang="en-US">
                <a:solidFill>
                  <a:srgbClr val="002060"/>
                </a:solidFill>
                <a:latin typeface="Calibri"/>
                <a:cs typeface="Calibri"/>
              </a:rPr>
              <a:t>Regulated Utilities</a:t>
            </a:r>
          </a:p>
        </p:txBody>
      </p:sp>
      <p:sp>
        <p:nvSpPr>
          <p:cNvPr id="6" name="Content Placeholder 5"/>
          <p:cNvSpPr>
            <a:spLocks noGrp="1"/>
          </p:cNvSpPr>
          <p:nvPr>
            <p:ph sz="half" idx="2"/>
          </p:nvPr>
        </p:nvSpPr>
        <p:spPr/>
        <p:txBody>
          <a:bodyPr>
            <a:normAutofit fontScale="92500" lnSpcReduction="10000"/>
          </a:bodyPr>
          <a:lstStyle/>
          <a:p>
            <a:r>
              <a:rPr lang="en-US">
                <a:solidFill>
                  <a:srgbClr val="002060"/>
                </a:solidFill>
                <a:latin typeface="Calibri"/>
                <a:cs typeface="Calibri"/>
              </a:rPr>
              <a:t>Most large electric, natural gas, and water companies</a:t>
            </a:r>
          </a:p>
          <a:p>
            <a:r>
              <a:rPr lang="en-US">
                <a:solidFill>
                  <a:srgbClr val="002060"/>
                </a:solidFill>
                <a:latin typeface="Calibri"/>
                <a:cs typeface="Calibri"/>
              </a:rPr>
              <a:t>Subject to jurisdiction of the Pennsylvania Public Utility Commission </a:t>
            </a:r>
          </a:p>
          <a:p>
            <a:r>
              <a:rPr lang="en-US">
                <a:solidFill>
                  <a:srgbClr val="002060"/>
                </a:solidFill>
                <a:latin typeface="Calibri"/>
                <a:cs typeface="Calibri"/>
              </a:rPr>
              <a:t>Consumer complaints can be filed with the PUC</a:t>
            </a:r>
          </a:p>
          <a:p>
            <a:r>
              <a:rPr lang="en-US">
                <a:solidFill>
                  <a:srgbClr val="002060"/>
                </a:solidFill>
                <a:latin typeface="Calibri"/>
                <a:cs typeface="Calibri"/>
              </a:rPr>
              <a:t>Must follow rules/regulations for billing, collections, and terminations</a:t>
            </a:r>
          </a:p>
          <a:p>
            <a:r>
              <a:rPr lang="en-US">
                <a:solidFill>
                  <a:srgbClr val="002060"/>
                </a:solidFill>
                <a:latin typeface="Calibri"/>
                <a:cs typeface="Calibri"/>
              </a:rPr>
              <a:t>Electric and gas utilities must offer assistance programs with specific components</a:t>
            </a:r>
          </a:p>
        </p:txBody>
      </p:sp>
      <p:sp>
        <p:nvSpPr>
          <p:cNvPr id="7" name="Text Placeholder 6"/>
          <p:cNvSpPr>
            <a:spLocks noGrp="1"/>
          </p:cNvSpPr>
          <p:nvPr>
            <p:ph type="body" sz="quarter" idx="3"/>
          </p:nvPr>
        </p:nvSpPr>
        <p:spPr/>
        <p:txBody>
          <a:bodyPr/>
          <a:lstStyle/>
          <a:p>
            <a:r>
              <a:rPr lang="en-US">
                <a:solidFill>
                  <a:srgbClr val="002060"/>
                </a:solidFill>
                <a:latin typeface="Calibri"/>
                <a:cs typeface="Calibri"/>
              </a:rPr>
              <a:t>Unregulated Utilities</a:t>
            </a:r>
          </a:p>
        </p:txBody>
      </p:sp>
      <p:sp>
        <p:nvSpPr>
          <p:cNvPr id="8" name="Content Placeholder 7"/>
          <p:cNvSpPr>
            <a:spLocks noGrp="1"/>
          </p:cNvSpPr>
          <p:nvPr>
            <p:ph sz="quarter" idx="4"/>
          </p:nvPr>
        </p:nvSpPr>
        <p:spPr>
          <a:xfrm>
            <a:off x="7818463" y="1930936"/>
            <a:ext cx="3576368" cy="4023360"/>
          </a:xfrm>
        </p:spPr>
        <p:txBody>
          <a:bodyPr>
            <a:normAutofit fontScale="92500" lnSpcReduction="10000"/>
          </a:bodyPr>
          <a:lstStyle/>
          <a:p>
            <a:r>
              <a:rPr lang="en-US">
                <a:solidFill>
                  <a:srgbClr val="002060"/>
                </a:solidFill>
                <a:latin typeface="Calibri"/>
                <a:cs typeface="Calibri"/>
              </a:rPr>
              <a:t>Municipal utilities &amp; Electric Co-Ops (except PGW &amp; PWSA)</a:t>
            </a:r>
            <a:endParaRPr lang="en-US">
              <a:latin typeface="Calibri"/>
              <a:cs typeface="Calibri"/>
            </a:endParaRPr>
          </a:p>
          <a:p>
            <a:r>
              <a:rPr lang="en-US">
                <a:solidFill>
                  <a:srgbClr val="002060"/>
                </a:solidFill>
                <a:latin typeface="Calibri"/>
                <a:cs typeface="Calibri"/>
              </a:rPr>
              <a:t>Consumer complaints filed with Court of Common Pleas</a:t>
            </a:r>
            <a:endParaRPr lang="en-US">
              <a:latin typeface="Calibri"/>
              <a:cs typeface="Calibri"/>
            </a:endParaRPr>
          </a:p>
          <a:p>
            <a:r>
              <a:rPr lang="en-US">
                <a:solidFill>
                  <a:srgbClr val="002060"/>
                </a:solidFill>
                <a:latin typeface="Calibri"/>
                <a:cs typeface="Calibri"/>
              </a:rPr>
              <a:t>Must follow Water Services Act, Utility Services Tenants Rights Act, and other broad consumer laws</a:t>
            </a:r>
            <a:endParaRPr lang="en-US">
              <a:latin typeface="Calibri"/>
              <a:cs typeface="Calibri"/>
            </a:endParaRPr>
          </a:p>
          <a:p>
            <a:r>
              <a:rPr lang="en-US">
                <a:solidFill>
                  <a:srgbClr val="002060"/>
                </a:solidFill>
                <a:latin typeface="Calibri"/>
                <a:cs typeface="Calibri"/>
              </a:rPr>
              <a:t>No standard billing, collection, and termination standards</a:t>
            </a:r>
            <a:endParaRPr lang="en-US">
              <a:latin typeface="Calibri"/>
              <a:cs typeface="Calibri"/>
            </a:endParaRPr>
          </a:p>
          <a:p>
            <a:r>
              <a:rPr lang="en-US">
                <a:solidFill>
                  <a:srgbClr val="002060"/>
                </a:solidFill>
                <a:latin typeface="Calibri"/>
                <a:cs typeface="Calibri"/>
              </a:rPr>
              <a:t>No requirement to offer assistance programs or payment arrangements</a:t>
            </a:r>
            <a:endParaRPr lang="en-US">
              <a:latin typeface="Calibri"/>
              <a:cs typeface="Calibri"/>
            </a:endParaRPr>
          </a:p>
        </p:txBody>
      </p:sp>
      <p:sp>
        <p:nvSpPr>
          <p:cNvPr id="2" name="Slide Number Placeholder 1">
            <a:extLst>
              <a:ext uri="{FF2B5EF4-FFF2-40B4-BE49-F238E27FC236}">
                <a16:creationId xmlns:a16="http://schemas.microsoft.com/office/drawing/2014/main" id="{E7643609-0506-F019-C956-5B652888BD7A}"/>
              </a:ext>
            </a:extLst>
          </p:cNvPr>
          <p:cNvSpPr>
            <a:spLocks noGrp="1"/>
          </p:cNvSpPr>
          <p:nvPr>
            <p:ph type="sldNum" sz="quarter" idx="12"/>
          </p:nvPr>
        </p:nvSpPr>
        <p:spPr/>
        <p:txBody>
          <a:bodyPr/>
          <a:lstStyle/>
          <a:p>
            <a:fld id="{4FAB73BC-B049-4115-A692-8D63A059BFB8}" type="slidenum">
              <a:rPr lang="en-US" smtClean="0"/>
              <a:pPr/>
              <a:t>6</a:t>
            </a:fld>
            <a:endParaRPr lang="en-US"/>
          </a:p>
        </p:txBody>
      </p:sp>
    </p:spTree>
    <p:extLst>
      <p:ext uri="{BB962C8B-B14F-4D97-AF65-F5344CB8AC3E}">
        <p14:creationId xmlns:p14="http://schemas.microsoft.com/office/powerpoint/2010/main" val="64425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DBE8E-3F37-4B10-B3E8-201DD4639422}"/>
              </a:ext>
            </a:extLst>
          </p:cNvPr>
          <p:cNvSpPr>
            <a:spLocks noGrp="1"/>
          </p:cNvSpPr>
          <p:nvPr>
            <p:ph type="title"/>
          </p:nvPr>
        </p:nvSpPr>
        <p:spPr/>
        <p:txBody>
          <a:bodyPr lIns="45719" tIns="45720" rIns="45719" bIns="45720" anchor="ctr">
            <a:normAutofit/>
          </a:bodyPr>
          <a:lstStyle/>
          <a:p>
            <a:r>
              <a:rPr lang="en-US" sz="4800" b="1">
                <a:solidFill>
                  <a:srgbClr val="002060"/>
                </a:solidFill>
                <a:latin typeface="Calibri"/>
                <a:cs typeface="Helvetica"/>
              </a:rPr>
              <a:t>Federal Poverty Level</a:t>
            </a:r>
          </a:p>
        </p:txBody>
      </p:sp>
      <p:graphicFrame>
        <p:nvGraphicFramePr>
          <p:cNvPr id="4" name="Table 5">
            <a:extLst>
              <a:ext uri="{FF2B5EF4-FFF2-40B4-BE49-F238E27FC236}">
                <a16:creationId xmlns:a16="http://schemas.microsoft.com/office/drawing/2014/main" id="{F7A62CAC-6794-5D2F-C148-97F48C049408}"/>
              </a:ext>
            </a:extLst>
          </p:cNvPr>
          <p:cNvGraphicFramePr>
            <a:graphicFrameLocks noGrp="1"/>
          </p:cNvGraphicFramePr>
          <p:nvPr>
            <p:extLst>
              <p:ext uri="{D42A27DB-BD31-4B8C-83A1-F6EECF244321}">
                <p14:modId xmlns:p14="http://schemas.microsoft.com/office/powerpoint/2010/main" val="3702798166"/>
              </p:ext>
            </p:extLst>
          </p:nvPr>
        </p:nvGraphicFramePr>
        <p:xfrm>
          <a:off x="968188" y="1701495"/>
          <a:ext cx="10385613" cy="2326980"/>
        </p:xfrm>
        <a:graphic>
          <a:graphicData uri="http://schemas.openxmlformats.org/drawingml/2006/table">
            <a:tbl>
              <a:tblPr firstRow="1" bandRow="1">
                <a:tableStyleId>{5C22544A-7EE6-4342-B048-85BDC9FD1C3A}</a:tableStyleId>
              </a:tblPr>
              <a:tblGrid>
                <a:gridCol w="3461871">
                  <a:extLst>
                    <a:ext uri="{9D8B030D-6E8A-4147-A177-3AD203B41FA5}">
                      <a16:colId xmlns:a16="http://schemas.microsoft.com/office/drawing/2014/main" val="3795194766"/>
                    </a:ext>
                  </a:extLst>
                </a:gridCol>
                <a:gridCol w="3461871">
                  <a:extLst>
                    <a:ext uri="{9D8B030D-6E8A-4147-A177-3AD203B41FA5}">
                      <a16:colId xmlns:a16="http://schemas.microsoft.com/office/drawing/2014/main" val="4145265106"/>
                    </a:ext>
                  </a:extLst>
                </a:gridCol>
                <a:gridCol w="3461871">
                  <a:extLst>
                    <a:ext uri="{9D8B030D-6E8A-4147-A177-3AD203B41FA5}">
                      <a16:colId xmlns:a16="http://schemas.microsoft.com/office/drawing/2014/main" val="3774254910"/>
                    </a:ext>
                  </a:extLst>
                </a:gridCol>
              </a:tblGrid>
              <a:tr h="306713">
                <a:tc>
                  <a:txBody>
                    <a:bodyPr/>
                    <a:lstStyle/>
                    <a:p>
                      <a:r>
                        <a:rPr lang="en-US" sz="2400" b="1">
                          <a:latin typeface="Calibri"/>
                        </a:rPr>
                        <a:t>2023</a:t>
                      </a:r>
                    </a:p>
                  </a:txBody>
                  <a:tcPr/>
                </a:tc>
                <a:tc>
                  <a:txBody>
                    <a:bodyPr/>
                    <a:lstStyle/>
                    <a:p>
                      <a:r>
                        <a:rPr lang="en-US" sz="2400" b="1">
                          <a:latin typeface="Calibri"/>
                        </a:rPr>
                        <a:t>2 person household</a:t>
                      </a:r>
                    </a:p>
                  </a:txBody>
                  <a:tcPr/>
                </a:tc>
                <a:tc>
                  <a:txBody>
                    <a:bodyPr/>
                    <a:lstStyle/>
                    <a:p>
                      <a:r>
                        <a:rPr lang="en-US" sz="2400" b="1">
                          <a:latin typeface="Calibri"/>
                        </a:rPr>
                        <a:t>4 person household</a:t>
                      </a:r>
                    </a:p>
                  </a:txBody>
                  <a:tcPr/>
                </a:tc>
                <a:extLst>
                  <a:ext uri="{0D108BD9-81ED-4DB2-BD59-A6C34878D82A}">
                    <a16:rowId xmlns:a16="http://schemas.microsoft.com/office/drawing/2014/main" val="1024605495"/>
                  </a:ext>
                </a:extLst>
              </a:tr>
              <a:tr h="467445">
                <a:tc>
                  <a:txBody>
                    <a:bodyPr/>
                    <a:lstStyle/>
                    <a:p>
                      <a:r>
                        <a:rPr lang="en-US" sz="2400" b="0">
                          <a:solidFill>
                            <a:srgbClr val="002060"/>
                          </a:solidFill>
                          <a:latin typeface="Calibri"/>
                        </a:rPr>
                        <a:t>50% FPL</a:t>
                      </a:r>
                    </a:p>
                  </a:txBody>
                  <a:tcPr/>
                </a:tc>
                <a:tc>
                  <a:txBody>
                    <a:bodyPr/>
                    <a:lstStyle/>
                    <a:p>
                      <a:r>
                        <a:rPr lang="en-US" sz="2400" b="1">
                          <a:solidFill>
                            <a:srgbClr val="002060"/>
                          </a:solidFill>
                          <a:latin typeface="Calibri"/>
                        </a:rPr>
                        <a:t>$9,860</a:t>
                      </a:r>
                    </a:p>
                  </a:txBody>
                  <a:tcPr/>
                </a:tc>
                <a:tc>
                  <a:txBody>
                    <a:bodyPr/>
                    <a:lstStyle/>
                    <a:p>
                      <a:r>
                        <a:rPr lang="en-US" sz="2400" b="1">
                          <a:solidFill>
                            <a:srgbClr val="002060"/>
                          </a:solidFill>
                          <a:latin typeface="Calibri"/>
                        </a:rPr>
                        <a:t>$15,000</a:t>
                      </a:r>
                    </a:p>
                  </a:txBody>
                  <a:tcPr/>
                </a:tc>
                <a:extLst>
                  <a:ext uri="{0D108BD9-81ED-4DB2-BD59-A6C34878D82A}">
                    <a16:rowId xmlns:a16="http://schemas.microsoft.com/office/drawing/2014/main" val="444116453"/>
                  </a:ext>
                </a:extLst>
              </a:tr>
              <a:tr h="467445">
                <a:tc>
                  <a:txBody>
                    <a:bodyPr/>
                    <a:lstStyle/>
                    <a:p>
                      <a:r>
                        <a:rPr lang="en-US" sz="2400" b="0">
                          <a:solidFill>
                            <a:srgbClr val="002060"/>
                          </a:solidFill>
                          <a:latin typeface="Calibri"/>
                        </a:rPr>
                        <a:t>100% FPL</a:t>
                      </a:r>
                    </a:p>
                  </a:txBody>
                  <a:tcPr/>
                </a:tc>
                <a:tc>
                  <a:txBody>
                    <a:bodyPr/>
                    <a:lstStyle/>
                    <a:p>
                      <a:r>
                        <a:rPr lang="en-US" sz="2400" b="1">
                          <a:solidFill>
                            <a:srgbClr val="002060"/>
                          </a:solidFill>
                          <a:latin typeface="Calibri"/>
                        </a:rPr>
                        <a:t>$19,720</a:t>
                      </a:r>
                    </a:p>
                  </a:txBody>
                  <a:tcPr/>
                </a:tc>
                <a:tc>
                  <a:txBody>
                    <a:bodyPr/>
                    <a:lstStyle/>
                    <a:p>
                      <a:r>
                        <a:rPr lang="en-US" sz="2400" b="1">
                          <a:solidFill>
                            <a:srgbClr val="002060"/>
                          </a:solidFill>
                          <a:latin typeface="Calibri"/>
                        </a:rPr>
                        <a:t>$30,000</a:t>
                      </a:r>
                    </a:p>
                  </a:txBody>
                  <a:tcPr/>
                </a:tc>
                <a:extLst>
                  <a:ext uri="{0D108BD9-81ED-4DB2-BD59-A6C34878D82A}">
                    <a16:rowId xmlns:a16="http://schemas.microsoft.com/office/drawing/2014/main" val="3950449903"/>
                  </a:ext>
                </a:extLst>
              </a:tr>
              <a:tr h="467445">
                <a:tc>
                  <a:txBody>
                    <a:bodyPr/>
                    <a:lstStyle/>
                    <a:p>
                      <a:r>
                        <a:rPr lang="en-US" sz="2400" b="0">
                          <a:solidFill>
                            <a:srgbClr val="002060"/>
                          </a:solidFill>
                          <a:latin typeface="Calibri"/>
                        </a:rPr>
                        <a:t>150% FPL</a:t>
                      </a:r>
                    </a:p>
                  </a:txBody>
                  <a:tcPr/>
                </a:tc>
                <a:tc>
                  <a:txBody>
                    <a:bodyPr/>
                    <a:lstStyle/>
                    <a:p>
                      <a:r>
                        <a:rPr lang="en-US" sz="2400" b="1">
                          <a:solidFill>
                            <a:srgbClr val="002060"/>
                          </a:solidFill>
                          <a:latin typeface="Calibri"/>
                        </a:rPr>
                        <a:t>$29,580</a:t>
                      </a:r>
                    </a:p>
                  </a:txBody>
                  <a:tcPr/>
                </a:tc>
                <a:tc>
                  <a:txBody>
                    <a:bodyPr/>
                    <a:lstStyle/>
                    <a:p>
                      <a:r>
                        <a:rPr lang="en-US" sz="2400" b="1">
                          <a:solidFill>
                            <a:srgbClr val="002060"/>
                          </a:solidFill>
                          <a:latin typeface="Calibri"/>
                        </a:rPr>
                        <a:t>$45,000</a:t>
                      </a:r>
                    </a:p>
                  </a:txBody>
                  <a:tcPr/>
                </a:tc>
                <a:extLst>
                  <a:ext uri="{0D108BD9-81ED-4DB2-BD59-A6C34878D82A}">
                    <a16:rowId xmlns:a16="http://schemas.microsoft.com/office/drawing/2014/main" val="596836016"/>
                  </a:ext>
                </a:extLst>
              </a:tr>
              <a:tr h="467445">
                <a:tc>
                  <a:txBody>
                    <a:bodyPr/>
                    <a:lstStyle/>
                    <a:p>
                      <a:r>
                        <a:rPr lang="en-US" sz="2400" b="0">
                          <a:solidFill>
                            <a:srgbClr val="002060"/>
                          </a:solidFill>
                          <a:latin typeface="Calibri"/>
                        </a:rPr>
                        <a:t>200% FPL</a:t>
                      </a:r>
                    </a:p>
                  </a:txBody>
                  <a:tcPr/>
                </a:tc>
                <a:tc>
                  <a:txBody>
                    <a:bodyPr/>
                    <a:lstStyle/>
                    <a:p>
                      <a:r>
                        <a:rPr lang="en-US" sz="2400" b="1">
                          <a:solidFill>
                            <a:srgbClr val="002060"/>
                          </a:solidFill>
                          <a:latin typeface="Calibri"/>
                        </a:rPr>
                        <a:t>$39,440</a:t>
                      </a:r>
                    </a:p>
                  </a:txBody>
                  <a:tcPr/>
                </a:tc>
                <a:tc>
                  <a:txBody>
                    <a:bodyPr/>
                    <a:lstStyle/>
                    <a:p>
                      <a:r>
                        <a:rPr lang="en-US" sz="2400" b="1">
                          <a:solidFill>
                            <a:srgbClr val="002060"/>
                          </a:solidFill>
                          <a:latin typeface="Calibri"/>
                        </a:rPr>
                        <a:t>$60,000</a:t>
                      </a:r>
                    </a:p>
                  </a:txBody>
                  <a:tcPr/>
                </a:tc>
                <a:extLst>
                  <a:ext uri="{0D108BD9-81ED-4DB2-BD59-A6C34878D82A}">
                    <a16:rowId xmlns:a16="http://schemas.microsoft.com/office/drawing/2014/main" val="3640570484"/>
                  </a:ext>
                </a:extLst>
              </a:tr>
            </a:tbl>
          </a:graphicData>
        </a:graphic>
      </p:graphicFrame>
      <p:graphicFrame>
        <p:nvGraphicFramePr>
          <p:cNvPr id="6" name="Table 5">
            <a:extLst>
              <a:ext uri="{FF2B5EF4-FFF2-40B4-BE49-F238E27FC236}">
                <a16:creationId xmlns:a16="http://schemas.microsoft.com/office/drawing/2014/main" id="{B4F5286E-988D-5C4C-39CB-66853E22D9BC}"/>
              </a:ext>
            </a:extLst>
          </p:cNvPr>
          <p:cNvGraphicFramePr>
            <a:graphicFrameLocks noGrp="1"/>
          </p:cNvGraphicFramePr>
          <p:nvPr>
            <p:extLst>
              <p:ext uri="{D42A27DB-BD31-4B8C-83A1-F6EECF244321}">
                <p14:modId xmlns:p14="http://schemas.microsoft.com/office/powerpoint/2010/main" val="3148416077"/>
              </p:ext>
            </p:extLst>
          </p:nvPr>
        </p:nvGraphicFramePr>
        <p:xfrm>
          <a:off x="989527" y="4213185"/>
          <a:ext cx="10385610" cy="2326980"/>
        </p:xfrm>
        <a:graphic>
          <a:graphicData uri="http://schemas.openxmlformats.org/drawingml/2006/table">
            <a:tbl>
              <a:tblPr firstRow="1" bandRow="1">
                <a:tableStyleId>{5C22544A-7EE6-4342-B048-85BDC9FD1C3A}</a:tableStyleId>
              </a:tblPr>
              <a:tblGrid>
                <a:gridCol w="3461870">
                  <a:extLst>
                    <a:ext uri="{9D8B030D-6E8A-4147-A177-3AD203B41FA5}">
                      <a16:colId xmlns:a16="http://schemas.microsoft.com/office/drawing/2014/main" val="3795194766"/>
                    </a:ext>
                  </a:extLst>
                </a:gridCol>
                <a:gridCol w="3461870">
                  <a:extLst>
                    <a:ext uri="{9D8B030D-6E8A-4147-A177-3AD203B41FA5}">
                      <a16:colId xmlns:a16="http://schemas.microsoft.com/office/drawing/2014/main" val="4145265106"/>
                    </a:ext>
                  </a:extLst>
                </a:gridCol>
                <a:gridCol w="3461870">
                  <a:extLst>
                    <a:ext uri="{9D8B030D-6E8A-4147-A177-3AD203B41FA5}">
                      <a16:colId xmlns:a16="http://schemas.microsoft.com/office/drawing/2014/main" val="3774254910"/>
                    </a:ext>
                  </a:extLst>
                </a:gridCol>
              </a:tblGrid>
              <a:tr h="340246">
                <a:tc>
                  <a:txBody>
                    <a:bodyPr/>
                    <a:lstStyle/>
                    <a:p>
                      <a:r>
                        <a:rPr lang="en-US" sz="2400">
                          <a:latin typeface="Calibri"/>
                        </a:rPr>
                        <a:t>2022</a:t>
                      </a:r>
                    </a:p>
                  </a:txBody>
                  <a:tcPr/>
                </a:tc>
                <a:tc>
                  <a:txBody>
                    <a:bodyPr/>
                    <a:lstStyle/>
                    <a:p>
                      <a:r>
                        <a:rPr lang="en-US" sz="2400">
                          <a:latin typeface="Calibri"/>
                        </a:rPr>
                        <a:t>2 person household</a:t>
                      </a:r>
                    </a:p>
                  </a:txBody>
                  <a:tcPr/>
                </a:tc>
                <a:tc>
                  <a:txBody>
                    <a:bodyPr/>
                    <a:lstStyle/>
                    <a:p>
                      <a:r>
                        <a:rPr lang="en-US" sz="2400">
                          <a:latin typeface="Calibri"/>
                        </a:rPr>
                        <a:t>4 person household</a:t>
                      </a:r>
                    </a:p>
                  </a:txBody>
                  <a:tcPr/>
                </a:tc>
                <a:extLst>
                  <a:ext uri="{0D108BD9-81ED-4DB2-BD59-A6C34878D82A}">
                    <a16:rowId xmlns:a16="http://schemas.microsoft.com/office/drawing/2014/main" val="1024605495"/>
                  </a:ext>
                </a:extLst>
              </a:tr>
              <a:tr h="467445">
                <a:tc>
                  <a:txBody>
                    <a:bodyPr/>
                    <a:lstStyle/>
                    <a:p>
                      <a:r>
                        <a:rPr lang="en-US" sz="2400" b="0">
                          <a:solidFill>
                            <a:srgbClr val="002060"/>
                          </a:solidFill>
                          <a:latin typeface="Calibri"/>
                        </a:rPr>
                        <a:t>50% FPL</a:t>
                      </a:r>
                    </a:p>
                  </a:txBody>
                  <a:tcPr/>
                </a:tc>
                <a:tc>
                  <a:txBody>
                    <a:bodyPr/>
                    <a:lstStyle/>
                    <a:p>
                      <a:r>
                        <a:rPr lang="en-US" sz="2400" b="1">
                          <a:solidFill>
                            <a:srgbClr val="002060"/>
                          </a:solidFill>
                          <a:latin typeface="Calibri"/>
                        </a:rPr>
                        <a:t>$9,155</a:t>
                      </a:r>
                    </a:p>
                  </a:txBody>
                  <a:tcPr/>
                </a:tc>
                <a:tc>
                  <a:txBody>
                    <a:bodyPr/>
                    <a:lstStyle/>
                    <a:p>
                      <a:r>
                        <a:rPr lang="en-US" sz="2400" b="1">
                          <a:solidFill>
                            <a:srgbClr val="002060"/>
                          </a:solidFill>
                          <a:latin typeface="Calibri"/>
                        </a:rPr>
                        <a:t>$13,875</a:t>
                      </a:r>
                    </a:p>
                  </a:txBody>
                  <a:tcPr/>
                </a:tc>
                <a:extLst>
                  <a:ext uri="{0D108BD9-81ED-4DB2-BD59-A6C34878D82A}">
                    <a16:rowId xmlns:a16="http://schemas.microsoft.com/office/drawing/2014/main" val="444116453"/>
                  </a:ext>
                </a:extLst>
              </a:tr>
              <a:tr h="467445">
                <a:tc>
                  <a:txBody>
                    <a:bodyPr/>
                    <a:lstStyle/>
                    <a:p>
                      <a:r>
                        <a:rPr lang="en-US" sz="2400" b="0">
                          <a:solidFill>
                            <a:srgbClr val="002060"/>
                          </a:solidFill>
                          <a:latin typeface="Calibri"/>
                        </a:rPr>
                        <a:t>100% FPL</a:t>
                      </a:r>
                    </a:p>
                  </a:txBody>
                  <a:tcPr/>
                </a:tc>
                <a:tc>
                  <a:txBody>
                    <a:bodyPr/>
                    <a:lstStyle/>
                    <a:p>
                      <a:r>
                        <a:rPr lang="en-US" sz="2400" b="1">
                          <a:solidFill>
                            <a:srgbClr val="002060"/>
                          </a:solidFill>
                          <a:latin typeface="Calibri"/>
                        </a:rPr>
                        <a:t>$18,310</a:t>
                      </a:r>
                    </a:p>
                  </a:txBody>
                  <a:tcPr/>
                </a:tc>
                <a:tc>
                  <a:txBody>
                    <a:bodyPr/>
                    <a:lstStyle/>
                    <a:p>
                      <a:r>
                        <a:rPr lang="en-US" sz="2400" b="1">
                          <a:solidFill>
                            <a:srgbClr val="002060"/>
                          </a:solidFill>
                          <a:latin typeface="Calibri"/>
                        </a:rPr>
                        <a:t>$27,750</a:t>
                      </a:r>
                    </a:p>
                  </a:txBody>
                  <a:tcPr/>
                </a:tc>
                <a:extLst>
                  <a:ext uri="{0D108BD9-81ED-4DB2-BD59-A6C34878D82A}">
                    <a16:rowId xmlns:a16="http://schemas.microsoft.com/office/drawing/2014/main" val="3950449903"/>
                  </a:ext>
                </a:extLst>
              </a:tr>
              <a:tr h="467445">
                <a:tc>
                  <a:txBody>
                    <a:bodyPr/>
                    <a:lstStyle/>
                    <a:p>
                      <a:r>
                        <a:rPr lang="en-US" sz="2400" b="0">
                          <a:solidFill>
                            <a:srgbClr val="002060"/>
                          </a:solidFill>
                          <a:latin typeface="Calibri"/>
                        </a:rPr>
                        <a:t>150% FPL</a:t>
                      </a:r>
                    </a:p>
                  </a:txBody>
                  <a:tcPr/>
                </a:tc>
                <a:tc>
                  <a:txBody>
                    <a:bodyPr/>
                    <a:lstStyle/>
                    <a:p>
                      <a:r>
                        <a:rPr lang="en-US" sz="2400" b="1">
                          <a:solidFill>
                            <a:srgbClr val="002060"/>
                          </a:solidFill>
                          <a:latin typeface="Calibri"/>
                        </a:rPr>
                        <a:t>$27,465</a:t>
                      </a:r>
                    </a:p>
                  </a:txBody>
                  <a:tcPr/>
                </a:tc>
                <a:tc>
                  <a:txBody>
                    <a:bodyPr/>
                    <a:lstStyle/>
                    <a:p>
                      <a:r>
                        <a:rPr lang="en-US" sz="2400" b="1">
                          <a:solidFill>
                            <a:srgbClr val="002060"/>
                          </a:solidFill>
                          <a:latin typeface="Calibri"/>
                        </a:rPr>
                        <a:t>$41,625</a:t>
                      </a:r>
                    </a:p>
                  </a:txBody>
                  <a:tcPr/>
                </a:tc>
                <a:extLst>
                  <a:ext uri="{0D108BD9-81ED-4DB2-BD59-A6C34878D82A}">
                    <a16:rowId xmlns:a16="http://schemas.microsoft.com/office/drawing/2014/main" val="596836016"/>
                  </a:ext>
                </a:extLst>
              </a:tr>
              <a:tr h="467445">
                <a:tc>
                  <a:txBody>
                    <a:bodyPr/>
                    <a:lstStyle/>
                    <a:p>
                      <a:r>
                        <a:rPr lang="en-US" sz="2400" b="0">
                          <a:solidFill>
                            <a:srgbClr val="002060"/>
                          </a:solidFill>
                          <a:latin typeface="Calibri"/>
                        </a:rPr>
                        <a:t>200% FPL</a:t>
                      </a:r>
                    </a:p>
                  </a:txBody>
                  <a:tcPr/>
                </a:tc>
                <a:tc>
                  <a:txBody>
                    <a:bodyPr/>
                    <a:lstStyle/>
                    <a:p>
                      <a:r>
                        <a:rPr lang="en-US" sz="2400" b="1">
                          <a:solidFill>
                            <a:srgbClr val="002060"/>
                          </a:solidFill>
                          <a:latin typeface="Calibri"/>
                        </a:rPr>
                        <a:t>$36,620</a:t>
                      </a:r>
                    </a:p>
                  </a:txBody>
                  <a:tcPr/>
                </a:tc>
                <a:tc>
                  <a:txBody>
                    <a:bodyPr/>
                    <a:lstStyle/>
                    <a:p>
                      <a:r>
                        <a:rPr lang="en-US" sz="2400" b="1">
                          <a:solidFill>
                            <a:srgbClr val="002060"/>
                          </a:solidFill>
                          <a:latin typeface="Calibri"/>
                        </a:rPr>
                        <a:t>$55,450</a:t>
                      </a:r>
                    </a:p>
                  </a:txBody>
                  <a:tcPr/>
                </a:tc>
                <a:extLst>
                  <a:ext uri="{0D108BD9-81ED-4DB2-BD59-A6C34878D82A}">
                    <a16:rowId xmlns:a16="http://schemas.microsoft.com/office/drawing/2014/main" val="1069760525"/>
                  </a:ext>
                </a:extLst>
              </a:tr>
            </a:tbl>
          </a:graphicData>
        </a:graphic>
      </p:graphicFrame>
      <p:sp>
        <p:nvSpPr>
          <p:cNvPr id="3" name="Slide Number Placeholder 2">
            <a:extLst>
              <a:ext uri="{FF2B5EF4-FFF2-40B4-BE49-F238E27FC236}">
                <a16:creationId xmlns:a16="http://schemas.microsoft.com/office/drawing/2014/main" id="{C35D3D0D-390E-D9B9-1A1C-88555DD619EB}"/>
              </a:ext>
            </a:extLst>
          </p:cNvPr>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62571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br>
            <a:r>
              <a:rPr lang="en-US" b="1">
                <a:solidFill>
                  <a:schemeClr val="bg1"/>
                </a:solidFill>
                <a:latin typeface="Calibri"/>
                <a:cs typeface="Calibri"/>
              </a:rPr>
              <a:t>Customer Assistance Programs (CAPs)</a:t>
            </a:r>
          </a:p>
        </p:txBody>
      </p:sp>
      <p:sp>
        <p:nvSpPr>
          <p:cNvPr id="3" name="Text Placeholder 2"/>
          <p:cNvSpPr>
            <a:spLocks noGrp="1"/>
          </p:cNvSpPr>
          <p:nvPr>
            <p:ph type="body" idx="1"/>
          </p:nvPr>
        </p:nvSpPr>
        <p:spPr>
          <a:xfrm>
            <a:off x="3492500" y="742123"/>
            <a:ext cx="8235674" cy="5327374"/>
          </a:xfrm>
        </p:spPr>
        <p:txBody>
          <a:bodyPr/>
          <a:lstStyle/>
          <a:p>
            <a:pPr marL="0" indent="0" algn="ctr">
              <a:lnSpc>
                <a:spcPct val="80000"/>
              </a:lnSpc>
              <a:buNone/>
            </a:pPr>
            <a:r>
              <a:rPr lang="en-US" sz="2400" b="1">
                <a:solidFill>
                  <a:srgbClr val="002060"/>
                </a:solidFill>
                <a:latin typeface="Calibri"/>
                <a:ea typeface="Calibri"/>
                <a:cs typeface="Calibri"/>
              </a:rPr>
              <a:t>Customer Assistance Programs (CAPs)</a:t>
            </a:r>
          </a:p>
          <a:p>
            <a:pPr marL="0" indent="0">
              <a:lnSpc>
                <a:spcPct val="80000"/>
              </a:lnSpc>
              <a:buNone/>
            </a:pPr>
            <a:r>
              <a:rPr lang="en-US" sz="2200">
                <a:solidFill>
                  <a:srgbClr val="002060"/>
                </a:solidFill>
                <a:latin typeface="Calibri"/>
                <a:ea typeface="Calibri"/>
                <a:cs typeface="Calibri"/>
              </a:rPr>
              <a:t>Available to customers of large, regulated gas and electric companies.  Some regulated water companies (Aqua, Pa. American, PWSA, and PWD) offer assistance programs as well.</a:t>
            </a:r>
          </a:p>
          <a:p>
            <a:pPr marL="0" indent="0">
              <a:lnSpc>
                <a:spcPct val="80000"/>
              </a:lnSpc>
              <a:buNone/>
            </a:pPr>
            <a:endParaRPr lang="en-US" sz="2200">
              <a:solidFill>
                <a:srgbClr val="002060"/>
              </a:solidFill>
              <a:latin typeface="Calibri"/>
              <a:ea typeface="Calibri"/>
              <a:cs typeface="Calibri"/>
            </a:endParaRPr>
          </a:p>
          <a:p>
            <a:pPr lvl="1">
              <a:lnSpc>
                <a:spcPct val="80000"/>
              </a:lnSpc>
              <a:buFont typeface="Wingdings" panose="05000000000000000000" pitchFamily="2" charset="2"/>
              <a:buChar char="§"/>
            </a:pPr>
            <a:r>
              <a:rPr lang="en-US" sz="2200">
                <a:solidFill>
                  <a:srgbClr val="002060"/>
                </a:solidFill>
                <a:latin typeface="Calibri"/>
                <a:ea typeface="Calibri"/>
                <a:cs typeface="Calibri"/>
              </a:rPr>
              <a:t>Benefits:</a:t>
            </a:r>
            <a:endParaRPr lang="en-US">
              <a:solidFill>
                <a:srgbClr val="002060"/>
              </a:solidFill>
              <a:latin typeface="Calibri"/>
              <a:ea typeface="Calibri"/>
              <a:cs typeface="Calibri"/>
            </a:endParaRPr>
          </a:p>
          <a:p>
            <a:pPr lvl="2">
              <a:lnSpc>
                <a:spcPct val="80000"/>
              </a:lnSpc>
              <a:buFont typeface="Wingdings" panose="05000000000000000000" pitchFamily="2" charset="2"/>
              <a:buChar char="§"/>
            </a:pPr>
            <a:r>
              <a:rPr lang="en-US" sz="1800">
                <a:solidFill>
                  <a:srgbClr val="002060"/>
                </a:solidFill>
                <a:latin typeface="Calibri"/>
                <a:ea typeface="Calibri"/>
                <a:cs typeface="Calibri"/>
              </a:rPr>
              <a:t>Reduced rates / lower monthly payments.</a:t>
            </a:r>
          </a:p>
          <a:p>
            <a:pPr lvl="2">
              <a:lnSpc>
                <a:spcPct val="80000"/>
              </a:lnSpc>
              <a:buFont typeface="Wingdings" panose="05000000000000000000" pitchFamily="2" charset="2"/>
              <a:buChar char="§"/>
            </a:pPr>
            <a:r>
              <a:rPr lang="en-US" sz="1800">
                <a:solidFill>
                  <a:srgbClr val="002060"/>
                </a:solidFill>
                <a:latin typeface="Calibri"/>
                <a:ea typeface="Calibri"/>
                <a:cs typeface="Calibri"/>
              </a:rPr>
              <a:t>Past debt (arrearage) frozen.</a:t>
            </a:r>
          </a:p>
          <a:p>
            <a:pPr lvl="2">
              <a:lnSpc>
                <a:spcPct val="80000"/>
              </a:lnSpc>
              <a:buFont typeface="Wingdings" panose="05000000000000000000" pitchFamily="2" charset="2"/>
              <a:buChar char="§"/>
            </a:pPr>
            <a:r>
              <a:rPr lang="en-US" sz="1800">
                <a:solidFill>
                  <a:srgbClr val="002060"/>
                </a:solidFill>
                <a:latin typeface="Calibri"/>
                <a:ea typeface="Calibri"/>
                <a:cs typeface="Calibri"/>
              </a:rPr>
              <a:t>Arrearage forgiveness earned over time.</a:t>
            </a:r>
          </a:p>
          <a:p>
            <a:pPr lvl="1">
              <a:lnSpc>
                <a:spcPct val="80000"/>
              </a:lnSpc>
              <a:buFont typeface="Wingdings" panose="05000000000000000000" pitchFamily="2" charset="2"/>
              <a:buChar char="§"/>
            </a:pPr>
            <a:r>
              <a:rPr lang="en-US" sz="2200">
                <a:solidFill>
                  <a:srgbClr val="002060"/>
                </a:solidFill>
                <a:latin typeface="Calibri"/>
                <a:ea typeface="Calibri"/>
                <a:cs typeface="Calibri"/>
              </a:rPr>
              <a:t>Eligibility Requirements:</a:t>
            </a:r>
          </a:p>
          <a:p>
            <a:pPr lvl="2">
              <a:lnSpc>
                <a:spcPct val="80000"/>
              </a:lnSpc>
              <a:buFont typeface="Wingdings" panose="05000000000000000000" pitchFamily="2" charset="2"/>
              <a:buChar char="§"/>
            </a:pPr>
            <a:r>
              <a:rPr lang="en-US" sz="1800">
                <a:solidFill>
                  <a:srgbClr val="002060"/>
                </a:solidFill>
                <a:latin typeface="Calibri"/>
                <a:ea typeface="Calibri"/>
                <a:cs typeface="Calibri"/>
              </a:rPr>
              <a:t>Annual gross household income is at or below 150% FPL. </a:t>
            </a:r>
          </a:p>
          <a:p>
            <a:pPr lvl="2">
              <a:lnSpc>
                <a:spcPct val="80000"/>
              </a:lnSpc>
              <a:buFont typeface="Wingdings" panose="05000000000000000000" pitchFamily="2" charset="2"/>
              <a:buChar char="§"/>
            </a:pPr>
            <a:r>
              <a:rPr lang="en-US" sz="1800">
                <a:solidFill>
                  <a:srgbClr val="002060"/>
                </a:solidFill>
                <a:latin typeface="Calibri"/>
                <a:ea typeface="Calibri"/>
                <a:cs typeface="Calibri"/>
              </a:rPr>
              <a:t>Periodic income verification.</a:t>
            </a:r>
          </a:p>
          <a:p>
            <a:pPr marL="0" indent="0">
              <a:lnSpc>
                <a:spcPct val="80000"/>
              </a:lnSpc>
              <a:buNone/>
            </a:pPr>
            <a:r>
              <a:rPr lang="en-US" sz="2400">
                <a:solidFill>
                  <a:srgbClr val="002060"/>
                </a:solidFill>
                <a:latin typeface="Calibri"/>
                <a:ea typeface="Calibri"/>
                <a:cs typeface="Calibri"/>
              </a:rPr>
              <a:t>*May ask for Social Security #, but it is not required</a:t>
            </a:r>
            <a:endParaRPr lang="en-US" b="1">
              <a:solidFill>
                <a:srgbClr val="002060"/>
              </a:solidFill>
              <a:latin typeface="Calibri"/>
              <a:ea typeface="Calibri"/>
              <a:cs typeface="Calibri"/>
            </a:endParaRPr>
          </a:p>
        </p:txBody>
      </p:sp>
      <p:sp>
        <p:nvSpPr>
          <p:cNvPr id="5" name="Slide Number Placeholder 4">
            <a:extLst>
              <a:ext uri="{FF2B5EF4-FFF2-40B4-BE49-F238E27FC236}">
                <a16:creationId xmlns:a16="http://schemas.microsoft.com/office/drawing/2014/main" id="{D597C861-B305-422D-B5E5-13813089FA8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544490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90600"/>
          </a:xfrm>
        </p:spPr>
        <p:txBody>
          <a:bodyPr>
            <a:noAutofit/>
          </a:bodyPr>
          <a:lstStyle/>
          <a:p>
            <a:pPr algn="ctr"/>
            <a:r>
              <a:rPr lang="en-US" b="1"/>
              <a:t>Low Income Usage Reduction Program (LIURP)</a:t>
            </a:r>
            <a:endParaRPr lang="en-US"/>
          </a:p>
        </p:txBody>
      </p:sp>
      <p:sp>
        <p:nvSpPr>
          <p:cNvPr id="3" name="Content Placeholder 2"/>
          <p:cNvSpPr>
            <a:spLocks noGrp="1"/>
          </p:cNvSpPr>
          <p:nvPr>
            <p:ph sz="quarter" idx="1"/>
          </p:nvPr>
        </p:nvSpPr>
        <p:spPr>
          <a:xfrm>
            <a:off x="3869268" y="843147"/>
            <a:ext cx="7315201" cy="5248895"/>
          </a:xfrm>
        </p:spPr>
        <p:txBody>
          <a:bodyPr>
            <a:normAutofit/>
          </a:bodyPr>
          <a:lstStyle/>
          <a:p>
            <a:pPr marL="0" indent="0" algn="ctr">
              <a:buNone/>
            </a:pPr>
            <a:r>
              <a:rPr lang="en-US" sz="2400" b="1">
                <a:solidFill>
                  <a:srgbClr val="002060"/>
                </a:solidFill>
                <a:latin typeface="Calibri"/>
                <a:ea typeface="Calibri"/>
                <a:cs typeface="Calibri"/>
              </a:rPr>
              <a:t>Low Income Usage Reduction Program (LIURP)</a:t>
            </a:r>
          </a:p>
          <a:p>
            <a:pPr marL="0" indent="0">
              <a:buNone/>
            </a:pPr>
            <a:r>
              <a:rPr lang="en-US" b="1">
                <a:solidFill>
                  <a:srgbClr val="002060"/>
                </a:solidFill>
                <a:latin typeface="Calibri"/>
                <a:ea typeface="Calibri"/>
                <a:cs typeface="Calibri"/>
              </a:rPr>
              <a:t>Benefits</a:t>
            </a:r>
          </a:p>
          <a:p>
            <a:pPr lvl="1">
              <a:buFont typeface="Arial" panose="020B0604020202020204" pitchFamily="34" charset="0"/>
              <a:buChar char="•"/>
            </a:pPr>
            <a:r>
              <a:rPr lang="en-US">
                <a:solidFill>
                  <a:srgbClr val="002060"/>
                </a:solidFill>
                <a:latin typeface="Calibri"/>
                <a:ea typeface="Calibri"/>
                <a:cs typeface="Calibri"/>
              </a:rPr>
              <a:t>Energy audit </a:t>
            </a:r>
          </a:p>
          <a:p>
            <a:pPr lvl="1">
              <a:buFont typeface="Arial" panose="020B0604020202020204" pitchFamily="34" charset="0"/>
              <a:buChar char="•"/>
            </a:pPr>
            <a:r>
              <a:rPr lang="en-US">
                <a:solidFill>
                  <a:srgbClr val="002060"/>
                </a:solidFill>
                <a:latin typeface="Calibri"/>
                <a:ea typeface="Calibri"/>
                <a:cs typeface="Calibri"/>
              </a:rPr>
              <a:t>Appropriate energy conservation measures </a:t>
            </a:r>
          </a:p>
          <a:p>
            <a:pPr lvl="2">
              <a:buFont typeface="Arial" panose="020B0604020202020204" pitchFamily="34" charset="0"/>
              <a:buChar char="•"/>
            </a:pPr>
            <a:r>
              <a:rPr lang="en-US">
                <a:solidFill>
                  <a:srgbClr val="002060"/>
                </a:solidFill>
                <a:latin typeface="Calibri"/>
                <a:ea typeface="Calibri"/>
                <a:cs typeface="Calibri"/>
              </a:rPr>
              <a:t>High efficiency refrigerators/heating system upgrades / appliances</a:t>
            </a:r>
          </a:p>
          <a:p>
            <a:pPr lvl="2">
              <a:buFont typeface="Arial" panose="020B0604020202020204" pitchFamily="34" charset="0"/>
              <a:buChar char="•"/>
            </a:pPr>
            <a:r>
              <a:rPr lang="en-US">
                <a:solidFill>
                  <a:srgbClr val="002060"/>
                </a:solidFill>
                <a:latin typeface="Calibri"/>
                <a:ea typeface="Calibri"/>
                <a:cs typeface="Calibri"/>
              </a:rPr>
              <a:t>Insulation / weatherization</a:t>
            </a:r>
          </a:p>
          <a:p>
            <a:pPr lvl="2">
              <a:buFont typeface="Arial" panose="020B0604020202020204" pitchFamily="34" charset="0"/>
              <a:buChar char="•"/>
            </a:pPr>
            <a:r>
              <a:rPr lang="en-US">
                <a:solidFill>
                  <a:srgbClr val="002060"/>
                </a:solidFill>
                <a:latin typeface="Calibri"/>
                <a:ea typeface="Calibri"/>
                <a:cs typeface="Calibri"/>
              </a:rPr>
              <a:t>LEDs/power strips/etc.</a:t>
            </a:r>
          </a:p>
          <a:p>
            <a:pPr marL="0" indent="0">
              <a:buNone/>
            </a:pPr>
            <a:r>
              <a:rPr lang="en-US" b="1">
                <a:solidFill>
                  <a:srgbClr val="002060"/>
                </a:solidFill>
                <a:latin typeface="Calibri"/>
                <a:ea typeface="Calibri"/>
                <a:cs typeface="Calibri"/>
              </a:rPr>
              <a:t>Eligibility</a:t>
            </a:r>
          </a:p>
          <a:p>
            <a:pPr lvl="1">
              <a:buFont typeface="Arial" panose="020B0604020202020204" pitchFamily="34" charset="0"/>
              <a:buChar char="•"/>
            </a:pPr>
            <a:r>
              <a:rPr lang="en-US">
                <a:solidFill>
                  <a:srgbClr val="002060"/>
                </a:solidFill>
                <a:latin typeface="Calibri"/>
                <a:ea typeface="Calibri"/>
                <a:cs typeface="Calibri"/>
              </a:rPr>
              <a:t>Income at or below 150% or 200% FPL (depending on utility) </a:t>
            </a:r>
          </a:p>
          <a:p>
            <a:pPr lvl="1">
              <a:buFont typeface="Arial" panose="020B0604020202020204" pitchFamily="34" charset="0"/>
              <a:buChar char="•"/>
            </a:pPr>
            <a:r>
              <a:rPr lang="en-US">
                <a:solidFill>
                  <a:srgbClr val="002060"/>
                </a:solidFill>
                <a:latin typeface="Calibri"/>
                <a:ea typeface="Calibri"/>
                <a:cs typeface="Calibri"/>
              </a:rPr>
              <a:t>High usage</a:t>
            </a:r>
          </a:p>
          <a:p>
            <a:pPr lvl="1">
              <a:buFont typeface="Arial" panose="020B0604020202020204" pitchFamily="34" charset="0"/>
              <a:buChar char="•"/>
            </a:pPr>
            <a:r>
              <a:rPr lang="en-US">
                <a:solidFill>
                  <a:srgbClr val="002060"/>
                </a:solidFill>
                <a:latin typeface="Calibri"/>
                <a:ea typeface="Calibri"/>
                <a:cs typeface="Calibri"/>
              </a:rPr>
              <a:t>Landlord approval</a:t>
            </a:r>
          </a:p>
          <a:p>
            <a:pPr lvl="1">
              <a:buFont typeface="Arial" panose="020B0604020202020204" pitchFamily="34" charset="0"/>
              <a:buChar char="•"/>
            </a:pPr>
            <a:r>
              <a:rPr lang="en-US" sz="2400" b="1" i="1">
                <a:solidFill>
                  <a:srgbClr val="002060"/>
                </a:solidFill>
                <a:latin typeface="Calibri"/>
                <a:ea typeface="Calibri"/>
                <a:cs typeface="Calibri"/>
              </a:rPr>
              <a:t>*</a:t>
            </a:r>
            <a:r>
              <a:rPr lang="en-US" sz="2000" b="1" i="1">
                <a:solidFill>
                  <a:srgbClr val="002060"/>
                </a:solidFill>
                <a:latin typeface="Calibri"/>
                <a:ea typeface="Calibri"/>
                <a:cs typeface="Calibri"/>
              </a:rPr>
              <a:t>CAP Customers may be required to participate in LIURP</a:t>
            </a:r>
          </a:p>
        </p:txBody>
      </p:sp>
      <p:sp>
        <p:nvSpPr>
          <p:cNvPr id="5" name="Title 1"/>
          <p:cNvSpPr txBox="1">
            <a:spLocks/>
          </p:cNvSpPr>
          <p:nvPr/>
        </p:nvSpPr>
        <p:spPr>
          <a:xfrm>
            <a:off x="252919"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a:solidFill>
                  <a:schemeClr val="bg1"/>
                </a:solidFill>
                <a:latin typeface="Calibri"/>
                <a:cs typeface="Calibri"/>
              </a:rPr>
              <a:t>Low Income Usage Reduction Program (LIURP) </a:t>
            </a:r>
            <a:endParaRPr lang="en-US" b="1">
              <a:solidFill>
                <a:schemeClr val="bg1"/>
              </a:solidFill>
              <a:latin typeface="Corbel" panose="020B0503020204020204" pitchFamily="34" charset="0"/>
              <a:cs typeface="Calibri"/>
            </a:endParaRPr>
          </a:p>
        </p:txBody>
      </p:sp>
      <p:sp>
        <p:nvSpPr>
          <p:cNvPr id="4" name="Slide Number Placeholder 3"/>
          <p:cNvSpPr>
            <a:spLocks noGrp="1"/>
          </p:cNvSpPr>
          <p:nvPr>
            <p:ph type="sldNum" sz="quarter" idx="4294967295"/>
          </p:nvPr>
        </p:nvSpPr>
        <p:spPr>
          <a:xfrm>
            <a:off x="0" y="1272221"/>
            <a:ext cx="711200" cy="244477"/>
          </a:xfrm>
          <a:prstGeom prst="rect">
            <a:avLst/>
          </a:prstGeom>
          <a:ln w="12700">
            <a:miter lim="400000"/>
          </a:ln>
        </p:spPr>
        <p:txBody>
          <a:bodyPr lIns="45719" rIns="45719" anchor="ctr">
            <a:normAutofit fontScale="92500" lnSpcReduction="10000"/>
          </a:bodyPr>
          <a:lstStyle>
            <a:lvl1pPr algn="ctr" defTabSz="457200">
              <a:defRPr sz="1400" b="1">
                <a:solidFill>
                  <a:srgbClr val="FFFFFF"/>
                </a:solidFill>
                <a:latin typeface="Tw Cen MT"/>
                <a:ea typeface="Tw Cen MT"/>
                <a:cs typeface="Tw Cen MT"/>
                <a:sym typeface="Tw Cen MT"/>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940690081"/>
      </p:ext>
    </p:extLst>
  </p:cSld>
  <p:clrMapOvr>
    <a:masterClrMapping/>
  </p:clrMapOvr>
</p:sld>
</file>

<file path=ppt/theme/theme1.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2_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4A66AC"/>
      </a:accent1>
      <a:accent2>
        <a:srgbClr val="629DD1"/>
      </a:accent2>
      <a:accent3>
        <a:srgbClr val="297FD5"/>
      </a:accent3>
      <a:accent4>
        <a:srgbClr val="7F8FA9"/>
      </a:accent4>
      <a:accent5>
        <a:srgbClr val="5AA2AE"/>
      </a:accent5>
      <a:accent6>
        <a:srgbClr val="9D90A0"/>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rgbClr val="4A66AC"/>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0795" cap="flat">
          <a:solidFill>
            <a:srgbClr val="4A66AC"/>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4ce1403-d6a9-421e-91a9-c43f38ddf313">
      <UserInfo>
        <DisplayName>Lauren Berman</DisplayName>
        <AccountId>22</AccountId>
        <AccountType/>
      </UserInfo>
      <UserInfo>
        <DisplayName>Elizabeth Marx</DisplayName>
        <AccountId>12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4CF81C5E78194DAADA7A46BFE140EA" ma:contentTypeVersion="9" ma:contentTypeDescription="Create a new document." ma:contentTypeScope="" ma:versionID="b215e1d30efb3c7030a96234fb020d74">
  <xsd:schema xmlns:xsd="http://www.w3.org/2001/XMLSchema" xmlns:xs="http://www.w3.org/2001/XMLSchema" xmlns:p="http://schemas.microsoft.com/office/2006/metadata/properties" xmlns:ns2="f66b2ad4-5fff-4dbc-8de8-6f68fcd7cbaf" xmlns:ns3="14ce1403-d6a9-421e-91a9-c43f38ddf313" targetNamespace="http://schemas.microsoft.com/office/2006/metadata/properties" ma:root="true" ma:fieldsID="33cdc0b70ac4ed9d8f67ea1e0944f924" ns2:_="" ns3:_="">
    <xsd:import namespace="f66b2ad4-5fff-4dbc-8de8-6f68fcd7cbaf"/>
    <xsd:import namespace="14ce1403-d6a9-421e-91a9-c43f38ddf3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b2ad4-5fff-4dbc-8de8-6f68fcd7cb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ce1403-d6a9-421e-91a9-c43f38ddf31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69EFB2-7EE3-41E5-8291-5EE1BEF353AA}">
  <ds:schemaRefs>
    <ds:schemaRef ds:uri="http://schemas.microsoft.com/sharepoint/v3/contenttype/forms"/>
  </ds:schemaRefs>
</ds:datastoreItem>
</file>

<file path=customXml/itemProps2.xml><?xml version="1.0" encoding="utf-8"?>
<ds:datastoreItem xmlns:ds="http://schemas.openxmlformats.org/officeDocument/2006/customXml" ds:itemID="{36D182F3-A800-42C6-B8E0-E7FC9880EDD9}">
  <ds:schemaRefs>
    <ds:schemaRef ds:uri="14ce1403-d6a9-421e-91a9-c43f38ddf313"/>
    <ds:schemaRef ds:uri="f66b2ad4-5fff-4dbc-8de8-6f68fcd7cba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69E3076-DB89-4260-BBDC-D430DF9D3CEF}">
  <ds:schemaRefs>
    <ds:schemaRef ds:uri="14ce1403-d6a9-421e-91a9-c43f38ddf313"/>
    <ds:schemaRef ds:uri="f66b2ad4-5fff-4dbc-8de8-6f68fcd7cb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5076</Words>
  <Application>Microsoft Office PowerPoint</Application>
  <PresentationFormat>Widescreen</PresentationFormat>
  <Paragraphs>488</Paragraphs>
  <Slides>32</Slides>
  <Notes>21</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32</vt:i4>
      </vt:variant>
    </vt:vector>
  </HeadingPairs>
  <TitlesOfParts>
    <vt:vector size="48" baseType="lpstr">
      <vt:lpstr>Arial</vt:lpstr>
      <vt:lpstr>Arial,Sans-Serif</vt:lpstr>
      <vt:lpstr>Calibri</vt:lpstr>
      <vt:lpstr>Calibri Light</vt:lpstr>
      <vt:lpstr>Corbel</vt:lpstr>
      <vt:lpstr>Helvetica</vt:lpstr>
      <vt:lpstr>Tw Cen MT</vt:lpstr>
      <vt:lpstr>Wingdings</vt:lpstr>
      <vt:lpstr>Wingdings 2</vt:lpstr>
      <vt:lpstr>Wingdings,Sans-Serif</vt:lpstr>
      <vt:lpstr>Frame</vt:lpstr>
      <vt:lpstr>Frame</vt:lpstr>
      <vt:lpstr>2_Frame</vt:lpstr>
      <vt:lpstr>Default</vt:lpstr>
      <vt:lpstr>Office Theme</vt:lpstr>
      <vt:lpstr>office theme</vt:lpstr>
      <vt:lpstr>Utility Assistance - What You Need to Know!   July 26, 2023  Webinar for the Housing Alliance of Pennsylvania</vt:lpstr>
      <vt:lpstr>Pennsylvania Utility Law Project</vt:lpstr>
      <vt:lpstr>Agenda </vt:lpstr>
      <vt:lpstr>Utility Insecurity Is Intersectional…</vt:lpstr>
      <vt:lpstr>Utility Affordability</vt:lpstr>
      <vt:lpstr>Regulated vs. Unregulated Utilities</vt:lpstr>
      <vt:lpstr>Federal Poverty Level</vt:lpstr>
      <vt:lpstr> Customer Assistance Programs (CAPs)</vt:lpstr>
      <vt:lpstr>Low Income Usage Reduction Program (LIURP)</vt:lpstr>
      <vt:lpstr>Hardship Funds</vt:lpstr>
      <vt:lpstr>PowerPoint Presentation</vt:lpstr>
      <vt:lpstr>Lifeline</vt:lpstr>
      <vt:lpstr>Affordable Connectivity Program (ACP)</vt:lpstr>
      <vt:lpstr>Low Income Household Water Assistance Program (LIHWAP)</vt:lpstr>
      <vt:lpstr>Low Income Home Energy Assistance Program (LIHEAP)</vt:lpstr>
      <vt:lpstr>  Weatherization Assistance Program  </vt:lpstr>
      <vt:lpstr>Connecting / Reconnecting Service</vt:lpstr>
      <vt:lpstr>Connecting / Reconnecting Service</vt:lpstr>
      <vt:lpstr>Preventing Termination</vt:lpstr>
      <vt:lpstr>Termination Rules</vt:lpstr>
      <vt:lpstr>Payment Arrangements</vt:lpstr>
      <vt:lpstr> Medical Certificates</vt:lpstr>
      <vt:lpstr>Tenant Protections</vt:lpstr>
      <vt:lpstr> Tenant Protections</vt:lpstr>
      <vt:lpstr>Tenant Protections</vt:lpstr>
      <vt:lpstr>Tenant’s Right to Notice and Continued Service</vt:lpstr>
      <vt:lpstr>Additional Tenant Protections</vt:lpstr>
      <vt:lpstr>Foreign Load</vt:lpstr>
      <vt:lpstr>PUC Dispute Process</vt:lpstr>
      <vt:lpstr>PUC Complaints</vt:lpstr>
      <vt:lpstr>Questions / Comments?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 Pereira</dc:creator>
  <cp:lastModifiedBy>Gio Brackbill</cp:lastModifiedBy>
  <cp:revision>2</cp:revision>
  <dcterms:created xsi:type="dcterms:W3CDTF">2022-07-08T16:58:58Z</dcterms:created>
  <dcterms:modified xsi:type="dcterms:W3CDTF">2023-07-26T16:19:59Z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0x010100434CF81C5E78194DAADA7A46BFE140EA</vt:lpwstr>
  </property>
</Properties>
</file>