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3" r:id="rId5"/>
  </p:sldMasterIdLst>
  <p:notesMasterIdLst>
    <p:notesMasterId r:id="rId56"/>
  </p:notesMasterIdLst>
  <p:handoutMasterIdLst>
    <p:handoutMasterId r:id="rId57"/>
  </p:handoutMasterIdLst>
  <p:sldIdLst>
    <p:sldId id="420" r:id="rId6"/>
    <p:sldId id="344" r:id="rId7"/>
    <p:sldId id="365" r:id="rId8"/>
    <p:sldId id="395" r:id="rId9"/>
    <p:sldId id="370" r:id="rId10"/>
    <p:sldId id="373" r:id="rId11"/>
    <p:sldId id="364" r:id="rId12"/>
    <p:sldId id="376" r:id="rId13"/>
    <p:sldId id="389" r:id="rId14"/>
    <p:sldId id="396" r:id="rId15"/>
    <p:sldId id="357" r:id="rId16"/>
    <p:sldId id="387" r:id="rId17"/>
    <p:sldId id="392" r:id="rId18"/>
    <p:sldId id="390" r:id="rId19"/>
    <p:sldId id="391" r:id="rId20"/>
    <p:sldId id="356" r:id="rId21"/>
    <p:sldId id="385" r:id="rId22"/>
    <p:sldId id="379" r:id="rId23"/>
    <p:sldId id="381" r:id="rId24"/>
    <p:sldId id="382" r:id="rId25"/>
    <p:sldId id="383" r:id="rId26"/>
    <p:sldId id="380" r:id="rId27"/>
    <p:sldId id="397" r:id="rId28"/>
    <p:sldId id="358" r:id="rId29"/>
    <p:sldId id="360" r:id="rId30"/>
    <p:sldId id="393" r:id="rId31"/>
    <p:sldId id="399" r:id="rId32"/>
    <p:sldId id="398" r:id="rId33"/>
    <p:sldId id="418" r:id="rId34"/>
    <p:sldId id="289" r:id="rId35"/>
    <p:sldId id="323" r:id="rId36"/>
    <p:sldId id="290" r:id="rId37"/>
    <p:sldId id="334" r:id="rId38"/>
    <p:sldId id="337" r:id="rId39"/>
    <p:sldId id="302" r:id="rId40"/>
    <p:sldId id="306" r:id="rId41"/>
    <p:sldId id="324" r:id="rId42"/>
    <p:sldId id="325" r:id="rId43"/>
    <p:sldId id="327" r:id="rId44"/>
    <p:sldId id="333" r:id="rId45"/>
    <p:sldId id="321" r:id="rId46"/>
    <p:sldId id="336" r:id="rId47"/>
    <p:sldId id="280" r:id="rId48"/>
    <p:sldId id="301" r:id="rId49"/>
    <p:sldId id="256" r:id="rId50"/>
    <p:sldId id="257" r:id="rId51"/>
    <p:sldId id="260" r:id="rId52"/>
    <p:sldId id="261" r:id="rId53"/>
    <p:sldId id="262" r:id="rId54"/>
    <p:sldId id="419" r:id="rId55"/>
  </p:sldIdLst>
  <p:sldSz cx="12192000" cy="6858000"/>
  <p:notesSz cx="10234613" cy="71040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841E"/>
    <a:srgbClr val="F57814"/>
    <a:srgbClr val="FFB351"/>
    <a:srgbClr val="486D9F"/>
    <a:srgbClr val="005191"/>
    <a:srgbClr val="436F33"/>
    <a:srgbClr val="FBB43E"/>
    <a:srgbClr val="539ED0"/>
    <a:srgbClr val="649B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374E97-EE72-4221-9B3F-242AE72AD636}" v="52" dt="2025-12-01T00:22:26.200"/>
    <p1510:client id="{AD564C64-80F5-480B-9EBD-13A1B9C63518}" v="20" dt="2025-12-01T17:59:36.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81"/>
  </p:normalViewPr>
  <p:slideViewPr>
    <p:cSldViewPr snapToGrid="0" snapToObjects="1">
      <p:cViewPr varScale="1">
        <p:scale>
          <a:sx n="75" d="100"/>
          <a:sy n="75" d="100"/>
        </p:scale>
        <p:origin x="902" y="43"/>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08" d="100"/>
          <a:sy n="108" d="100"/>
        </p:scale>
        <p:origin x="253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4999" cy="35684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sz="quarter" idx="1"/>
          </p:nvPr>
        </p:nvSpPr>
        <p:spPr>
          <a:xfrm>
            <a:off x="5797838" y="0"/>
            <a:ext cx="4434999" cy="356848"/>
          </a:xfrm>
          <a:prstGeom prst="rect">
            <a:avLst/>
          </a:prstGeom>
        </p:spPr>
        <p:txBody>
          <a:bodyPr vert="horz" lIns="99075" tIns="49538" rIns="99075" bIns="49538" rtlCol="0"/>
          <a:lstStyle>
            <a:lvl1pPr algn="r">
              <a:defRPr sz="1300"/>
            </a:lvl1pPr>
          </a:lstStyle>
          <a:p>
            <a:fld id="{28E10100-14E3-D647-84FF-F8CB4A92EEE3}" type="datetimeFigureOut">
              <a:rPr lang="en-US" smtClean="0"/>
              <a:t>12/10/2025</a:t>
            </a:fld>
            <a:endParaRPr lang="en-US"/>
          </a:p>
        </p:txBody>
      </p:sp>
      <p:sp>
        <p:nvSpPr>
          <p:cNvPr id="4" name="Footer Placeholder 3"/>
          <p:cNvSpPr>
            <a:spLocks noGrp="1"/>
          </p:cNvSpPr>
          <p:nvPr>
            <p:ph type="ftr" sz="quarter" idx="2"/>
          </p:nvPr>
        </p:nvSpPr>
        <p:spPr>
          <a:xfrm>
            <a:off x="0" y="6747216"/>
            <a:ext cx="4434999" cy="356847"/>
          </a:xfrm>
          <a:prstGeom prst="rect">
            <a:avLst/>
          </a:prstGeom>
        </p:spPr>
        <p:txBody>
          <a:bodyPr vert="horz" lIns="99075" tIns="49538" rIns="99075" bIns="49538" rtlCol="0" anchor="b"/>
          <a:lstStyle>
            <a:lvl1pPr algn="l">
              <a:defRPr sz="1300"/>
            </a:lvl1pPr>
          </a:lstStyle>
          <a:p>
            <a:endParaRPr lang="en-US"/>
          </a:p>
        </p:txBody>
      </p:sp>
      <p:sp>
        <p:nvSpPr>
          <p:cNvPr id="5" name="Slide Number Placeholder 4"/>
          <p:cNvSpPr>
            <a:spLocks noGrp="1"/>
          </p:cNvSpPr>
          <p:nvPr>
            <p:ph type="sldNum" sz="quarter" idx="3"/>
          </p:nvPr>
        </p:nvSpPr>
        <p:spPr>
          <a:xfrm>
            <a:off x="5797838" y="6747216"/>
            <a:ext cx="4434999" cy="356847"/>
          </a:xfrm>
          <a:prstGeom prst="rect">
            <a:avLst/>
          </a:prstGeom>
        </p:spPr>
        <p:txBody>
          <a:bodyPr vert="horz" lIns="99075" tIns="49538" rIns="99075" bIns="49538" rtlCol="0" anchor="b"/>
          <a:lstStyle>
            <a:lvl1pPr algn="r">
              <a:defRPr sz="1300"/>
            </a:lvl1pPr>
          </a:lstStyle>
          <a:p>
            <a:fld id="{27404484-2D14-8147-A2DC-EBF549FB1979}" type="slidenum">
              <a:rPr lang="en-US" smtClean="0"/>
              <a:t>‹#›</a:t>
            </a:fld>
            <a:endParaRPr lang="en-US"/>
          </a:p>
        </p:txBody>
      </p:sp>
    </p:spTree>
    <p:extLst>
      <p:ext uri="{BB962C8B-B14F-4D97-AF65-F5344CB8AC3E}">
        <p14:creationId xmlns:p14="http://schemas.microsoft.com/office/powerpoint/2010/main" val="688804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4999" cy="356437"/>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5797246" y="0"/>
            <a:ext cx="4434999" cy="356437"/>
          </a:xfrm>
          <a:prstGeom prst="rect">
            <a:avLst/>
          </a:prstGeom>
        </p:spPr>
        <p:txBody>
          <a:bodyPr vert="horz" lIns="99075" tIns="49538" rIns="99075" bIns="49538" rtlCol="0"/>
          <a:lstStyle>
            <a:lvl1pPr algn="r">
              <a:defRPr sz="1300"/>
            </a:lvl1pPr>
          </a:lstStyle>
          <a:p>
            <a:fld id="{6DBCEA2A-B16D-F446-9BF6-799BE5083711}" type="datetimeFigureOut">
              <a:rPr lang="en-US" smtClean="0"/>
              <a:t>12/10/2025</a:t>
            </a:fld>
            <a:endParaRPr lang="en-US"/>
          </a:p>
        </p:txBody>
      </p:sp>
      <p:sp>
        <p:nvSpPr>
          <p:cNvPr id="4" name="Slide Image Placeholder 3"/>
          <p:cNvSpPr>
            <a:spLocks noGrp="1" noRot="1" noChangeAspect="1"/>
          </p:cNvSpPr>
          <p:nvPr>
            <p:ph type="sldImg" idx="2"/>
          </p:nvPr>
        </p:nvSpPr>
        <p:spPr>
          <a:xfrm>
            <a:off x="2984500" y="887413"/>
            <a:ext cx="4265613" cy="2398712"/>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1023462" y="3418830"/>
            <a:ext cx="8187690" cy="2797225"/>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7627"/>
            <a:ext cx="4434999" cy="356436"/>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5797246" y="6747627"/>
            <a:ext cx="4434999" cy="356436"/>
          </a:xfrm>
          <a:prstGeom prst="rect">
            <a:avLst/>
          </a:prstGeom>
        </p:spPr>
        <p:txBody>
          <a:bodyPr vert="horz" lIns="99075" tIns="49538" rIns="99075" bIns="49538" rtlCol="0" anchor="b"/>
          <a:lstStyle>
            <a:lvl1pPr algn="r">
              <a:defRPr sz="1300"/>
            </a:lvl1pPr>
          </a:lstStyle>
          <a:p>
            <a:fld id="{7AC2BE64-911F-3D4B-A781-15E4A6542559}" type="slidenum">
              <a:rPr lang="en-US" smtClean="0"/>
              <a:t>‹#›</a:t>
            </a:fld>
            <a:endParaRPr lang="en-US"/>
          </a:p>
        </p:txBody>
      </p:sp>
    </p:spTree>
    <p:extLst>
      <p:ext uri="{BB962C8B-B14F-4D97-AF65-F5344CB8AC3E}">
        <p14:creationId xmlns:p14="http://schemas.microsoft.com/office/powerpoint/2010/main" val="17258275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2BE64-911F-3D4B-A781-15E4A6542559}" type="slidenum">
              <a:rPr lang="en-US" smtClean="0"/>
              <a:t>13</a:t>
            </a:fld>
            <a:endParaRPr lang="en-US"/>
          </a:p>
        </p:txBody>
      </p:sp>
    </p:spTree>
    <p:extLst>
      <p:ext uri="{BB962C8B-B14F-4D97-AF65-F5344CB8AC3E}">
        <p14:creationId xmlns:p14="http://schemas.microsoft.com/office/powerpoint/2010/main" val="2131533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311B3-AB9F-CDE0-7420-CC2177F68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C1C4C-2315-96B3-9C99-1D5638BB8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49A5C-84D8-9412-92D6-BBFB8DA05C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6E4E5E-3D3D-2B5E-3C52-C173B59BABD5}"/>
              </a:ext>
            </a:extLst>
          </p:cNvPr>
          <p:cNvSpPr>
            <a:spLocks noGrp="1"/>
          </p:cNvSpPr>
          <p:nvPr>
            <p:ph type="sldNum" sz="quarter" idx="5"/>
          </p:nvPr>
        </p:nvSpPr>
        <p:spPr/>
        <p:txBody>
          <a:bodyPr/>
          <a:lstStyle/>
          <a:p>
            <a:fld id="{7AC2BE64-911F-3D4B-A781-15E4A6542559}" type="slidenum">
              <a:rPr lang="en-US" smtClean="0"/>
              <a:t>23</a:t>
            </a:fld>
            <a:endParaRPr lang="en-US"/>
          </a:p>
        </p:txBody>
      </p:sp>
    </p:spTree>
    <p:extLst>
      <p:ext uri="{BB962C8B-B14F-4D97-AF65-F5344CB8AC3E}">
        <p14:creationId xmlns:p14="http://schemas.microsoft.com/office/powerpoint/2010/main" val="2648542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2BE64-911F-3D4B-A781-15E4A6542559}" type="slidenum">
              <a:rPr lang="en-US" smtClean="0"/>
              <a:t>24</a:t>
            </a:fld>
            <a:endParaRPr lang="en-US"/>
          </a:p>
        </p:txBody>
      </p:sp>
    </p:spTree>
    <p:extLst>
      <p:ext uri="{BB962C8B-B14F-4D97-AF65-F5344CB8AC3E}">
        <p14:creationId xmlns:p14="http://schemas.microsoft.com/office/powerpoint/2010/main" val="13146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
        <p:cNvGrpSpPr/>
        <p:nvPr/>
      </p:nvGrpSpPr>
      <p:grpSpPr>
        <a:xfrm>
          <a:off x="0" y="0"/>
          <a:ext cx="0" cy="0"/>
          <a:chOff x="0" y="0"/>
          <a:chExt cx="0" cy="0"/>
        </a:xfrm>
      </p:grpSpPr>
      <p:sp>
        <p:nvSpPr>
          <p:cNvPr id="8" name="Google Shape;8;p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 name="Google Shape;9;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Thank you for the opportunity to join you today.I serve as the part-time Director for the Coalition for Sustainable HousingI am joined by XXXXXXWe are excited to share a quick overview of our coalition's work, strategic direction, and how we're engaging across sectors to address Lancaster County's housing needs.</a:t>
            </a:r>
            <a:endParaRPr/>
          </a:p>
        </p:txBody>
      </p:sp>
      <p:sp>
        <p:nvSpPr>
          <p:cNvPr id="10" name="Google Shape;10;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 name="Google Shape;19;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The Coalition is made up of over 145 individuals and organizations. We span sectors—nonprofit, private, public—and work across geographic and political lines. We share a belief that increasing housing options is not just a matter of policy, but a matter of economic vitality, community well-being, and long-term sustainability.</a:t>
            </a:r>
            <a:endParaRPr/>
          </a:p>
        </p:txBody>
      </p:sp>
      <p:sp>
        <p:nvSpPr>
          <p:cNvPr id="20" name="Google Shape;20;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 name="Google Shape;56;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This summer, I’m anchoring four main areas. </a:t>
            </a:r>
            <a:endParaRPr sz="1200">
              <a:solidFill>
                <a:schemeClr val="dk1"/>
              </a:solidFill>
              <a:latin typeface="Arial"/>
              <a:ea typeface="Arial"/>
              <a:cs typeface="Arial"/>
              <a:sym typeface="Arial"/>
            </a:endParaRPr>
          </a:p>
          <a:p>
            <a:pPr marL="457200" marR="0" lvl="0" indent="-30480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First, I’ve been meeting with township and borough leaders—some supportive, some just curious—to hear what they’re navigating and where there may be opportunities for zoning reform. We’ve had rich, place-based conversations in Warwick, Denver, Cocalico, and more. </a:t>
            </a:r>
            <a:endParaRPr sz="1200">
              <a:solidFill>
                <a:schemeClr val="dk1"/>
              </a:solidFill>
              <a:latin typeface="Arial"/>
              <a:ea typeface="Arial"/>
              <a:cs typeface="Arial"/>
              <a:sym typeface="Arial"/>
            </a:endParaRPr>
          </a:p>
          <a:p>
            <a:pPr marL="457200" marR="0" lvl="0" indent="-30480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Second, we’re finalizing our 18-month strategic framework and starting to implement early wins. </a:t>
            </a:r>
            <a:endParaRPr sz="1200">
              <a:solidFill>
                <a:schemeClr val="dk1"/>
              </a:solidFill>
              <a:latin typeface="Arial"/>
              <a:ea typeface="Arial"/>
              <a:cs typeface="Arial"/>
              <a:sym typeface="Arial"/>
            </a:endParaRPr>
          </a:p>
          <a:p>
            <a:pPr marL="457200" marR="0" lvl="0" indent="-30480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Third, I’m supporting the Policy Working Group as they track state-level housing legislation and coordinate with statewide coalitions. And finally, we’re preparing to hire a communications consultant to help us shape a stronger public-facing message on why housing—and zoning—matters.</a:t>
            </a:r>
            <a:endParaRPr/>
          </a:p>
        </p:txBody>
      </p:sp>
      <p:sp>
        <p:nvSpPr>
          <p:cNvPr id="57" name="Google Shape;57;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 name="Google Shape;65;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Our zoning work is not about pushing a one-size-fits-all solution. It’s about organizing people and information in ways that let us act strategically. We’re mapping out every municipality—who the decision-makers are, how engaged they’ve been, what kinds of zoning challenges they face. </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endParaRPr>
          </a:p>
          <a:p>
            <a:pPr marL="0" marR="0" lvl="0" indent="0" algn="l" rtl="0">
              <a:spcBef>
                <a:spcPts val="0"/>
              </a:spcBef>
              <a:spcAft>
                <a:spcPts val="0"/>
              </a:spcAft>
              <a:buNone/>
            </a:pPr>
            <a:r>
              <a:rPr lang="en-US" sz="1200">
                <a:solidFill>
                  <a:schemeClr val="dk1"/>
                </a:solidFill>
                <a:latin typeface="Arial"/>
                <a:ea typeface="Arial"/>
                <a:cs typeface="Arial"/>
                <a:sym typeface="Arial"/>
              </a:rPr>
              <a:t>From there, we’ll track outreach, follow meetings, and flag opportunities for collaboration. We’re also developing a toolkit—simple talking points, fact sheets, and FAQs—to help community members and allies speak up effectively. </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endParaRPr>
          </a:p>
          <a:p>
            <a:pPr marL="0" marR="0" lvl="0" indent="0" algn="l" rtl="0">
              <a:spcBef>
                <a:spcPts val="0"/>
              </a:spcBef>
              <a:spcAft>
                <a:spcPts val="0"/>
              </a:spcAft>
              <a:buNone/>
            </a:pPr>
            <a:r>
              <a:rPr lang="en-US" sz="1200">
                <a:solidFill>
                  <a:schemeClr val="dk1"/>
                </a:solidFill>
                <a:latin typeface="Arial"/>
                <a:ea typeface="Arial"/>
                <a:cs typeface="Arial"/>
                <a:sym typeface="Arial"/>
              </a:rPr>
              <a:t>And we’ll be launching a Housing Champions Pledge to make it easier for people to raise their hand and get involved at the local level.</a:t>
            </a:r>
            <a:endParaRPr/>
          </a:p>
        </p:txBody>
      </p:sp>
      <p:sp>
        <p:nvSpPr>
          <p:cNvPr id="66" name="Google Shape;66;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 name="Google Shape;74;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Provider Notes: We know that many of you in the provider community are working directly with people navigating housing insecurity—and that you see how zoning and local policy shape what’s possible. We want to better understand those connections from your perspective. Are there stories or patterns you’re seeing that we should be elevating in our advocacy? Are there gaps or barriers that could be addressed through local code changes or planning decisions? We’d love to find ways to reflect those insights back to municipal leaders.</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n-US" sz="1200">
                <a:solidFill>
                  <a:schemeClr val="dk1"/>
                </a:solidFill>
                <a:latin typeface="Arial"/>
                <a:ea typeface="Arial"/>
                <a:cs typeface="Arial"/>
                <a:sym typeface="Arial"/>
              </a:rPr>
              <a:t>Chamber Notes: We know that for many of you, workforce housing is not abstract—it’s deeply tied to your ability to recruit and retain employees. We’re interested in your perspective: What do you see as the most pressing housing barriers for working families in Lancaster County? Are there ways we could work together to make zoning conversations more accessible to the business community? Whether it’s sharing data, developing messaging, or coordinating visits with local officials, your insights and voice are welcome.</a:t>
            </a:r>
            <a:endParaRPr/>
          </a:p>
        </p:txBody>
      </p:sp>
      <p:sp>
        <p:nvSpPr>
          <p:cNvPr id="75" name="Google Shape;75;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2BE64-911F-3D4B-A781-15E4A6542559}" type="slidenum">
              <a:rPr lang="en-US" smtClean="0"/>
              <a:t>14</a:t>
            </a:fld>
            <a:endParaRPr lang="en-US"/>
          </a:p>
        </p:txBody>
      </p:sp>
    </p:spTree>
    <p:extLst>
      <p:ext uri="{BB962C8B-B14F-4D97-AF65-F5344CB8AC3E}">
        <p14:creationId xmlns:p14="http://schemas.microsoft.com/office/powerpoint/2010/main" val="1442670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2BE64-911F-3D4B-A781-15E4A6542559}" type="slidenum">
              <a:rPr lang="en-US" smtClean="0"/>
              <a:t>15</a:t>
            </a:fld>
            <a:endParaRPr lang="en-US"/>
          </a:p>
        </p:txBody>
      </p:sp>
    </p:spTree>
    <p:extLst>
      <p:ext uri="{BB962C8B-B14F-4D97-AF65-F5344CB8AC3E}">
        <p14:creationId xmlns:p14="http://schemas.microsoft.com/office/powerpoint/2010/main" val="252561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2BE64-911F-3D4B-A781-15E4A6542559}" type="slidenum">
              <a:rPr lang="en-US" smtClean="0"/>
              <a:t>16</a:t>
            </a:fld>
            <a:endParaRPr lang="en-US"/>
          </a:p>
        </p:txBody>
      </p:sp>
    </p:spTree>
    <p:extLst>
      <p:ext uri="{BB962C8B-B14F-4D97-AF65-F5344CB8AC3E}">
        <p14:creationId xmlns:p14="http://schemas.microsoft.com/office/powerpoint/2010/main" val="1382120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2BE64-911F-3D4B-A781-15E4A6542559}" type="slidenum">
              <a:rPr lang="en-US" smtClean="0"/>
              <a:t>17</a:t>
            </a:fld>
            <a:endParaRPr lang="en-US"/>
          </a:p>
        </p:txBody>
      </p:sp>
    </p:spTree>
    <p:extLst>
      <p:ext uri="{BB962C8B-B14F-4D97-AF65-F5344CB8AC3E}">
        <p14:creationId xmlns:p14="http://schemas.microsoft.com/office/powerpoint/2010/main" val="198559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2BE64-911F-3D4B-A781-15E4A6542559}" type="slidenum">
              <a:rPr lang="en-US" smtClean="0"/>
              <a:t>19</a:t>
            </a:fld>
            <a:endParaRPr lang="en-US"/>
          </a:p>
        </p:txBody>
      </p:sp>
    </p:spTree>
    <p:extLst>
      <p:ext uri="{BB962C8B-B14F-4D97-AF65-F5344CB8AC3E}">
        <p14:creationId xmlns:p14="http://schemas.microsoft.com/office/powerpoint/2010/main" val="1358066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2BE64-911F-3D4B-A781-15E4A6542559}" type="slidenum">
              <a:rPr lang="en-US" smtClean="0"/>
              <a:t>20</a:t>
            </a:fld>
            <a:endParaRPr lang="en-US"/>
          </a:p>
        </p:txBody>
      </p:sp>
    </p:spTree>
    <p:extLst>
      <p:ext uri="{BB962C8B-B14F-4D97-AF65-F5344CB8AC3E}">
        <p14:creationId xmlns:p14="http://schemas.microsoft.com/office/powerpoint/2010/main" val="1938791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2BE64-911F-3D4B-A781-15E4A6542559}" type="slidenum">
              <a:rPr lang="en-US" smtClean="0"/>
              <a:t>21</a:t>
            </a:fld>
            <a:endParaRPr lang="en-US"/>
          </a:p>
        </p:txBody>
      </p:sp>
    </p:spTree>
    <p:extLst>
      <p:ext uri="{BB962C8B-B14F-4D97-AF65-F5344CB8AC3E}">
        <p14:creationId xmlns:p14="http://schemas.microsoft.com/office/powerpoint/2010/main" val="953085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22</a:t>
            </a:fld>
            <a:endParaRPr lang="en-US"/>
          </a:p>
        </p:txBody>
      </p:sp>
    </p:spTree>
    <p:extLst>
      <p:ext uri="{BB962C8B-B14F-4D97-AF65-F5344CB8AC3E}">
        <p14:creationId xmlns:p14="http://schemas.microsoft.com/office/powerpoint/2010/main" val="3267339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0"/>
            <a:ext cx="12192000" cy="4820374"/>
          </a:xfrm>
          <a:solidFill>
            <a:schemeClr val="tx2">
              <a:lumMod val="20000"/>
              <a:lumOff val="80000"/>
            </a:schemeClr>
          </a:solidFill>
        </p:spPr>
        <p:txBody>
          <a:bodyPr anchor="ctr"/>
          <a:lstStyle>
            <a:lvl1pPr algn="ctr">
              <a:defRPr/>
            </a:lvl1pPr>
          </a:lstStyle>
          <a:p>
            <a:endParaRPr lang="en-US" dirty="0"/>
          </a:p>
        </p:txBody>
      </p:sp>
      <p:sp>
        <p:nvSpPr>
          <p:cNvPr id="3" name="Subtitle 2"/>
          <p:cNvSpPr>
            <a:spLocks noGrp="1"/>
          </p:cNvSpPr>
          <p:nvPr>
            <p:ph type="subTitle" idx="1" hasCustomPrompt="1"/>
          </p:nvPr>
        </p:nvSpPr>
        <p:spPr>
          <a:xfrm>
            <a:off x="1765300" y="5353775"/>
            <a:ext cx="6764747" cy="610323"/>
          </a:xfrm>
        </p:spPr>
        <p:txBody>
          <a:bodyPr>
            <a:noAutofit/>
          </a:bodyPr>
          <a:lstStyle>
            <a:lvl1pPr marL="0" indent="0" algn="l">
              <a:buNone/>
              <a:defRPr sz="3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presentation</a:t>
            </a:r>
          </a:p>
        </p:txBody>
      </p:sp>
      <p:sp>
        <p:nvSpPr>
          <p:cNvPr id="21" name="Text Placeholder 20"/>
          <p:cNvSpPr>
            <a:spLocks noGrp="1"/>
          </p:cNvSpPr>
          <p:nvPr>
            <p:ph type="body" sz="quarter" idx="11"/>
          </p:nvPr>
        </p:nvSpPr>
        <p:spPr>
          <a:xfrm>
            <a:off x="1765831" y="6052998"/>
            <a:ext cx="6764216" cy="489675"/>
          </a:xfrm>
        </p:spPr>
        <p:txBody>
          <a:bodyPr>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6984" t="19131" r="5326" b="20296"/>
          <a:stretch/>
        </p:blipFill>
        <p:spPr>
          <a:xfrm>
            <a:off x="8924079" y="6090687"/>
            <a:ext cx="2986269" cy="536950"/>
          </a:xfrm>
          <a:prstGeom prst="rect">
            <a:avLst/>
          </a:prstGeom>
        </p:spPr>
      </p:pic>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8"/>
          <p:cNvSpPr>
            <a:spLocks noGrp="1"/>
          </p:cNvSpPr>
          <p:nvPr>
            <p:ph type="pic" sz="quarter" idx="10"/>
          </p:nvPr>
        </p:nvSpPr>
        <p:spPr>
          <a:xfrm>
            <a:off x="0" y="0"/>
            <a:ext cx="12192000" cy="2788375"/>
          </a:xfrm>
          <a:solidFill>
            <a:schemeClr val="tx2">
              <a:lumMod val="20000"/>
              <a:lumOff val="80000"/>
            </a:schemeClr>
          </a:solidFill>
        </p:spPr>
        <p:txBody>
          <a:bodyPr anchor="ctr"/>
          <a:lstStyle>
            <a:lvl1pPr algn="ctr">
              <a:defRPr/>
            </a:lvl1pPr>
          </a:lstStyle>
          <a:p>
            <a:endParaRPr lang="en-US" dirty="0"/>
          </a:p>
        </p:txBody>
      </p:sp>
      <p:sp>
        <p:nvSpPr>
          <p:cNvPr id="3" name="Content Placeholder 2"/>
          <p:cNvSpPr>
            <a:spLocks noGrp="1"/>
          </p:cNvSpPr>
          <p:nvPr>
            <p:ph idx="1" hasCustomPrompt="1"/>
          </p:nvPr>
        </p:nvSpPr>
        <p:spPr>
          <a:xfrm>
            <a:off x="465666" y="3340100"/>
            <a:ext cx="10888133" cy="2571025"/>
          </a:xfrm>
        </p:spPr>
        <p:txBody>
          <a:bodyPr anchor="ctr">
            <a:noAutofit/>
          </a:bodyPr>
          <a:lstStyle>
            <a:lvl1pPr marL="0" indent="0" algn="ctr">
              <a:buNone/>
              <a:defRPr sz="3600" b="1" i="1">
                <a:solidFill>
                  <a:schemeClr val="accent6"/>
                </a:solidFill>
              </a:defRPr>
            </a:lvl1pPr>
            <a:lvl2pPr algn="ctr">
              <a:defRPr i="1">
                <a:solidFill>
                  <a:schemeClr val="accent1"/>
                </a:solidFill>
              </a:defRPr>
            </a:lvl2pPr>
            <a:lvl3pPr algn="ctr">
              <a:defRPr i="1">
                <a:solidFill>
                  <a:schemeClr val="accent1"/>
                </a:solidFill>
              </a:defRPr>
            </a:lvl3pPr>
            <a:lvl4pPr algn="ctr">
              <a:defRPr i="1">
                <a:solidFill>
                  <a:schemeClr val="accent1"/>
                </a:solidFill>
              </a:defRPr>
            </a:lvl4pPr>
            <a:lvl5pPr algn="ctr">
              <a:defRPr i="1">
                <a:solidFill>
                  <a:schemeClr val="accent1"/>
                </a:solidFill>
              </a:defRPr>
            </a:lvl5pPr>
          </a:lstStyle>
          <a:p>
            <a:pPr lvl="0"/>
            <a:r>
              <a:rPr lang="en-US" dirty="0"/>
              <a:t>“Click to edit Master text styles”</a:t>
            </a:r>
          </a:p>
        </p:txBody>
      </p:sp>
      <p:sp>
        <p:nvSpPr>
          <p:cNvPr id="14"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6984" t="19131" r="5326" b="20296"/>
          <a:stretch/>
        </p:blipFill>
        <p:spPr>
          <a:xfrm>
            <a:off x="8924079" y="6136987"/>
            <a:ext cx="2986269" cy="53695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82600" y="397504"/>
            <a:ext cx="2044700" cy="1327089"/>
          </a:xfrm>
          <a:prstGeom prst="rect">
            <a:avLst/>
          </a:prstGeom>
        </p:spPr>
      </p:pic>
      <p:sp>
        <p:nvSpPr>
          <p:cNvPr id="3" name="Content Placeholder 2"/>
          <p:cNvSpPr>
            <a:spLocks noGrp="1"/>
          </p:cNvSpPr>
          <p:nvPr>
            <p:ph idx="1"/>
          </p:nvPr>
        </p:nvSpPr>
        <p:spPr>
          <a:xfrm>
            <a:off x="465666" y="1989862"/>
            <a:ext cx="10888133" cy="4054785"/>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13" name="Title 1"/>
          <p:cNvSpPr>
            <a:spLocks noGrp="1"/>
          </p:cNvSpPr>
          <p:nvPr>
            <p:ph type="title"/>
          </p:nvPr>
        </p:nvSpPr>
        <p:spPr>
          <a:xfrm>
            <a:off x="2755900" y="493135"/>
            <a:ext cx="8915400" cy="1151075"/>
          </a:xfrm>
        </p:spPr>
        <p:txBody>
          <a:bodyPr anchor="b"/>
          <a:lstStyle>
            <a:lvl1pPr>
              <a:defRPr>
                <a:solidFill>
                  <a:schemeClr val="accent5"/>
                </a:solidFill>
              </a:defRPr>
            </a:lvl1pPr>
          </a:lstStyle>
          <a:p>
            <a:endParaRPr lang="en-US" dirty="0"/>
          </a:p>
        </p:txBody>
      </p:sp>
      <p:cxnSp>
        <p:nvCxnSpPr>
          <p:cNvPr id="14" name="Straight Connector 13"/>
          <p:cNvCxnSpPr/>
          <p:nvPr userDrawn="1"/>
        </p:nvCxnSpPr>
        <p:spPr>
          <a:xfrm flipV="1">
            <a:off x="2882900" y="1580711"/>
            <a:ext cx="8890000" cy="3082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6984" t="19131" r="5326" b="20296"/>
          <a:stretch/>
        </p:blipFill>
        <p:spPr>
          <a:xfrm>
            <a:off x="8924079" y="6136987"/>
            <a:ext cx="2986269" cy="53695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82600" y="1825625"/>
            <a:ext cx="5181600"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half" idx="2"/>
          </p:nvPr>
        </p:nvSpPr>
        <p:spPr>
          <a:xfrm>
            <a:off x="5816600" y="1825625"/>
            <a:ext cx="5181600"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82600" y="397504"/>
            <a:ext cx="2044700" cy="1327089"/>
          </a:xfrm>
          <a:prstGeom prst="rect">
            <a:avLst/>
          </a:prstGeom>
        </p:spPr>
      </p:pic>
      <p:sp>
        <p:nvSpPr>
          <p:cNvPr id="20" name="Title 1"/>
          <p:cNvSpPr>
            <a:spLocks noGrp="1"/>
          </p:cNvSpPr>
          <p:nvPr>
            <p:ph type="title"/>
          </p:nvPr>
        </p:nvSpPr>
        <p:spPr>
          <a:xfrm>
            <a:off x="2755900" y="493135"/>
            <a:ext cx="8915400" cy="1151075"/>
          </a:xfrm>
        </p:spPr>
        <p:txBody>
          <a:bodyPr anchor="b"/>
          <a:lstStyle>
            <a:lvl1pPr>
              <a:defRPr>
                <a:solidFill>
                  <a:schemeClr val="accent5"/>
                </a:solidFill>
              </a:defRPr>
            </a:lvl1pPr>
          </a:lstStyle>
          <a:p>
            <a:endParaRPr lang="en-US" dirty="0"/>
          </a:p>
        </p:txBody>
      </p:sp>
      <p:cxnSp>
        <p:nvCxnSpPr>
          <p:cNvPr id="21" name="Straight Connector 20"/>
          <p:cNvCxnSpPr/>
          <p:nvPr userDrawn="1"/>
        </p:nvCxnSpPr>
        <p:spPr>
          <a:xfrm flipV="1">
            <a:off x="2882900" y="1580711"/>
            <a:ext cx="8890000" cy="3082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6984" t="19131" r="5326" b="20296"/>
          <a:stretch/>
        </p:blipFill>
        <p:spPr>
          <a:xfrm>
            <a:off x="8924079" y="6136987"/>
            <a:ext cx="2986269" cy="53695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82600" y="397504"/>
            <a:ext cx="2044700" cy="1327089"/>
          </a:xfrm>
          <a:prstGeom prst="rect">
            <a:avLst/>
          </a:prstGeom>
        </p:spPr>
      </p:pic>
      <p:sp>
        <p:nvSpPr>
          <p:cNvPr id="3" name="Chart Placeholder 2"/>
          <p:cNvSpPr>
            <a:spLocks noGrp="1"/>
          </p:cNvSpPr>
          <p:nvPr>
            <p:ph type="chart" sz="quarter" idx="14"/>
          </p:nvPr>
        </p:nvSpPr>
        <p:spPr>
          <a:xfrm>
            <a:off x="482600" y="1955800"/>
            <a:ext cx="10871200" cy="3492500"/>
          </a:xfrm>
          <a:solidFill>
            <a:schemeClr val="bg2"/>
          </a:solidFill>
        </p:spPr>
        <p:txBody>
          <a:bodyPr anchor="ctr"/>
          <a:lstStyle>
            <a:lvl1pPr algn="ctr">
              <a:defRPr/>
            </a:lvl1pPr>
          </a:lstStyle>
          <a:p>
            <a:endParaRPr lang="en-US"/>
          </a:p>
        </p:txBody>
      </p:sp>
      <p:sp>
        <p:nvSpPr>
          <p:cNvPr id="14"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15" name="Title 1"/>
          <p:cNvSpPr>
            <a:spLocks noGrp="1"/>
          </p:cNvSpPr>
          <p:nvPr>
            <p:ph type="title"/>
          </p:nvPr>
        </p:nvSpPr>
        <p:spPr>
          <a:xfrm>
            <a:off x="2755900" y="493135"/>
            <a:ext cx="8915400" cy="1151075"/>
          </a:xfrm>
        </p:spPr>
        <p:txBody>
          <a:bodyPr anchor="b"/>
          <a:lstStyle>
            <a:lvl1pPr>
              <a:defRPr>
                <a:solidFill>
                  <a:schemeClr val="accent5"/>
                </a:solidFill>
              </a:defRPr>
            </a:lvl1pPr>
          </a:lstStyle>
          <a:p>
            <a:endParaRPr lang="en-US" dirty="0"/>
          </a:p>
        </p:txBody>
      </p:sp>
      <p:cxnSp>
        <p:nvCxnSpPr>
          <p:cNvPr id="16" name="Straight Connector 15"/>
          <p:cNvCxnSpPr/>
          <p:nvPr userDrawn="1"/>
        </p:nvCxnSpPr>
        <p:spPr>
          <a:xfrm flipV="1">
            <a:off x="2882900" y="1580711"/>
            <a:ext cx="8890000" cy="3082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6984" t="19131" r="5326" b="20296"/>
          <a:stretch/>
        </p:blipFill>
        <p:spPr>
          <a:xfrm>
            <a:off x="8924079" y="6136987"/>
            <a:ext cx="2986269" cy="53695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1" name="Picture Placeholder 18"/>
          <p:cNvSpPr>
            <a:spLocks noGrp="1"/>
          </p:cNvSpPr>
          <p:nvPr>
            <p:ph type="pic" sz="quarter" idx="10"/>
          </p:nvPr>
        </p:nvSpPr>
        <p:spPr>
          <a:xfrm>
            <a:off x="0" y="0"/>
            <a:ext cx="12192000" cy="2788375"/>
          </a:xfrm>
          <a:solidFill>
            <a:schemeClr val="tx2">
              <a:lumMod val="20000"/>
              <a:lumOff val="80000"/>
            </a:schemeClr>
          </a:solidFill>
        </p:spPr>
        <p:txBody>
          <a:bodyPr anchor="ctr"/>
          <a:lstStyle>
            <a:lvl1pPr algn="ctr">
              <a:defRPr/>
            </a:lvl1pPr>
          </a:lstStyle>
          <a:p>
            <a:endParaRPr lang="en-US" dirty="0"/>
          </a:p>
        </p:txBody>
      </p:sp>
      <p:sp>
        <p:nvSpPr>
          <p:cNvPr id="3" name="Content Placeholder 2"/>
          <p:cNvSpPr>
            <a:spLocks noGrp="1"/>
          </p:cNvSpPr>
          <p:nvPr>
            <p:ph idx="1" hasCustomPrompt="1"/>
          </p:nvPr>
        </p:nvSpPr>
        <p:spPr>
          <a:xfrm>
            <a:off x="465666" y="3340100"/>
            <a:ext cx="10888133" cy="2571025"/>
          </a:xfrm>
        </p:spPr>
        <p:txBody>
          <a:bodyPr anchor="ctr">
            <a:noAutofit/>
          </a:bodyPr>
          <a:lstStyle>
            <a:lvl1pPr marL="0" indent="0" algn="ctr">
              <a:buNone/>
              <a:defRPr sz="3600" b="1" i="1">
                <a:solidFill>
                  <a:schemeClr val="accent1"/>
                </a:solidFill>
              </a:defRPr>
            </a:lvl1pPr>
            <a:lvl2pPr algn="ctr">
              <a:defRPr i="1">
                <a:solidFill>
                  <a:schemeClr val="accent1"/>
                </a:solidFill>
              </a:defRPr>
            </a:lvl2pPr>
            <a:lvl3pPr algn="ctr">
              <a:defRPr i="1">
                <a:solidFill>
                  <a:schemeClr val="accent1"/>
                </a:solidFill>
              </a:defRPr>
            </a:lvl3pPr>
            <a:lvl4pPr algn="ctr">
              <a:defRPr i="1">
                <a:solidFill>
                  <a:schemeClr val="accent1"/>
                </a:solidFill>
              </a:defRPr>
            </a:lvl4pPr>
            <a:lvl5pPr algn="ctr">
              <a:defRPr i="1">
                <a:solidFill>
                  <a:schemeClr val="accent1"/>
                </a:solidFill>
              </a:defRPr>
            </a:lvl5pPr>
          </a:lstStyle>
          <a:p>
            <a:pPr lvl="0"/>
            <a:r>
              <a:rPr lang="en-US" dirty="0"/>
              <a:t>“Click to edit Master text styles”</a:t>
            </a:r>
          </a:p>
        </p:txBody>
      </p:sp>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6984" t="19131" r="5326" b="20296"/>
          <a:stretch/>
        </p:blipFill>
        <p:spPr>
          <a:xfrm>
            <a:off x="8924079" y="6136987"/>
            <a:ext cx="2986269" cy="53695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666" y="1989862"/>
            <a:ext cx="11307234" cy="4054785"/>
          </a:xfrm>
        </p:spPr>
        <p:txBody>
          <a:bodyPr>
            <a:no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368300" y="493135"/>
            <a:ext cx="11404600" cy="1151075"/>
          </a:xfrm>
        </p:spPr>
        <p:txBody>
          <a:bodyPr anchor="b"/>
          <a:lstStyle>
            <a:lvl1pPr>
              <a:defRPr>
                <a:solidFill>
                  <a:schemeClr val="accent5"/>
                </a:solidFill>
              </a:defRPr>
            </a:lvl1pPr>
          </a:lstStyle>
          <a:p>
            <a:endParaRPr lang="en-US" dirty="0"/>
          </a:p>
        </p:txBody>
      </p:sp>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cxnSp>
        <p:nvCxnSpPr>
          <p:cNvPr id="4" name="Straight Connector 3"/>
          <p:cNvCxnSpPr/>
          <p:nvPr userDrawn="1"/>
        </p:nvCxnSpPr>
        <p:spPr>
          <a:xfrm flipV="1">
            <a:off x="495300" y="1572434"/>
            <a:ext cx="11277600" cy="3909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984" t="19131" r="5326" b="20296"/>
          <a:stretch/>
        </p:blipFill>
        <p:spPr>
          <a:xfrm>
            <a:off x="8924079" y="6136987"/>
            <a:ext cx="2986269" cy="53695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5666" y="3340100"/>
            <a:ext cx="10888133" cy="2571025"/>
          </a:xfrm>
        </p:spPr>
        <p:txBody>
          <a:bodyPr anchor="ctr">
            <a:noAutofit/>
          </a:bodyPr>
          <a:lstStyle>
            <a:lvl1pPr marL="0" indent="0" algn="ctr">
              <a:buNone/>
              <a:defRPr sz="3600" b="1" i="1">
                <a:solidFill>
                  <a:schemeClr val="accent1"/>
                </a:solidFill>
              </a:defRPr>
            </a:lvl1pPr>
            <a:lvl2pPr algn="ctr">
              <a:defRPr i="1">
                <a:solidFill>
                  <a:schemeClr val="accent1"/>
                </a:solidFill>
              </a:defRPr>
            </a:lvl2pPr>
            <a:lvl3pPr algn="ctr">
              <a:defRPr i="1">
                <a:solidFill>
                  <a:schemeClr val="accent1"/>
                </a:solidFill>
              </a:defRPr>
            </a:lvl3pPr>
            <a:lvl4pPr algn="ctr">
              <a:defRPr i="1">
                <a:solidFill>
                  <a:schemeClr val="accent1"/>
                </a:solidFill>
              </a:defRPr>
            </a:lvl4pPr>
            <a:lvl5pPr algn="ctr">
              <a:defRPr i="1">
                <a:solidFill>
                  <a:schemeClr val="accent1"/>
                </a:solidFill>
              </a:defRPr>
            </a:lvl5pPr>
          </a:lstStyle>
          <a:p>
            <a:pPr lvl="0"/>
            <a:r>
              <a:rPr lang="en-US" dirty="0"/>
              <a:t>“Click to edit Master text styles”</a:t>
            </a:r>
          </a:p>
        </p:txBody>
      </p:sp>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pic>
        <p:nvPicPr>
          <p:cNvPr id="9" name="Picture 8"/>
          <p:cNvPicPr>
            <a:picLocks noChangeAspect="1"/>
          </p:cNvPicPr>
          <p:nvPr userDrawn="1"/>
        </p:nvPicPr>
        <p:blipFill rotWithShape="1">
          <a:blip r:embed="rId2">
            <a:alphaModFix amt="71000"/>
            <a:extLst>
              <a:ext uri="{28A0092B-C50C-407E-A947-70E740481C1C}">
                <a14:useLocalDpi xmlns:a14="http://schemas.microsoft.com/office/drawing/2010/main" val="0"/>
              </a:ext>
            </a:extLst>
          </a:blip>
          <a:srcRect r="-1221"/>
          <a:stretch/>
        </p:blipFill>
        <p:spPr>
          <a:xfrm>
            <a:off x="-139700" y="509089"/>
            <a:ext cx="12915900" cy="3901148"/>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6984" t="19131" r="5326" b="20296"/>
          <a:stretch/>
        </p:blipFill>
        <p:spPr>
          <a:xfrm>
            <a:off x="8924079" y="6136987"/>
            <a:ext cx="2986269" cy="53695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B6A3-29B5-0D6D-C029-8CAA005540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367BF7-9FB5-7DA5-3F74-51CC223EEF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69E6FB-98DE-A424-F8FA-78D795346B3F}"/>
              </a:ext>
            </a:extLst>
          </p:cNvPr>
          <p:cNvSpPr>
            <a:spLocks noGrp="1"/>
          </p:cNvSpPr>
          <p:nvPr>
            <p:ph type="dt" sz="half" idx="10"/>
          </p:nvPr>
        </p:nvSpPr>
        <p:spPr/>
        <p:txBody>
          <a:bodyPr/>
          <a:lstStyle/>
          <a:p>
            <a:fld id="{60EA92D4-0467-7D44-9077-22B37E69F177}" type="datetimeFigureOut">
              <a:rPr lang="en-US" smtClean="0"/>
              <a:t>12/10/2025</a:t>
            </a:fld>
            <a:endParaRPr lang="en-US"/>
          </a:p>
        </p:txBody>
      </p:sp>
      <p:sp>
        <p:nvSpPr>
          <p:cNvPr id="5" name="Footer Placeholder 4">
            <a:extLst>
              <a:ext uri="{FF2B5EF4-FFF2-40B4-BE49-F238E27FC236}">
                <a16:creationId xmlns:a16="http://schemas.microsoft.com/office/drawing/2014/main" id="{D86C1FA4-DE06-0F25-3C6A-358870D23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322CB-A6DA-1484-84FF-3A2A66FFD8A4}"/>
              </a:ext>
            </a:extLst>
          </p:cNvPr>
          <p:cNvSpPr>
            <a:spLocks noGrp="1"/>
          </p:cNvSpPr>
          <p:nvPr>
            <p:ph type="sldNum" sz="quarter" idx="12"/>
          </p:nvPr>
        </p:nvSpPr>
        <p:spPr/>
        <p:txBody>
          <a:bodyPr/>
          <a:lstStyle/>
          <a:p>
            <a:fld id="{057CC499-AE00-7643-9D7A-FFD315A19AC9}" type="slidenum">
              <a:rPr lang="en-US" smtClean="0"/>
              <a:t>‹#›</a:t>
            </a:fld>
            <a:endParaRPr lang="en-US"/>
          </a:p>
        </p:txBody>
      </p:sp>
    </p:spTree>
    <p:extLst>
      <p:ext uri="{BB962C8B-B14F-4D97-AF65-F5344CB8AC3E}">
        <p14:creationId xmlns:p14="http://schemas.microsoft.com/office/powerpoint/2010/main" val="2001678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3DBFD-C51C-1BFD-CE53-0A99AE8AA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2CEA2A-653E-9EFE-7E38-46FDA88E3D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635C0-87A0-5630-7A58-A732655CDAF1}"/>
              </a:ext>
            </a:extLst>
          </p:cNvPr>
          <p:cNvSpPr>
            <a:spLocks noGrp="1"/>
          </p:cNvSpPr>
          <p:nvPr>
            <p:ph type="dt" sz="half" idx="10"/>
          </p:nvPr>
        </p:nvSpPr>
        <p:spPr/>
        <p:txBody>
          <a:bodyPr/>
          <a:lstStyle/>
          <a:p>
            <a:fld id="{60EA92D4-0467-7D44-9077-22B37E69F177}" type="datetimeFigureOut">
              <a:rPr lang="en-US" smtClean="0"/>
              <a:t>12/10/2025</a:t>
            </a:fld>
            <a:endParaRPr lang="en-US"/>
          </a:p>
        </p:txBody>
      </p:sp>
      <p:sp>
        <p:nvSpPr>
          <p:cNvPr id="5" name="Footer Placeholder 4">
            <a:extLst>
              <a:ext uri="{FF2B5EF4-FFF2-40B4-BE49-F238E27FC236}">
                <a16:creationId xmlns:a16="http://schemas.microsoft.com/office/drawing/2014/main" id="{795562D3-A812-7359-47CC-D7BB7C77D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423564-BA6E-1EF7-C5B9-5E5E1B9D1349}"/>
              </a:ext>
            </a:extLst>
          </p:cNvPr>
          <p:cNvSpPr>
            <a:spLocks noGrp="1"/>
          </p:cNvSpPr>
          <p:nvPr>
            <p:ph type="sldNum" sz="quarter" idx="12"/>
          </p:nvPr>
        </p:nvSpPr>
        <p:spPr/>
        <p:txBody>
          <a:bodyPr/>
          <a:lstStyle/>
          <a:p>
            <a:fld id="{057CC499-AE00-7643-9D7A-FFD315A19AC9}" type="slidenum">
              <a:rPr lang="en-US" smtClean="0"/>
              <a:t>‹#›</a:t>
            </a:fld>
            <a:endParaRPr lang="en-US"/>
          </a:p>
        </p:txBody>
      </p:sp>
    </p:spTree>
    <p:extLst>
      <p:ext uri="{BB962C8B-B14F-4D97-AF65-F5344CB8AC3E}">
        <p14:creationId xmlns:p14="http://schemas.microsoft.com/office/powerpoint/2010/main" val="2918376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3971A-39A2-903B-B13A-52210B4318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8AC5A6-A387-5727-5F1F-FA2CDEB349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BD1DCB-804F-1EA3-9560-CEA02F730E2E}"/>
              </a:ext>
            </a:extLst>
          </p:cNvPr>
          <p:cNvSpPr>
            <a:spLocks noGrp="1"/>
          </p:cNvSpPr>
          <p:nvPr>
            <p:ph type="dt" sz="half" idx="10"/>
          </p:nvPr>
        </p:nvSpPr>
        <p:spPr/>
        <p:txBody>
          <a:bodyPr/>
          <a:lstStyle/>
          <a:p>
            <a:fld id="{60EA92D4-0467-7D44-9077-22B37E69F177}" type="datetimeFigureOut">
              <a:rPr lang="en-US" smtClean="0"/>
              <a:t>12/10/2025</a:t>
            </a:fld>
            <a:endParaRPr lang="en-US"/>
          </a:p>
        </p:txBody>
      </p:sp>
      <p:sp>
        <p:nvSpPr>
          <p:cNvPr id="5" name="Footer Placeholder 4">
            <a:extLst>
              <a:ext uri="{FF2B5EF4-FFF2-40B4-BE49-F238E27FC236}">
                <a16:creationId xmlns:a16="http://schemas.microsoft.com/office/drawing/2014/main" id="{54A4B574-D1EE-540B-3C42-F3F402E25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CC114-2A2E-2119-413B-C9429DBA3E38}"/>
              </a:ext>
            </a:extLst>
          </p:cNvPr>
          <p:cNvSpPr>
            <a:spLocks noGrp="1"/>
          </p:cNvSpPr>
          <p:nvPr>
            <p:ph type="sldNum" sz="quarter" idx="12"/>
          </p:nvPr>
        </p:nvSpPr>
        <p:spPr/>
        <p:txBody>
          <a:bodyPr/>
          <a:lstStyle/>
          <a:p>
            <a:fld id="{057CC499-AE00-7643-9D7A-FFD315A19AC9}" type="slidenum">
              <a:rPr lang="en-US" smtClean="0"/>
              <a:t>‹#›</a:t>
            </a:fld>
            <a:endParaRPr lang="en-US"/>
          </a:p>
        </p:txBody>
      </p:sp>
    </p:spTree>
    <p:extLst>
      <p:ext uri="{BB962C8B-B14F-4D97-AF65-F5344CB8AC3E}">
        <p14:creationId xmlns:p14="http://schemas.microsoft.com/office/powerpoint/2010/main" val="277242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25400" y="-139700"/>
            <a:ext cx="12217400" cy="6121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a:alphaModFix amt="6000"/>
            <a:extLst>
              <a:ext uri="{28A0092B-C50C-407E-A947-70E740481C1C}">
                <a14:useLocalDpi xmlns:a14="http://schemas.microsoft.com/office/drawing/2010/main" val="0"/>
              </a:ext>
            </a:extLst>
          </a:blip>
          <a:srcRect r="-1221"/>
          <a:stretch/>
        </p:blipFill>
        <p:spPr>
          <a:xfrm>
            <a:off x="-139700" y="509089"/>
            <a:ext cx="12915900" cy="3901148"/>
          </a:xfrm>
          <a:prstGeom prst="rect">
            <a:avLst/>
          </a:prstGeom>
        </p:spPr>
      </p:pic>
      <p:sp>
        <p:nvSpPr>
          <p:cNvPr id="2" name="Title 1"/>
          <p:cNvSpPr>
            <a:spLocks noGrp="1"/>
          </p:cNvSpPr>
          <p:nvPr>
            <p:ph type="title"/>
          </p:nvPr>
        </p:nvSpPr>
        <p:spPr>
          <a:xfrm>
            <a:off x="701221" y="2157549"/>
            <a:ext cx="11160579" cy="2337434"/>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01221" y="4494983"/>
            <a:ext cx="11160579"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6984" t="19131" r="5326" b="20296"/>
          <a:stretch/>
        </p:blipFill>
        <p:spPr>
          <a:xfrm>
            <a:off x="8924079" y="6136987"/>
            <a:ext cx="2986269" cy="536950"/>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BC21-35B9-7A66-CC71-8D42F50433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021BE-0BBE-1F69-1740-48D76362DE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09BCB0-D0B2-1760-E3C4-5DAB64CD67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E57684-D58A-CF83-B091-9599B3284BA1}"/>
              </a:ext>
            </a:extLst>
          </p:cNvPr>
          <p:cNvSpPr>
            <a:spLocks noGrp="1"/>
          </p:cNvSpPr>
          <p:nvPr>
            <p:ph type="dt" sz="half" idx="10"/>
          </p:nvPr>
        </p:nvSpPr>
        <p:spPr/>
        <p:txBody>
          <a:bodyPr/>
          <a:lstStyle/>
          <a:p>
            <a:fld id="{60EA92D4-0467-7D44-9077-22B37E69F177}" type="datetimeFigureOut">
              <a:rPr lang="en-US" smtClean="0"/>
              <a:t>12/10/2025</a:t>
            </a:fld>
            <a:endParaRPr lang="en-US"/>
          </a:p>
        </p:txBody>
      </p:sp>
      <p:sp>
        <p:nvSpPr>
          <p:cNvPr id="6" name="Footer Placeholder 5">
            <a:extLst>
              <a:ext uri="{FF2B5EF4-FFF2-40B4-BE49-F238E27FC236}">
                <a16:creationId xmlns:a16="http://schemas.microsoft.com/office/drawing/2014/main" id="{C11D19A5-BB99-AE24-5D0B-33D65A114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777AF7-2732-4F92-71F8-3FEE17646AC4}"/>
              </a:ext>
            </a:extLst>
          </p:cNvPr>
          <p:cNvSpPr>
            <a:spLocks noGrp="1"/>
          </p:cNvSpPr>
          <p:nvPr>
            <p:ph type="sldNum" sz="quarter" idx="12"/>
          </p:nvPr>
        </p:nvSpPr>
        <p:spPr/>
        <p:txBody>
          <a:bodyPr/>
          <a:lstStyle/>
          <a:p>
            <a:fld id="{057CC499-AE00-7643-9D7A-FFD315A19AC9}" type="slidenum">
              <a:rPr lang="en-US" smtClean="0"/>
              <a:t>‹#›</a:t>
            </a:fld>
            <a:endParaRPr lang="en-US"/>
          </a:p>
        </p:txBody>
      </p:sp>
    </p:spTree>
    <p:extLst>
      <p:ext uri="{BB962C8B-B14F-4D97-AF65-F5344CB8AC3E}">
        <p14:creationId xmlns:p14="http://schemas.microsoft.com/office/powerpoint/2010/main" val="1121859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B452-F278-76FF-D7F2-EB5A65842C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A5ABFF-8E8F-3BB8-A40F-F9ADAB8B23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B65E03-8BC9-AB30-46DF-44DFBFD514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34A8F-05CA-4E36-B760-0845C234E7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FDB42C-7162-513A-6043-6D2FC4A36E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8A7488-B25D-42C6-D264-33BEEC48087E}"/>
              </a:ext>
            </a:extLst>
          </p:cNvPr>
          <p:cNvSpPr>
            <a:spLocks noGrp="1"/>
          </p:cNvSpPr>
          <p:nvPr>
            <p:ph type="dt" sz="half" idx="10"/>
          </p:nvPr>
        </p:nvSpPr>
        <p:spPr/>
        <p:txBody>
          <a:bodyPr/>
          <a:lstStyle/>
          <a:p>
            <a:fld id="{60EA92D4-0467-7D44-9077-22B37E69F177}" type="datetimeFigureOut">
              <a:rPr lang="en-US" smtClean="0"/>
              <a:t>12/10/2025</a:t>
            </a:fld>
            <a:endParaRPr lang="en-US"/>
          </a:p>
        </p:txBody>
      </p:sp>
      <p:sp>
        <p:nvSpPr>
          <p:cNvPr id="8" name="Footer Placeholder 7">
            <a:extLst>
              <a:ext uri="{FF2B5EF4-FFF2-40B4-BE49-F238E27FC236}">
                <a16:creationId xmlns:a16="http://schemas.microsoft.com/office/drawing/2014/main" id="{3F37177E-0965-94B0-CCBC-29A6E325EF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0B833-5461-8CB0-8032-27EDC7B8DF14}"/>
              </a:ext>
            </a:extLst>
          </p:cNvPr>
          <p:cNvSpPr>
            <a:spLocks noGrp="1"/>
          </p:cNvSpPr>
          <p:nvPr>
            <p:ph type="sldNum" sz="quarter" idx="12"/>
          </p:nvPr>
        </p:nvSpPr>
        <p:spPr/>
        <p:txBody>
          <a:bodyPr/>
          <a:lstStyle/>
          <a:p>
            <a:fld id="{057CC499-AE00-7643-9D7A-FFD315A19AC9}" type="slidenum">
              <a:rPr lang="en-US" smtClean="0"/>
              <a:t>‹#›</a:t>
            </a:fld>
            <a:endParaRPr lang="en-US"/>
          </a:p>
        </p:txBody>
      </p:sp>
    </p:spTree>
    <p:extLst>
      <p:ext uri="{BB962C8B-B14F-4D97-AF65-F5344CB8AC3E}">
        <p14:creationId xmlns:p14="http://schemas.microsoft.com/office/powerpoint/2010/main" val="1822678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0C88-E691-78BC-CB4C-E51A627033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B9950A-5620-422E-1DA3-138E7723F9F7}"/>
              </a:ext>
            </a:extLst>
          </p:cNvPr>
          <p:cNvSpPr>
            <a:spLocks noGrp="1"/>
          </p:cNvSpPr>
          <p:nvPr>
            <p:ph type="dt" sz="half" idx="10"/>
          </p:nvPr>
        </p:nvSpPr>
        <p:spPr/>
        <p:txBody>
          <a:bodyPr/>
          <a:lstStyle/>
          <a:p>
            <a:fld id="{60EA92D4-0467-7D44-9077-22B37E69F177}" type="datetimeFigureOut">
              <a:rPr lang="en-US" smtClean="0"/>
              <a:t>12/10/2025</a:t>
            </a:fld>
            <a:endParaRPr lang="en-US"/>
          </a:p>
        </p:txBody>
      </p:sp>
      <p:sp>
        <p:nvSpPr>
          <p:cNvPr id="4" name="Footer Placeholder 3">
            <a:extLst>
              <a:ext uri="{FF2B5EF4-FFF2-40B4-BE49-F238E27FC236}">
                <a16:creationId xmlns:a16="http://schemas.microsoft.com/office/drawing/2014/main" id="{39D3147D-8078-D3FE-414F-27552D61AB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0977D5-3354-9444-6995-17AB7F6384BD}"/>
              </a:ext>
            </a:extLst>
          </p:cNvPr>
          <p:cNvSpPr>
            <a:spLocks noGrp="1"/>
          </p:cNvSpPr>
          <p:nvPr>
            <p:ph type="sldNum" sz="quarter" idx="12"/>
          </p:nvPr>
        </p:nvSpPr>
        <p:spPr/>
        <p:txBody>
          <a:bodyPr/>
          <a:lstStyle/>
          <a:p>
            <a:fld id="{057CC499-AE00-7643-9D7A-FFD315A19AC9}" type="slidenum">
              <a:rPr lang="en-US" smtClean="0"/>
              <a:t>‹#›</a:t>
            </a:fld>
            <a:endParaRPr lang="en-US"/>
          </a:p>
        </p:txBody>
      </p:sp>
    </p:spTree>
    <p:extLst>
      <p:ext uri="{BB962C8B-B14F-4D97-AF65-F5344CB8AC3E}">
        <p14:creationId xmlns:p14="http://schemas.microsoft.com/office/powerpoint/2010/main" val="11210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03A396-D628-DB24-E8FB-7F2A7157F8E5}"/>
              </a:ext>
            </a:extLst>
          </p:cNvPr>
          <p:cNvSpPr>
            <a:spLocks noGrp="1"/>
          </p:cNvSpPr>
          <p:nvPr>
            <p:ph type="dt" sz="half" idx="10"/>
          </p:nvPr>
        </p:nvSpPr>
        <p:spPr/>
        <p:txBody>
          <a:bodyPr/>
          <a:lstStyle/>
          <a:p>
            <a:fld id="{60EA92D4-0467-7D44-9077-22B37E69F177}" type="datetimeFigureOut">
              <a:rPr lang="en-US" smtClean="0"/>
              <a:t>12/10/2025</a:t>
            </a:fld>
            <a:endParaRPr lang="en-US"/>
          </a:p>
        </p:txBody>
      </p:sp>
      <p:sp>
        <p:nvSpPr>
          <p:cNvPr id="3" name="Footer Placeholder 2">
            <a:extLst>
              <a:ext uri="{FF2B5EF4-FFF2-40B4-BE49-F238E27FC236}">
                <a16:creationId xmlns:a16="http://schemas.microsoft.com/office/drawing/2014/main" id="{DAA4E678-7893-6EC1-4B73-DD4A67D451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982161-CE6A-E874-FF64-6BC16F77F8AB}"/>
              </a:ext>
            </a:extLst>
          </p:cNvPr>
          <p:cNvSpPr>
            <a:spLocks noGrp="1"/>
          </p:cNvSpPr>
          <p:nvPr>
            <p:ph type="sldNum" sz="quarter" idx="12"/>
          </p:nvPr>
        </p:nvSpPr>
        <p:spPr/>
        <p:txBody>
          <a:bodyPr/>
          <a:lstStyle/>
          <a:p>
            <a:fld id="{057CC499-AE00-7643-9D7A-FFD315A19AC9}" type="slidenum">
              <a:rPr lang="en-US" smtClean="0"/>
              <a:t>‹#›</a:t>
            </a:fld>
            <a:endParaRPr lang="en-US"/>
          </a:p>
        </p:txBody>
      </p:sp>
    </p:spTree>
    <p:extLst>
      <p:ext uri="{BB962C8B-B14F-4D97-AF65-F5344CB8AC3E}">
        <p14:creationId xmlns:p14="http://schemas.microsoft.com/office/powerpoint/2010/main" val="4134822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974A3-9FC3-D336-0EB5-F6BB7CC67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A12826-7023-FD99-3760-FD4E8D83CD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06E9CD-F612-4F1E-671A-29CD33C0CA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AD4EC6-A88B-50CF-440F-AF67E7B8D7F1}"/>
              </a:ext>
            </a:extLst>
          </p:cNvPr>
          <p:cNvSpPr>
            <a:spLocks noGrp="1"/>
          </p:cNvSpPr>
          <p:nvPr>
            <p:ph type="dt" sz="half" idx="10"/>
          </p:nvPr>
        </p:nvSpPr>
        <p:spPr/>
        <p:txBody>
          <a:bodyPr/>
          <a:lstStyle/>
          <a:p>
            <a:fld id="{60EA92D4-0467-7D44-9077-22B37E69F177}" type="datetimeFigureOut">
              <a:rPr lang="en-US" smtClean="0"/>
              <a:t>12/10/2025</a:t>
            </a:fld>
            <a:endParaRPr lang="en-US"/>
          </a:p>
        </p:txBody>
      </p:sp>
      <p:sp>
        <p:nvSpPr>
          <p:cNvPr id="6" name="Footer Placeholder 5">
            <a:extLst>
              <a:ext uri="{FF2B5EF4-FFF2-40B4-BE49-F238E27FC236}">
                <a16:creationId xmlns:a16="http://schemas.microsoft.com/office/drawing/2014/main" id="{DD975B3C-AE1E-66D3-CE80-B8E94B91E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BF8D2-4133-5226-1BB5-FD6028EDAD80}"/>
              </a:ext>
            </a:extLst>
          </p:cNvPr>
          <p:cNvSpPr>
            <a:spLocks noGrp="1"/>
          </p:cNvSpPr>
          <p:nvPr>
            <p:ph type="sldNum" sz="quarter" idx="12"/>
          </p:nvPr>
        </p:nvSpPr>
        <p:spPr/>
        <p:txBody>
          <a:bodyPr/>
          <a:lstStyle/>
          <a:p>
            <a:fld id="{057CC499-AE00-7643-9D7A-FFD315A19AC9}" type="slidenum">
              <a:rPr lang="en-US" smtClean="0"/>
              <a:t>‹#›</a:t>
            </a:fld>
            <a:endParaRPr lang="en-US"/>
          </a:p>
        </p:txBody>
      </p:sp>
    </p:spTree>
    <p:extLst>
      <p:ext uri="{BB962C8B-B14F-4D97-AF65-F5344CB8AC3E}">
        <p14:creationId xmlns:p14="http://schemas.microsoft.com/office/powerpoint/2010/main" val="1904687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BD41-154F-6B02-6E35-90922FB36A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E8A87E-A6C6-0EF8-7F29-D7133214F0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D00047-739C-C589-A7E5-91C2C1B5E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D04230-5669-163E-D8E1-4FF65697D03F}"/>
              </a:ext>
            </a:extLst>
          </p:cNvPr>
          <p:cNvSpPr>
            <a:spLocks noGrp="1"/>
          </p:cNvSpPr>
          <p:nvPr>
            <p:ph type="dt" sz="half" idx="10"/>
          </p:nvPr>
        </p:nvSpPr>
        <p:spPr/>
        <p:txBody>
          <a:bodyPr/>
          <a:lstStyle/>
          <a:p>
            <a:fld id="{60EA92D4-0467-7D44-9077-22B37E69F177}" type="datetimeFigureOut">
              <a:rPr lang="en-US" smtClean="0"/>
              <a:t>12/10/2025</a:t>
            </a:fld>
            <a:endParaRPr lang="en-US"/>
          </a:p>
        </p:txBody>
      </p:sp>
      <p:sp>
        <p:nvSpPr>
          <p:cNvPr id="6" name="Footer Placeholder 5">
            <a:extLst>
              <a:ext uri="{FF2B5EF4-FFF2-40B4-BE49-F238E27FC236}">
                <a16:creationId xmlns:a16="http://schemas.microsoft.com/office/drawing/2014/main" id="{A847AB26-0389-87F6-17A8-DBB9360BF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058FF4-8D21-F5CB-EBAD-AF33D55E95E8}"/>
              </a:ext>
            </a:extLst>
          </p:cNvPr>
          <p:cNvSpPr>
            <a:spLocks noGrp="1"/>
          </p:cNvSpPr>
          <p:nvPr>
            <p:ph type="sldNum" sz="quarter" idx="12"/>
          </p:nvPr>
        </p:nvSpPr>
        <p:spPr/>
        <p:txBody>
          <a:bodyPr/>
          <a:lstStyle/>
          <a:p>
            <a:fld id="{057CC499-AE00-7643-9D7A-FFD315A19AC9}" type="slidenum">
              <a:rPr lang="en-US" smtClean="0"/>
              <a:t>‹#›</a:t>
            </a:fld>
            <a:endParaRPr lang="en-US"/>
          </a:p>
        </p:txBody>
      </p:sp>
    </p:spTree>
    <p:extLst>
      <p:ext uri="{BB962C8B-B14F-4D97-AF65-F5344CB8AC3E}">
        <p14:creationId xmlns:p14="http://schemas.microsoft.com/office/powerpoint/2010/main" val="727768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5CFBA-505B-C927-7C29-7982C3CE41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CF9F2C-418C-D957-4897-9755CCC797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589E9-EF98-6760-A9C2-54ECFD55BB99}"/>
              </a:ext>
            </a:extLst>
          </p:cNvPr>
          <p:cNvSpPr>
            <a:spLocks noGrp="1"/>
          </p:cNvSpPr>
          <p:nvPr>
            <p:ph type="dt" sz="half" idx="10"/>
          </p:nvPr>
        </p:nvSpPr>
        <p:spPr/>
        <p:txBody>
          <a:bodyPr/>
          <a:lstStyle/>
          <a:p>
            <a:fld id="{60EA92D4-0467-7D44-9077-22B37E69F177}" type="datetimeFigureOut">
              <a:rPr lang="en-US" smtClean="0"/>
              <a:t>12/10/2025</a:t>
            </a:fld>
            <a:endParaRPr lang="en-US"/>
          </a:p>
        </p:txBody>
      </p:sp>
      <p:sp>
        <p:nvSpPr>
          <p:cNvPr id="5" name="Footer Placeholder 4">
            <a:extLst>
              <a:ext uri="{FF2B5EF4-FFF2-40B4-BE49-F238E27FC236}">
                <a16:creationId xmlns:a16="http://schemas.microsoft.com/office/drawing/2014/main" id="{4A361929-4884-6B29-BA00-A5B501B9A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E4D1C9-AAD6-4CEA-D5CA-C67F3D153F98}"/>
              </a:ext>
            </a:extLst>
          </p:cNvPr>
          <p:cNvSpPr>
            <a:spLocks noGrp="1"/>
          </p:cNvSpPr>
          <p:nvPr>
            <p:ph type="sldNum" sz="quarter" idx="12"/>
          </p:nvPr>
        </p:nvSpPr>
        <p:spPr/>
        <p:txBody>
          <a:bodyPr/>
          <a:lstStyle/>
          <a:p>
            <a:fld id="{057CC499-AE00-7643-9D7A-FFD315A19AC9}" type="slidenum">
              <a:rPr lang="en-US" smtClean="0"/>
              <a:t>‹#›</a:t>
            </a:fld>
            <a:endParaRPr lang="en-US"/>
          </a:p>
        </p:txBody>
      </p:sp>
    </p:spTree>
    <p:extLst>
      <p:ext uri="{BB962C8B-B14F-4D97-AF65-F5344CB8AC3E}">
        <p14:creationId xmlns:p14="http://schemas.microsoft.com/office/powerpoint/2010/main" val="1483219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04DFA1-08F4-67F8-8563-635A42F732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6AE500-9266-4078-4EB2-1F8F8AFF28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B3F11-8B1E-782C-E086-DC1563C2F6F3}"/>
              </a:ext>
            </a:extLst>
          </p:cNvPr>
          <p:cNvSpPr>
            <a:spLocks noGrp="1"/>
          </p:cNvSpPr>
          <p:nvPr>
            <p:ph type="dt" sz="half" idx="10"/>
          </p:nvPr>
        </p:nvSpPr>
        <p:spPr/>
        <p:txBody>
          <a:bodyPr/>
          <a:lstStyle/>
          <a:p>
            <a:fld id="{60EA92D4-0467-7D44-9077-22B37E69F177}" type="datetimeFigureOut">
              <a:rPr lang="en-US" smtClean="0"/>
              <a:t>12/10/2025</a:t>
            </a:fld>
            <a:endParaRPr lang="en-US"/>
          </a:p>
        </p:txBody>
      </p:sp>
      <p:sp>
        <p:nvSpPr>
          <p:cNvPr id="5" name="Footer Placeholder 4">
            <a:extLst>
              <a:ext uri="{FF2B5EF4-FFF2-40B4-BE49-F238E27FC236}">
                <a16:creationId xmlns:a16="http://schemas.microsoft.com/office/drawing/2014/main" id="{00AD24DC-657F-6914-663A-6080F297D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191C15-034C-070A-7EF7-2216DCE4337E}"/>
              </a:ext>
            </a:extLst>
          </p:cNvPr>
          <p:cNvSpPr>
            <a:spLocks noGrp="1"/>
          </p:cNvSpPr>
          <p:nvPr>
            <p:ph type="sldNum" sz="quarter" idx="12"/>
          </p:nvPr>
        </p:nvSpPr>
        <p:spPr/>
        <p:txBody>
          <a:bodyPr/>
          <a:lstStyle/>
          <a:p>
            <a:fld id="{057CC499-AE00-7643-9D7A-FFD315A19AC9}" type="slidenum">
              <a:rPr lang="en-US" smtClean="0"/>
              <a:t>‹#›</a:t>
            </a:fld>
            <a:endParaRPr lang="en-US"/>
          </a:p>
        </p:txBody>
      </p:sp>
    </p:spTree>
    <p:extLst>
      <p:ext uri="{BB962C8B-B14F-4D97-AF65-F5344CB8AC3E}">
        <p14:creationId xmlns:p14="http://schemas.microsoft.com/office/powerpoint/2010/main" val="3969941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0"/>
            <a:ext cx="12192000" cy="4820374"/>
          </a:xfrm>
          <a:solidFill>
            <a:schemeClr val="tx2">
              <a:lumMod val="20000"/>
              <a:lumOff val="80000"/>
            </a:schemeClr>
          </a:solidFill>
        </p:spPr>
        <p:txBody>
          <a:bodyPr anchor="ctr"/>
          <a:lstStyle>
            <a:lvl1pPr algn="ctr">
              <a:defRPr/>
            </a:lvl1pPr>
          </a:lstStyle>
          <a:p>
            <a:endParaRPr lang="en-US" dirty="0"/>
          </a:p>
        </p:txBody>
      </p:sp>
      <p:sp>
        <p:nvSpPr>
          <p:cNvPr id="3" name="Subtitle 2"/>
          <p:cNvSpPr>
            <a:spLocks noGrp="1"/>
          </p:cNvSpPr>
          <p:nvPr>
            <p:ph type="subTitle" idx="1" hasCustomPrompt="1"/>
          </p:nvPr>
        </p:nvSpPr>
        <p:spPr>
          <a:xfrm>
            <a:off x="1765300" y="5353775"/>
            <a:ext cx="6764747" cy="610323"/>
          </a:xfrm>
        </p:spPr>
        <p:txBody>
          <a:bodyPr>
            <a:noAutofit/>
          </a:bodyPr>
          <a:lstStyle>
            <a:lvl1pPr marL="0" indent="0" algn="l">
              <a:buNone/>
              <a:defRPr sz="3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presentation</a:t>
            </a:r>
          </a:p>
        </p:txBody>
      </p:sp>
      <p:sp>
        <p:nvSpPr>
          <p:cNvPr id="21" name="Text Placeholder 20"/>
          <p:cNvSpPr>
            <a:spLocks noGrp="1"/>
          </p:cNvSpPr>
          <p:nvPr>
            <p:ph type="body" sz="quarter" idx="11"/>
          </p:nvPr>
        </p:nvSpPr>
        <p:spPr>
          <a:xfrm>
            <a:off x="1765831" y="6052998"/>
            <a:ext cx="6764216" cy="489675"/>
          </a:xfrm>
        </p:spPr>
        <p:txBody>
          <a:bodyPr>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6984" t="19131" r="5326" b="20296"/>
          <a:stretch/>
        </p:blipFill>
        <p:spPr>
          <a:xfrm>
            <a:off x="8924079" y="6090687"/>
            <a:ext cx="2986269" cy="536950"/>
          </a:xfrm>
          <a:prstGeom prst="rect">
            <a:avLst/>
          </a:prstGeom>
        </p:spPr>
      </p:pic>
    </p:spTree>
    <p:extLst>
      <p:ext uri="{BB962C8B-B14F-4D97-AF65-F5344CB8AC3E}">
        <p14:creationId xmlns:p14="http://schemas.microsoft.com/office/powerpoint/2010/main" val="2058799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25400" y="-139700"/>
            <a:ext cx="12217400" cy="6121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a:alphaModFix amt="12000"/>
            <a:extLst>
              <a:ext uri="{28A0092B-C50C-407E-A947-70E740481C1C}">
                <a14:useLocalDpi xmlns:a14="http://schemas.microsoft.com/office/drawing/2010/main" val="0"/>
              </a:ext>
            </a:extLst>
          </a:blip>
          <a:srcRect r="-1221"/>
          <a:stretch/>
        </p:blipFill>
        <p:spPr>
          <a:xfrm>
            <a:off x="-139700" y="509089"/>
            <a:ext cx="12915900" cy="3901148"/>
          </a:xfrm>
          <a:prstGeom prst="rect">
            <a:avLst/>
          </a:prstGeom>
        </p:spPr>
      </p:pic>
      <p:sp>
        <p:nvSpPr>
          <p:cNvPr id="2" name="Title 1"/>
          <p:cNvSpPr>
            <a:spLocks noGrp="1"/>
          </p:cNvSpPr>
          <p:nvPr>
            <p:ph type="title"/>
          </p:nvPr>
        </p:nvSpPr>
        <p:spPr>
          <a:xfrm>
            <a:off x="701221" y="2157549"/>
            <a:ext cx="11147879" cy="2337434"/>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01221" y="4494983"/>
            <a:ext cx="11147879"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l="6984" t="19131" r="5326" b="20296"/>
          <a:stretch/>
        </p:blipFill>
        <p:spPr>
          <a:xfrm>
            <a:off x="8924079" y="6136987"/>
            <a:ext cx="2986269" cy="5369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25400" y="-139700"/>
            <a:ext cx="12217400" cy="6121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a:alphaModFix amt="9000"/>
            <a:extLst>
              <a:ext uri="{28A0092B-C50C-407E-A947-70E740481C1C}">
                <a14:useLocalDpi xmlns:a14="http://schemas.microsoft.com/office/drawing/2010/main" val="0"/>
              </a:ext>
            </a:extLst>
          </a:blip>
          <a:srcRect r="-1221"/>
          <a:stretch/>
        </p:blipFill>
        <p:spPr>
          <a:xfrm>
            <a:off x="-139700" y="509089"/>
            <a:ext cx="12915900" cy="3901148"/>
          </a:xfrm>
          <a:prstGeom prst="rect">
            <a:avLst/>
          </a:prstGeom>
        </p:spPr>
      </p:pic>
      <p:sp>
        <p:nvSpPr>
          <p:cNvPr id="2" name="Title 1"/>
          <p:cNvSpPr>
            <a:spLocks noGrp="1"/>
          </p:cNvSpPr>
          <p:nvPr>
            <p:ph type="title"/>
          </p:nvPr>
        </p:nvSpPr>
        <p:spPr>
          <a:xfrm>
            <a:off x="701221" y="2157549"/>
            <a:ext cx="11185979" cy="2337434"/>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01221" y="4494983"/>
            <a:ext cx="11185979"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l="6984" t="19131" r="5326" b="20296"/>
          <a:stretch/>
        </p:blipFill>
        <p:spPr>
          <a:xfrm>
            <a:off x="8924079" y="6136987"/>
            <a:ext cx="2986269" cy="53695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25400" y="-139700"/>
            <a:ext cx="12217400" cy="6121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a:alphaModFix amt="18000"/>
            <a:extLst>
              <a:ext uri="{28A0092B-C50C-407E-A947-70E740481C1C}">
                <a14:useLocalDpi xmlns:a14="http://schemas.microsoft.com/office/drawing/2010/main" val="0"/>
              </a:ext>
            </a:extLst>
          </a:blip>
          <a:srcRect r="-1221"/>
          <a:stretch/>
        </p:blipFill>
        <p:spPr>
          <a:xfrm>
            <a:off x="-139700" y="509089"/>
            <a:ext cx="12915900" cy="3901148"/>
          </a:xfrm>
          <a:prstGeom prst="rect">
            <a:avLst/>
          </a:prstGeom>
        </p:spPr>
      </p:pic>
      <p:sp>
        <p:nvSpPr>
          <p:cNvPr id="2" name="Title 1"/>
          <p:cNvSpPr>
            <a:spLocks noGrp="1"/>
          </p:cNvSpPr>
          <p:nvPr>
            <p:ph type="title"/>
          </p:nvPr>
        </p:nvSpPr>
        <p:spPr>
          <a:xfrm>
            <a:off x="701221" y="2157549"/>
            <a:ext cx="11173279" cy="2337434"/>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01221" y="4494983"/>
            <a:ext cx="11173279"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l="6984" t="19131" r="5326" b="20296"/>
          <a:stretch/>
        </p:blipFill>
        <p:spPr>
          <a:xfrm>
            <a:off x="8924079" y="6136987"/>
            <a:ext cx="2986269" cy="53695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666" y="1989862"/>
            <a:ext cx="11307234" cy="4054785"/>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b="-4258"/>
          <a:stretch/>
        </p:blipFill>
        <p:spPr>
          <a:xfrm>
            <a:off x="465666" y="328042"/>
            <a:ext cx="2044700" cy="1351825"/>
          </a:xfrm>
          <a:prstGeom prst="rect">
            <a:avLst/>
          </a:prstGeom>
        </p:spPr>
      </p:pic>
      <p:sp>
        <p:nvSpPr>
          <p:cNvPr id="16" name="Title 1"/>
          <p:cNvSpPr>
            <a:spLocks noGrp="1"/>
          </p:cNvSpPr>
          <p:nvPr>
            <p:ph type="title"/>
          </p:nvPr>
        </p:nvSpPr>
        <p:spPr>
          <a:xfrm>
            <a:off x="2755900" y="493135"/>
            <a:ext cx="8915400" cy="1151075"/>
          </a:xfrm>
        </p:spPr>
        <p:txBody>
          <a:bodyPr anchor="b"/>
          <a:lstStyle>
            <a:lvl1pPr>
              <a:defRPr>
                <a:solidFill>
                  <a:schemeClr val="accent5"/>
                </a:solidFill>
              </a:defRPr>
            </a:lvl1pPr>
          </a:lstStyle>
          <a:p>
            <a:endParaRPr lang="en-US" dirty="0"/>
          </a:p>
        </p:txBody>
      </p:sp>
      <p:cxnSp>
        <p:nvCxnSpPr>
          <p:cNvPr id="17" name="Straight Connector 16"/>
          <p:cNvCxnSpPr/>
          <p:nvPr userDrawn="1"/>
        </p:nvCxnSpPr>
        <p:spPr>
          <a:xfrm flipV="1">
            <a:off x="2882900" y="1580711"/>
            <a:ext cx="8890000" cy="3082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6984" t="19131" r="5326" b="20296"/>
          <a:stretch/>
        </p:blipFill>
        <p:spPr>
          <a:xfrm>
            <a:off x="8924079" y="6148562"/>
            <a:ext cx="2986269" cy="536950"/>
          </a:xfrm>
          <a:prstGeom prst="rect">
            <a:avLst/>
          </a:prstGeom>
        </p:spPr>
      </p:pic>
    </p:spTree>
    <p:extLst>
      <p:ext uri="{BB962C8B-B14F-4D97-AF65-F5344CB8AC3E}">
        <p14:creationId xmlns:p14="http://schemas.microsoft.com/office/powerpoint/2010/main" val="213951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4258"/>
          <a:stretch/>
        </p:blipFill>
        <p:spPr>
          <a:xfrm>
            <a:off x="465666" y="328042"/>
            <a:ext cx="2044700" cy="1351825"/>
          </a:xfrm>
          <a:prstGeom prst="rect">
            <a:avLst/>
          </a:prstGeom>
        </p:spPr>
      </p:pic>
      <p:sp>
        <p:nvSpPr>
          <p:cNvPr id="9" name="Content Placeholder 2"/>
          <p:cNvSpPr>
            <a:spLocks noGrp="1"/>
          </p:cNvSpPr>
          <p:nvPr>
            <p:ph sz="half" idx="1"/>
          </p:nvPr>
        </p:nvSpPr>
        <p:spPr>
          <a:xfrm>
            <a:off x="465666" y="1825625"/>
            <a:ext cx="5181600"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2"/>
          </p:nvPr>
        </p:nvSpPr>
        <p:spPr>
          <a:xfrm>
            <a:off x="5799666" y="1825625"/>
            <a:ext cx="5181600" cy="435133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14" name="Title 1"/>
          <p:cNvSpPr>
            <a:spLocks noGrp="1"/>
          </p:cNvSpPr>
          <p:nvPr>
            <p:ph type="title"/>
          </p:nvPr>
        </p:nvSpPr>
        <p:spPr>
          <a:xfrm>
            <a:off x="2755900" y="493135"/>
            <a:ext cx="8915400" cy="1151075"/>
          </a:xfrm>
        </p:spPr>
        <p:txBody>
          <a:bodyPr anchor="b"/>
          <a:lstStyle>
            <a:lvl1pPr>
              <a:defRPr>
                <a:solidFill>
                  <a:schemeClr val="accent5"/>
                </a:solidFill>
              </a:defRPr>
            </a:lvl1pPr>
          </a:lstStyle>
          <a:p>
            <a:endParaRPr lang="en-US" dirty="0"/>
          </a:p>
        </p:txBody>
      </p:sp>
      <p:cxnSp>
        <p:nvCxnSpPr>
          <p:cNvPr id="15" name="Straight Connector 14"/>
          <p:cNvCxnSpPr/>
          <p:nvPr userDrawn="1"/>
        </p:nvCxnSpPr>
        <p:spPr>
          <a:xfrm flipV="1">
            <a:off x="2882900" y="1580711"/>
            <a:ext cx="8890000" cy="3082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6984" t="19131" r="5326" b="20296"/>
          <a:stretch/>
        </p:blipFill>
        <p:spPr>
          <a:xfrm>
            <a:off x="8924079" y="6148562"/>
            <a:ext cx="2986269" cy="53695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666" y="1989862"/>
            <a:ext cx="10888133" cy="4054785"/>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4258"/>
          <a:stretch/>
        </p:blipFill>
        <p:spPr>
          <a:xfrm>
            <a:off x="465666" y="328042"/>
            <a:ext cx="2044700" cy="1351825"/>
          </a:xfrm>
          <a:prstGeom prst="rect">
            <a:avLst/>
          </a:prstGeom>
        </p:spPr>
      </p:pic>
      <p:sp>
        <p:nvSpPr>
          <p:cNvPr id="9"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11" name="Title 1"/>
          <p:cNvSpPr>
            <a:spLocks noGrp="1"/>
          </p:cNvSpPr>
          <p:nvPr>
            <p:ph type="title"/>
          </p:nvPr>
        </p:nvSpPr>
        <p:spPr>
          <a:xfrm>
            <a:off x="2755900" y="493135"/>
            <a:ext cx="8915400" cy="1151075"/>
          </a:xfrm>
        </p:spPr>
        <p:txBody>
          <a:bodyPr anchor="b"/>
          <a:lstStyle>
            <a:lvl1pPr>
              <a:defRPr>
                <a:solidFill>
                  <a:schemeClr val="accent5"/>
                </a:solidFill>
              </a:defRPr>
            </a:lvl1pPr>
          </a:lstStyle>
          <a:p>
            <a:endParaRPr lang="en-US" dirty="0"/>
          </a:p>
        </p:txBody>
      </p:sp>
      <p:cxnSp>
        <p:nvCxnSpPr>
          <p:cNvPr id="13" name="Straight Connector 12"/>
          <p:cNvCxnSpPr/>
          <p:nvPr userDrawn="1"/>
        </p:nvCxnSpPr>
        <p:spPr>
          <a:xfrm flipV="1">
            <a:off x="2882900" y="1580711"/>
            <a:ext cx="8890000" cy="3082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l="6984" t="19131" r="5326" b="20296"/>
          <a:stretch/>
        </p:blipFill>
        <p:spPr>
          <a:xfrm>
            <a:off x="8924079" y="6136987"/>
            <a:ext cx="2986269" cy="53695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2755900" y="493135"/>
            <a:ext cx="8597899" cy="1151075"/>
          </a:xfrm>
        </p:spPr>
        <p:txBody>
          <a:bodyPr/>
          <a:lstStyle>
            <a:lvl1pPr>
              <a:defRPr>
                <a:solidFill>
                  <a:schemeClr val="accent5"/>
                </a:solidFill>
              </a:defRPr>
            </a:lvl1pPr>
          </a:lstStyle>
          <a:p>
            <a:endParaRPr lang="en-US" dirty="0"/>
          </a:p>
        </p:txBody>
      </p:sp>
      <p:sp>
        <p:nvSpPr>
          <p:cNvPr id="3" name="Chart Placeholder 2"/>
          <p:cNvSpPr>
            <a:spLocks noGrp="1"/>
          </p:cNvSpPr>
          <p:nvPr>
            <p:ph type="chart" sz="quarter" idx="14"/>
          </p:nvPr>
        </p:nvSpPr>
        <p:spPr>
          <a:xfrm>
            <a:off x="482600" y="1955800"/>
            <a:ext cx="10871200" cy="3492500"/>
          </a:xfrm>
          <a:solidFill>
            <a:schemeClr val="bg2"/>
          </a:solidFill>
        </p:spPr>
        <p:txBody>
          <a:bodyPr anchor="ctr"/>
          <a:lstStyle>
            <a:lvl1pPr algn="ctr">
              <a:defRPr/>
            </a:lvl1pPr>
          </a:lstStyle>
          <a:p>
            <a:endParaRPr lang="en-US"/>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b="-4258"/>
          <a:stretch/>
        </p:blipFill>
        <p:spPr>
          <a:xfrm>
            <a:off x="465666" y="328042"/>
            <a:ext cx="2044700" cy="1351825"/>
          </a:xfrm>
          <a:prstGeom prst="rect">
            <a:avLst/>
          </a:prstGeom>
        </p:spPr>
      </p:pic>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cxnSp>
        <p:nvCxnSpPr>
          <p:cNvPr id="9" name="Straight Connector 8"/>
          <p:cNvCxnSpPr/>
          <p:nvPr userDrawn="1"/>
        </p:nvCxnSpPr>
        <p:spPr>
          <a:xfrm flipV="1">
            <a:off x="2882900" y="1580711"/>
            <a:ext cx="8890000" cy="3082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6984" t="19131" r="5326" b="20296"/>
          <a:stretch/>
        </p:blipFill>
        <p:spPr>
          <a:xfrm>
            <a:off x="8924079" y="6136987"/>
            <a:ext cx="2986269" cy="53695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0547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8" r:id="rId3"/>
    <p:sldLayoutId id="2147483669" r:id="rId4"/>
    <p:sldLayoutId id="2147483670" r:id="rId5"/>
    <p:sldLayoutId id="2147483650" r:id="rId6"/>
    <p:sldLayoutId id="2147483661" r:id="rId7"/>
    <p:sldLayoutId id="2147483662" r:id="rId8"/>
    <p:sldLayoutId id="2147483667" r:id="rId9"/>
    <p:sldLayoutId id="2147483665" r:id="rId10"/>
    <p:sldLayoutId id="2147483660" r:id="rId11"/>
    <p:sldLayoutId id="2147483663" r:id="rId12"/>
    <p:sldLayoutId id="2147483666" r:id="rId13"/>
    <p:sldLayoutId id="2147483664" r:id="rId14"/>
    <p:sldLayoutId id="2147483672" r:id="rId15"/>
    <p:sldLayoutId id="2147483671" r:id="rId16"/>
  </p:sldLayoutIdLst>
  <p:hf hdr="0" ftr="0" dt="0"/>
  <p:txStyles>
    <p:titleStyle>
      <a:lvl1pPr algn="l" defTabSz="914400" rtl="0" eaLnBrk="1" latinLnBrk="0" hangingPunct="1">
        <a:lnSpc>
          <a:spcPct val="90000"/>
        </a:lnSpc>
        <a:spcBef>
          <a:spcPct val="0"/>
        </a:spcBef>
        <a:buNone/>
        <a:defRPr sz="4400" b="1" i="0" kern="1200">
          <a:solidFill>
            <a:schemeClr val="accent5"/>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accent5"/>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426A9E-EAE7-94EB-AB0C-1423DCC13D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5B16DE-E45D-777B-DF52-244242D194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C35EE-77BA-1E04-EAD0-7C923EA13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A92D4-0467-7D44-9077-22B37E69F177}" type="datetimeFigureOut">
              <a:rPr lang="en-US" smtClean="0"/>
              <a:t>12/10/2025</a:t>
            </a:fld>
            <a:endParaRPr lang="en-US"/>
          </a:p>
        </p:txBody>
      </p:sp>
      <p:sp>
        <p:nvSpPr>
          <p:cNvPr id="5" name="Footer Placeholder 4">
            <a:extLst>
              <a:ext uri="{FF2B5EF4-FFF2-40B4-BE49-F238E27FC236}">
                <a16:creationId xmlns:a16="http://schemas.microsoft.com/office/drawing/2014/main" id="{239B4A8C-CFBD-0353-A361-C0D4958F99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E3CDC1-D8AB-70C6-7B02-AF78F970F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CC499-AE00-7643-9D7A-FFD315A19AC9}" type="slidenum">
              <a:rPr lang="en-US" smtClean="0"/>
              <a:t>‹#›</a:t>
            </a:fld>
            <a:endParaRPr lang="en-US"/>
          </a:p>
        </p:txBody>
      </p:sp>
    </p:spTree>
    <p:extLst>
      <p:ext uri="{BB962C8B-B14F-4D97-AF65-F5344CB8AC3E}">
        <p14:creationId xmlns:p14="http://schemas.microsoft.com/office/powerpoint/2010/main" val="19629499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phfa.org/renters/#:~:text=PHFA%20Rental%20Housing%20Inventory" TargetMode="External"/><Relationship Id="rId7" Type="http://schemas.openxmlformats.org/officeDocument/2006/relationships/hyperlink" Target="https://poconounitedway.org/HousingFundingDatabase"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s://www.cdpoconos.org/" TargetMode="External"/><Relationship Id="rId5" Type="http://schemas.openxmlformats.org/officeDocument/2006/relationships/hyperlink" Target="http://morefrontdoors.com/" TargetMode="External"/><Relationship Id="rId4" Type="http://schemas.openxmlformats.org/officeDocument/2006/relationships/hyperlink" Target="https://www.padeveloperscouncil.com/"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mailto:Tom@PoconoUnitedWay.org" TargetMode="Externa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emf"/><Relationship Id="rId1" Type="http://schemas.openxmlformats.org/officeDocument/2006/relationships/slideLayout" Target="../slideLayouts/slideLayout18.xml"/><Relationship Id="rId4" Type="http://schemas.openxmlformats.org/officeDocument/2006/relationships/image" Target="../media/image17.jpg"/></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3.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63736-785A-5498-B110-1DE9BD855B0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9E2FABF-9F10-6DB3-EBC5-CCB1F3D96E5D}"/>
              </a:ext>
            </a:extLst>
          </p:cNvPr>
          <p:cNvPicPr>
            <a:picLocks noChangeAspect="1"/>
          </p:cNvPicPr>
          <p:nvPr/>
        </p:nvPicPr>
        <p:blipFill>
          <a:blip r:embed="rId2"/>
          <a:stretch>
            <a:fillRect/>
          </a:stretch>
        </p:blipFill>
        <p:spPr>
          <a:xfrm>
            <a:off x="733787" y="231402"/>
            <a:ext cx="3000794" cy="2086266"/>
          </a:xfrm>
          <a:prstGeom prst="rect">
            <a:avLst/>
          </a:prstGeom>
        </p:spPr>
      </p:pic>
      <p:sp>
        <p:nvSpPr>
          <p:cNvPr id="7" name="TextBox 6">
            <a:extLst>
              <a:ext uri="{FF2B5EF4-FFF2-40B4-BE49-F238E27FC236}">
                <a16:creationId xmlns:a16="http://schemas.microsoft.com/office/drawing/2014/main" id="{C7153F13-7F16-81FF-18D6-8046C40142E8}"/>
              </a:ext>
            </a:extLst>
          </p:cNvPr>
          <p:cNvSpPr txBox="1"/>
          <p:nvPr/>
        </p:nvSpPr>
        <p:spPr>
          <a:xfrm>
            <a:off x="4050792" y="2121408"/>
            <a:ext cx="7059168" cy="5016758"/>
          </a:xfrm>
          <a:prstGeom prst="rect">
            <a:avLst/>
          </a:prstGeom>
          <a:noFill/>
        </p:spPr>
        <p:txBody>
          <a:bodyPr wrap="square" rtlCol="0">
            <a:spAutoFit/>
          </a:bodyPr>
          <a:lstStyle/>
          <a:p>
            <a:r>
              <a:rPr lang="en-GB" sz="2400" b="1" dirty="0"/>
              <a:t>B6. Driving Rural Housing Solutions: Building Capacity, Coalitions, and Homes</a:t>
            </a:r>
          </a:p>
          <a:p>
            <a:endParaRPr lang="en-GB" sz="2400" b="1" dirty="0"/>
          </a:p>
          <a:p>
            <a:r>
              <a:rPr lang="en-GB" sz="2400" b="1" dirty="0"/>
              <a:t>Magnolia C/D – Dec 3</a:t>
            </a:r>
            <a:r>
              <a:rPr lang="en-GB" sz="2400" b="1" baseline="30000" dirty="0"/>
              <a:t>rd</a:t>
            </a:r>
            <a:r>
              <a:rPr lang="en-GB" sz="2400" b="1" dirty="0"/>
              <a:t> 4:15 to 5:30</a:t>
            </a:r>
          </a:p>
          <a:p>
            <a:endParaRPr lang="en-GB" b="1" dirty="0"/>
          </a:p>
          <a:p>
            <a:r>
              <a:rPr lang="en-GB" sz="1400" b="1" dirty="0"/>
              <a:t>Bryce </a:t>
            </a:r>
            <a:r>
              <a:rPr lang="en-GB" sz="1400" b="1" dirty="0" err="1"/>
              <a:t>Maretzki</a:t>
            </a:r>
            <a:r>
              <a:rPr lang="en-GB" sz="1400" b="1" dirty="0"/>
              <a:t> - BMaretzki@phfa.org</a:t>
            </a:r>
          </a:p>
          <a:p>
            <a:r>
              <a:rPr lang="en-GB" sz="1400" dirty="0"/>
              <a:t>Director of Strategic Planning and Policy </a:t>
            </a:r>
          </a:p>
          <a:p>
            <a:r>
              <a:rPr lang="en-GB" sz="1400" dirty="0"/>
              <a:t>Pennsylvania Housing Finance Agency</a:t>
            </a:r>
          </a:p>
          <a:p>
            <a:endParaRPr lang="en-GB" sz="1600" b="1" dirty="0"/>
          </a:p>
          <a:p>
            <a:r>
              <a:rPr lang="en-GB" sz="1400" b="1" dirty="0"/>
              <a:t>Chad Martin - Chad@chestnuthousing.org</a:t>
            </a:r>
          </a:p>
          <a:p>
            <a:r>
              <a:rPr lang="en-GB" sz="1400" dirty="0"/>
              <a:t>Executive Director </a:t>
            </a:r>
          </a:p>
          <a:p>
            <a:r>
              <a:rPr lang="en-GB" sz="1400" dirty="0"/>
              <a:t>Chestnut Housing</a:t>
            </a:r>
            <a:br>
              <a:rPr lang="en-GB" sz="1400" dirty="0"/>
            </a:br>
            <a:endParaRPr lang="en-GB" sz="1400" dirty="0"/>
          </a:p>
          <a:p>
            <a:r>
              <a:rPr lang="en-GB" sz="1400" b="1" dirty="0"/>
              <a:t>Tom Campbell – TomC@CDPoconos.org</a:t>
            </a:r>
          </a:p>
          <a:p>
            <a:r>
              <a:rPr lang="en-GB" sz="1400" dirty="0"/>
              <a:t>Director of Housing Initiatives </a:t>
            </a:r>
          </a:p>
          <a:p>
            <a:r>
              <a:rPr lang="en-GB" sz="1400" dirty="0"/>
              <a:t>Pocono Mountains United Way &amp;</a:t>
            </a:r>
            <a:br>
              <a:rPr lang="en-GB" sz="1400" dirty="0"/>
            </a:br>
            <a:r>
              <a:rPr lang="en-GB" sz="1400" dirty="0"/>
              <a:t>Community Development of the Poconos</a:t>
            </a:r>
          </a:p>
          <a:p>
            <a:endParaRPr lang="en-GB" sz="2000" b="1" dirty="0"/>
          </a:p>
          <a:p>
            <a:endParaRPr lang="en-US" dirty="0"/>
          </a:p>
        </p:txBody>
      </p:sp>
      <p:pic>
        <p:nvPicPr>
          <p:cNvPr id="9" name="Picture 8">
            <a:extLst>
              <a:ext uri="{FF2B5EF4-FFF2-40B4-BE49-F238E27FC236}">
                <a16:creationId xmlns:a16="http://schemas.microsoft.com/office/drawing/2014/main" id="{AAD7139E-8D67-4B95-0E2B-53B790C50B95}"/>
              </a:ext>
            </a:extLst>
          </p:cNvPr>
          <p:cNvPicPr>
            <a:picLocks noChangeAspect="1"/>
          </p:cNvPicPr>
          <p:nvPr/>
        </p:nvPicPr>
        <p:blipFill>
          <a:blip r:embed="rId3"/>
          <a:stretch>
            <a:fillRect/>
          </a:stretch>
        </p:blipFill>
        <p:spPr>
          <a:xfrm>
            <a:off x="3734581" y="663201"/>
            <a:ext cx="7860012" cy="1343116"/>
          </a:xfrm>
          <a:prstGeom prst="rect">
            <a:avLst/>
          </a:prstGeom>
        </p:spPr>
      </p:pic>
      <p:sp>
        <p:nvSpPr>
          <p:cNvPr id="10" name="TextBox 9">
            <a:extLst>
              <a:ext uri="{FF2B5EF4-FFF2-40B4-BE49-F238E27FC236}">
                <a16:creationId xmlns:a16="http://schemas.microsoft.com/office/drawing/2014/main" id="{F5D61188-C68E-3C09-77C0-FB29E3D68806}"/>
              </a:ext>
            </a:extLst>
          </p:cNvPr>
          <p:cNvSpPr txBox="1"/>
          <p:nvPr/>
        </p:nvSpPr>
        <p:spPr>
          <a:xfrm>
            <a:off x="1571182" y="2317668"/>
            <a:ext cx="1326004" cy="769441"/>
          </a:xfrm>
          <a:prstGeom prst="rect">
            <a:avLst/>
          </a:prstGeom>
          <a:noFill/>
        </p:spPr>
        <p:txBody>
          <a:bodyPr wrap="none" rtlCol="0">
            <a:spAutoFit/>
          </a:bodyPr>
          <a:lstStyle/>
          <a:p>
            <a:r>
              <a:rPr lang="en-GB" sz="4400" dirty="0"/>
              <a:t>2025</a:t>
            </a:r>
            <a:endParaRPr lang="en-US" sz="4400" dirty="0"/>
          </a:p>
        </p:txBody>
      </p:sp>
    </p:spTree>
    <p:extLst>
      <p:ext uri="{BB962C8B-B14F-4D97-AF65-F5344CB8AC3E}">
        <p14:creationId xmlns:p14="http://schemas.microsoft.com/office/powerpoint/2010/main" val="1818850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1C7B9-F9EB-D1FA-AEB8-602F895D4D3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51AF46-F57B-5A83-AA97-2196E4B46E97}"/>
              </a:ext>
            </a:extLst>
          </p:cNvPr>
          <p:cNvSpPr>
            <a:spLocks noGrp="1"/>
          </p:cNvSpPr>
          <p:nvPr>
            <p:ph type="sldNum" sz="quarter" idx="4"/>
          </p:nvPr>
        </p:nvSpPr>
        <p:spPr/>
        <p:txBody>
          <a:bodyPr/>
          <a:lstStyle/>
          <a:p>
            <a:fld id="{BBB69291-A384-1346-A27A-D0A1C91B6C32}" type="slidenum">
              <a:rPr lang="en-US" smtClean="0"/>
              <a:pPr/>
              <a:t>10</a:t>
            </a:fld>
            <a:endParaRPr lang="en-US"/>
          </a:p>
        </p:txBody>
      </p:sp>
      <p:sp>
        <p:nvSpPr>
          <p:cNvPr id="9" name="Content Placeholder 8">
            <a:extLst>
              <a:ext uri="{FF2B5EF4-FFF2-40B4-BE49-F238E27FC236}">
                <a16:creationId xmlns:a16="http://schemas.microsoft.com/office/drawing/2014/main" id="{7B326066-9BD4-3637-1C89-17F55F248FF8}"/>
              </a:ext>
            </a:extLst>
          </p:cNvPr>
          <p:cNvSpPr>
            <a:spLocks noGrp="1"/>
          </p:cNvSpPr>
          <p:nvPr>
            <p:ph idx="1"/>
          </p:nvPr>
        </p:nvSpPr>
        <p:spPr/>
        <p:txBody>
          <a:bodyPr/>
          <a:lstStyle/>
          <a:p>
            <a:pPr marL="0" indent="0" algn="ctr">
              <a:buNone/>
            </a:pPr>
            <a:r>
              <a:rPr lang="en-US" sz="4800" dirty="0">
                <a:latin typeface="Arial"/>
                <a:cs typeface="Arial"/>
              </a:rPr>
              <a:t>What’s it going to take to</a:t>
            </a:r>
          </a:p>
          <a:p>
            <a:pPr marL="0" indent="0" algn="ctr">
              <a:buNone/>
            </a:pPr>
            <a:r>
              <a:rPr lang="en-US" sz="4800" dirty="0">
                <a:latin typeface="Arial"/>
                <a:cs typeface="Arial"/>
              </a:rPr>
              <a:t>make something happen?</a:t>
            </a:r>
            <a:endParaRPr lang="en-US" sz="4800" dirty="0"/>
          </a:p>
        </p:txBody>
      </p:sp>
      <p:sp>
        <p:nvSpPr>
          <p:cNvPr id="11" name="Title 10">
            <a:extLst>
              <a:ext uri="{FF2B5EF4-FFF2-40B4-BE49-F238E27FC236}">
                <a16:creationId xmlns:a16="http://schemas.microsoft.com/office/drawing/2014/main" id="{0D72CE8C-C751-A57F-6F82-EC669564BB4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13935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4B9121-1A86-C574-4AF1-086244677421}"/>
              </a:ext>
            </a:extLst>
          </p:cNvPr>
          <p:cNvSpPr>
            <a:spLocks noGrp="1"/>
          </p:cNvSpPr>
          <p:nvPr>
            <p:ph idx="1"/>
          </p:nvPr>
        </p:nvSpPr>
        <p:spPr>
          <a:xfrm>
            <a:off x="465666" y="1738850"/>
            <a:ext cx="10888133" cy="4054785"/>
          </a:xfrm>
        </p:spPr>
        <p:txBody>
          <a:bodyPr vert="horz" lIns="91440" tIns="45720" rIns="91440" bIns="45720" rtlCol="0" anchor="t">
            <a:noAutofit/>
          </a:bodyPr>
          <a:lstStyle/>
          <a:p>
            <a:pPr marL="0" indent="0">
              <a:buNone/>
            </a:pPr>
            <a:endParaRPr lang="en-US" sz="2400" dirty="0">
              <a:solidFill>
                <a:schemeClr val="tx2">
                  <a:lumMod val="50000"/>
                </a:schemeClr>
              </a:solidFill>
              <a:latin typeface="Arial"/>
              <a:cs typeface="Arial"/>
            </a:endParaRPr>
          </a:p>
          <a:p>
            <a:pPr marL="0" indent="0">
              <a:buNone/>
            </a:pPr>
            <a:r>
              <a:rPr lang="en-US" sz="2400" dirty="0">
                <a:solidFill>
                  <a:schemeClr val="tx2">
                    <a:lumMod val="50000"/>
                  </a:schemeClr>
                </a:solidFill>
                <a:latin typeface="Arial"/>
                <a:cs typeface="Arial"/>
              </a:rPr>
              <a:t>Housing Authority						Homeless Aid Agencies</a:t>
            </a:r>
          </a:p>
          <a:p>
            <a:pPr marL="0" indent="0" algn="ctr">
              <a:buNone/>
            </a:pPr>
            <a:r>
              <a:rPr lang="en-US" sz="2400" dirty="0">
                <a:solidFill>
                  <a:schemeClr val="tx2">
                    <a:lumMod val="50000"/>
                  </a:schemeClr>
                </a:solidFill>
                <a:latin typeface="Arial"/>
                <a:cs typeface="Arial"/>
              </a:rPr>
              <a:t>Schools</a:t>
            </a:r>
          </a:p>
          <a:p>
            <a:pPr marL="0" indent="0">
              <a:buNone/>
            </a:pPr>
            <a:r>
              <a:rPr lang="en-US" sz="2400" dirty="0">
                <a:solidFill>
                  <a:schemeClr val="tx2">
                    <a:lumMod val="50000"/>
                  </a:schemeClr>
                </a:solidFill>
                <a:latin typeface="Arial"/>
                <a:cs typeface="Arial"/>
              </a:rPr>
              <a:t>Emergency Services 					Healthcare Providers</a:t>
            </a:r>
          </a:p>
          <a:p>
            <a:pPr marL="0" indent="0" algn="ctr">
              <a:buNone/>
            </a:pPr>
            <a:r>
              <a:rPr lang="en-US" sz="2400" dirty="0">
                <a:solidFill>
                  <a:schemeClr val="tx2">
                    <a:lumMod val="50000"/>
                  </a:schemeClr>
                </a:solidFill>
                <a:latin typeface="Arial"/>
                <a:cs typeface="Arial"/>
              </a:rPr>
              <a:t>Municipal Planners</a:t>
            </a:r>
          </a:p>
          <a:p>
            <a:pPr marL="0" indent="0">
              <a:buNone/>
            </a:pPr>
            <a:r>
              <a:rPr lang="en-US" sz="2400" dirty="0">
                <a:solidFill>
                  <a:schemeClr val="tx2">
                    <a:lumMod val="50000"/>
                  </a:schemeClr>
                </a:solidFill>
                <a:latin typeface="Arial"/>
                <a:cs typeface="Arial"/>
              </a:rPr>
              <a:t>Elected Officials						Faith Organizations</a:t>
            </a:r>
          </a:p>
          <a:p>
            <a:pPr marL="0" indent="0" algn="ctr">
              <a:buNone/>
            </a:pPr>
            <a:r>
              <a:rPr lang="en-US" sz="2400" dirty="0">
                <a:solidFill>
                  <a:schemeClr val="tx2">
                    <a:lumMod val="50000"/>
                  </a:schemeClr>
                </a:solidFill>
                <a:latin typeface="Arial"/>
                <a:cs typeface="Arial"/>
              </a:rPr>
              <a:t>Employers</a:t>
            </a:r>
          </a:p>
          <a:p>
            <a:pPr marL="0" indent="0">
              <a:buNone/>
            </a:pPr>
            <a:r>
              <a:rPr lang="en-US" sz="2400" dirty="0">
                <a:solidFill>
                  <a:schemeClr val="tx2">
                    <a:lumMod val="50000"/>
                  </a:schemeClr>
                </a:solidFill>
                <a:latin typeface="Arial"/>
                <a:cs typeface="Arial"/>
              </a:rPr>
              <a:t>Economic Dev Agencies					Chamber of Commerce</a:t>
            </a:r>
          </a:p>
        </p:txBody>
      </p:sp>
      <p:sp>
        <p:nvSpPr>
          <p:cNvPr id="3" name="Slide Number Placeholder 2">
            <a:extLst>
              <a:ext uri="{FF2B5EF4-FFF2-40B4-BE49-F238E27FC236}">
                <a16:creationId xmlns:a16="http://schemas.microsoft.com/office/drawing/2014/main" id="{8ACF9B49-4D0F-BED3-6189-AEB3DDCF36B7}"/>
              </a:ext>
            </a:extLst>
          </p:cNvPr>
          <p:cNvSpPr>
            <a:spLocks noGrp="1"/>
          </p:cNvSpPr>
          <p:nvPr>
            <p:ph type="sldNum" sz="quarter" idx="4"/>
          </p:nvPr>
        </p:nvSpPr>
        <p:spPr/>
        <p:txBody>
          <a:bodyPr/>
          <a:lstStyle/>
          <a:p>
            <a:fld id="{BBB69291-A384-1346-A27A-D0A1C91B6C32}" type="slidenum">
              <a:rPr lang="en-US" smtClean="0"/>
              <a:pPr/>
              <a:t>11</a:t>
            </a:fld>
            <a:endParaRPr lang="en-US"/>
          </a:p>
        </p:txBody>
      </p:sp>
      <p:sp>
        <p:nvSpPr>
          <p:cNvPr id="4" name="Title 3">
            <a:extLst>
              <a:ext uri="{FF2B5EF4-FFF2-40B4-BE49-F238E27FC236}">
                <a16:creationId xmlns:a16="http://schemas.microsoft.com/office/drawing/2014/main" id="{12BF95A3-7713-820B-431C-06181D5B58A0}"/>
              </a:ext>
            </a:extLst>
          </p:cNvPr>
          <p:cNvSpPr>
            <a:spLocks noGrp="1"/>
          </p:cNvSpPr>
          <p:nvPr>
            <p:ph type="title"/>
          </p:nvPr>
        </p:nvSpPr>
        <p:spPr>
          <a:xfrm>
            <a:off x="2755899" y="493135"/>
            <a:ext cx="9095441" cy="1151075"/>
          </a:xfrm>
        </p:spPr>
        <p:txBody>
          <a:bodyPr/>
          <a:lstStyle/>
          <a:p>
            <a:r>
              <a:rPr lang="en-US" dirty="0">
                <a:latin typeface="Arial"/>
                <a:cs typeface="Arial"/>
              </a:rPr>
              <a:t>Who Cares?</a:t>
            </a:r>
            <a:endParaRPr lang="en-US" dirty="0"/>
          </a:p>
        </p:txBody>
      </p:sp>
    </p:spTree>
    <p:extLst>
      <p:ext uri="{BB962C8B-B14F-4D97-AF65-F5344CB8AC3E}">
        <p14:creationId xmlns:p14="http://schemas.microsoft.com/office/powerpoint/2010/main" val="2054741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7CC77-2896-6F23-307B-D9688130A86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563FA9-E713-0152-18B7-989A810DB0C4}"/>
              </a:ext>
            </a:extLst>
          </p:cNvPr>
          <p:cNvSpPr>
            <a:spLocks noGrp="1"/>
          </p:cNvSpPr>
          <p:nvPr>
            <p:ph idx="1"/>
          </p:nvPr>
        </p:nvSpPr>
        <p:spPr>
          <a:xfrm>
            <a:off x="465666" y="1738850"/>
            <a:ext cx="10888133" cy="4054785"/>
          </a:xfrm>
        </p:spPr>
        <p:txBody>
          <a:bodyPr vert="horz" lIns="91440" tIns="45720" rIns="91440" bIns="45720" rtlCol="0" anchor="t">
            <a:noAutofit/>
          </a:bodyPr>
          <a:lstStyle/>
          <a:p>
            <a:pPr marL="0" indent="0">
              <a:buNone/>
            </a:pPr>
            <a:endParaRPr lang="en-US" sz="2400" dirty="0">
              <a:solidFill>
                <a:schemeClr val="tx2">
                  <a:lumMod val="50000"/>
                </a:schemeClr>
              </a:solidFill>
              <a:latin typeface="Arial"/>
              <a:cs typeface="Arial"/>
            </a:endParaRPr>
          </a:p>
          <a:p>
            <a:pPr marL="0" indent="0">
              <a:buNone/>
            </a:pPr>
            <a:r>
              <a:rPr lang="en-US" sz="2400" dirty="0">
                <a:solidFill>
                  <a:schemeClr val="tx2">
                    <a:lumMod val="50000"/>
                  </a:schemeClr>
                </a:solidFill>
                <a:latin typeface="Arial"/>
                <a:cs typeface="Arial"/>
              </a:rPr>
              <a:t>Housing Authority						Homeless Aid Agencies</a:t>
            </a:r>
          </a:p>
          <a:p>
            <a:pPr marL="0" indent="0" algn="ctr">
              <a:buNone/>
            </a:pPr>
            <a:r>
              <a:rPr lang="en-US" sz="2400" dirty="0">
                <a:solidFill>
                  <a:schemeClr val="tx2">
                    <a:lumMod val="50000"/>
                  </a:schemeClr>
                </a:solidFill>
                <a:latin typeface="Arial"/>
                <a:cs typeface="Arial"/>
              </a:rPr>
              <a:t>Schools</a:t>
            </a:r>
          </a:p>
          <a:p>
            <a:pPr marL="0" indent="0">
              <a:buNone/>
            </a:pPr>
            <a:r>
              <a:rPr lang="en-US" sz="2400" dirty="0">
                <a:solidFill>
                  <a:schemeClr val="tx2">
                    <a:lumMod val="50000"/>
                  </a:schemeClr>
                </a:solidFill>
                <a:latin typeface="Arial"/>
                <a:cs typeface="Arial"/>
              </a:rPr>
              <a:t>Emergency Services 					Healthcare Providers</a:t>
            </a:r>
          </a:p>
          <a:p>
            <a:pPr marL="0" indent="0" algn="ctr">
              <a:buNone/>
            </a:pPr>
            <a:r>
              <a:rPr lang="en-US" sz="2400" dirty="0">
                <a:solidFill>
                  <a:schemeClr val="tx2">
                    <a:lumMod val="50000"/>
                  </a:schemeClr>
                </a:solidFill>
                <a:latin typeface="Arial"/>
                <a:cs typeface="Arial"/>
              </a:rPr>
              <a:t>Municipal Planners</a:t>
            </a:r>
          </a:p>
          <a:p>
            <a:pPr marL="0" indent="0">
              <a:buNone/>
            </a:pPr>
            <a:r>
              <a:rPr lang="en-US" sz="2400" dirty="0">
                <a:solidFill>
                  <a:srgbClr val="0070C0"/>
                </a:solidFill>
                <a:latin typeface="Arial"/>
                <a:cs typeface="Arial"/>
              </a:rPr>
              <a:t>Elected Officials</a:t>
            </a:r>
            <a:r>
              <a:rPr lang="en-US" sz="2400" dirty="0">
                <a:solidFill>
                  <a:schemeClr val="tx2">
                    <a:lumMod val="50000"/>
                  </a:schemeClr>
                </a:solidFill>
                <a:latin typeface="Arial"/>
                <a:cs typeface="Arial"/>
              </a:rPr>
              <a:t>						</a:t>
            </a:r>
            <a:r>
              <a:rPr lang="en-US" sz="2400" dirty="0">
                <a:solidFill>
                  <a:srgbClr val="25841E"/>
                </a:solidFill>
                <a:latin typeface="Arial"/>
                <a:cs typeface="Arial"/>
              </a:rPr>
              <a:t>Faith Organizations</a:t>
            </a:r>
          </a:p>
          <a:p>
            <a:pPr marL="0" indent="0" algn="ctr">
              <a:buNone/>
            </a:pPr>
            <a:r>
              <a:rPr lang="en-US" sz="3200" b="1" dirty="0">
                <a:solidFill>
                  <a:srgbClr val="FF0000"/>
                </a:solidFill>
                <a:latin typeface="Arial"/>
                <a:cs typeface="Arial"/>
              </a:rPr>
              <a:t>Employers</a:t>
            </a:r>
          </a:p>
          <a:p>
            <a:pPr marL="0" indent="0">
              <a:buNone/>
            </a:pPr>
            <a:r>
              <a:rPr lang="en-US" sz="2400" dirty="0">
                <a:solidFill>
                  <a:schemeClr val="accent6">
                    <a:lumMod val="75000"/>
                  </a:schemeClr>
                </a:solidFill>
                <a:latin typeface="Arial"/>
                <a:cs typeface="Arial"/>
              </a:rPr>
              <a:t>Economic Dev Agencies</a:t>
            </a:r>
            <a:r>
              <a:rPr lang="en-US" sz="2400" dirty="0">
                <a:solidFill>
                  <a:schemeClr val="tx2">
                    <a:lumMod val="50000"/>
                  </a:schemeClr>
                </a:solidFill>
                <a:latin typeface="Arial"/>
                <a:cs typeface="Arial"/>
              </a:rPr>
              <a:t>					</a:t>
            </a:r>
            <a:r>
              <a:rPr lang="en-US" sz="2400" dirty="0">
                <a:solidFill>
                  <a:srgbClr val="7030A0"/>
                </a:solidFill>
                <a:latin typeface="Arial"/>
                <a:cs typeface="Arial"/>
              </a:rPr>
              <a:t>Chamber of Commerce</a:t>
            </a:r>
          </a:p>
        </p:txBody>
      </p:sp>
      <p:sp>
        <p:nvSpPr>
          <p:cNvPr id="3" name="Slide Number Placeholder 2">
            <a:extLst>
              <a:ext uri="{FF2B5EF4-FFF2-40B4-BE49-F238E27FC236}">
                <a16:creationId xmlns:a16="http://schemas.microsoft.com/office/drawing/2014/main" id="{30046CF4-D00B-D388-C6EA-30678931E5A9}"/>
              </a:ext>
            </a:extLst>
          </p:cNvPr>
          <p:cNvSpPr>
            <a:spLocks noGrp="1"/>
          </p:cNvSpPr>
          <p:nvPr>
            <p:ph type="sldNum" sz="quarter" idx="4"/>
          </p:nvPr>
        </p:nvSpPr>
        <p:spPr/>
        <p:txBody>
          <a:bodyPr/>
          <a:lstStyle/>
          <a:p>
            <a:fld id="{BBB69291-A384-1346-A27A-D0A1C91B6C32}" type="slidenum">
              <a:rPr lang="en-US" smtClean="0"/>
              <a:pPr/>
              <a:t>12</a:t>
            </a:fld>
            <a:endParaRPr lang="en-US"/>
          </a:p>
        </p:txBody>
      </p:sp>
      <p:sp>
        <p:nvSpPr>
          <p:cNvPr id="4" name="Title 3">
            <a:extLst>
              <a:ext uri="{FF2B5EF4-FFF2-40B4-BE49-F238E27FC236}">
                <a16:creationId xmlns:a16="http://schemas.microsoft.com/office/drawing/2014/main" id="{89BA7DEC-54FE-4A33-0A70-A7DBCBEA3101}"/>
              </a:ext>
            </a:extLst>
          </p:cNvPr>
          <p:cNvSpPr>
            <a:spLocks noGrp="1"/>
          </p:cNvSpPr>
          <p:nvPr>
            <p:ph type="title"/>
          </p:nvPr>
        </p:nvSpPr>
        <p:spPr>
          <a:xfrm>
            <a:off x="2755899" y="493135"/>
            <a:ext cx="9095441" cy="1151075"/>
          </a:xfrm>
        </p:spPr>
        <p:txBody>
          <a:bodyPr/>
          <a:lstStyle/>
          <a:p>
            <a:r>
              <a:rPr lang="en-US" dirty="0">
                <a:latin typeface="Arial"/>
                <a:cs typeface="Arial"/>
              </a:rPr>
              <a:t>Find your Champions</a:t>
            </a:r>
            <a:endParaRPr lang="en-US" dirty="0"/>
          </a:p>
        </p:txBody>
      </p:sp>
    </p:spTree>
    <p:extLst>
      <p:ext uri="{BB962C8B-B14F-4D97-AF65-F5344CB8AC3E}">
        <p14:creationId xmlns:p14="http://schemas.microsoft.com/office/powerpoint/2010/main" val="3867017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4D6D2-59B1-2A3B-81B4-0C6C8E8AAF3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01B59-4921-6DE6-2B7F-EB1BC1145B8C}"/>
              </a:ext>
            </a:extLst>
          </p:cNvPr>
          <p:cNvSpPr>
            <a:spLocks noGrp="1"/>
          </p:cNvSpPr>
          <p:nvPr>
            <p:ph type="sldNum" sz="quarter" idx="4"/>
          </p:nvPr>
        </p:nvSpPr>
        <p:spPr/>
        <p:txBody>
          <a:bodyPr/>
          <a:lstStyle/>
          <a:p>
            <a:fld id="{BBB69291-A384-1346-A27A-D0A1C91B6C32}" type="slidenum">
              <a:rPr lang="en-US" smtClean="0"/>
              <a:pPr/>
              <a:t>13</a:t>
            </a:fld>
            <a:endParaRPr lang="en-US"/>
          </a:p>
        </p:txBody>
      </p:sp>
      <p:sp>
        <p:nvSpPr>
          <p:cNvPr id="48" name="Rectangle 47">
            <a:extLst>
              <a:ext uri="{FF2B5EF4-FFF2-40B4-BE49-F238E27FC236}">
                <a16:creationId xmlns:a16="http://schemas.microsoft.com/office/drawing/2014/main" id="{790E6985-93F9-7423-7C0C-A495D7F7093F}"/>
              </a:ext>
            </a:extLst>
          </p:cNvPr>
          <p:cNvSpPr/>
          <p:nvPr/>
        </p:nvSpPr>
        <p:spPr>
          <a:xfrm>
            <a:off x="2714625" y="1476375"/>
            <a:ext cx="9058275" cy="214313"/>
          </a:xfrm>
          <a:prstGeom prst="rect">
            <a:avLst/>
          </a:prstGeom>
          <a:solidFill>
            <a:srgbClr val="486D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40AE1FD-FC81-10FF-AFF6-733CFFE24163}"/>
              </a:ext>
            </a:extLst>
          </p:cNvPr>
          <p:cNvSpPr>
            <a:spLocks noGrp="1"/>
          </p:cNvSpPr>
          <p:nvPr>
            <p:ph type="title"/>
          </p:nvPr>
        </p:nvSpPr>
        <p:spPr>
          <a:xfrm>
            <a:off x="5228166" y="495454"/>
            <a:ext cx="6633561" cy="798205"/>
          </a:xfrm>
        </p:spPr>
        <p:txBody>
          <a:bodyPr/>
          <a:lstStyle/>
          <a:p>
            <a:r>
              <a:rPr lang="en-US" dirty="0">
                <a:solidFill>
                  <a:srgbClr val="002060"/>
                </a:solidFill>
              </a:rPr>
              <a:t>The Roadmap was:</a:t>
            </a:r>
          </a:p>
        </p:txBody>
      </p:sp>
      <p:sp>
        <p:nvSpPr>
          <p:cNvPr id="45" name="Title 1">
            <a:extLst>
              <a:ext uri="{FF2B5EF4-FFF2-40B4-BE49-F238E27FC236}">
                <a16:creationId xmlns:a16="http://schemas.microsoft.com/office/drawing/2014/main" id="{56BA2A49-3D4C-1BD2-1FBF-FC1D821CD947}"/>
              </a:ext>
            </a:extLst>
          </p:cNvPr>
          <p:cNvSpPr txBox="1">
            <a:spLocks/>
          </p:cNvSpPr>
          <p:nvPr/>
        </p:nvSpPr>
        <p:spPr>
          <a:xfrm>
            <a:off x="5464503" y="2001875"/>
            <a:ext cx="6458208" cy="379524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chemeClr val="accent5"/>
                </a:solidFill>
                <a:latin typeface="Arial" charset="0"/>
                <a:ea typeface="Arial" charset="0"/>
                <a:cs typeface="Arial" charset="0"/>
              </a:defRPr>
            </a:lvl1pPr>
          </a:lstStyle>
          <a:p>
            <a:r>
              <a:rPr lang="en-US" dirty="0">
                <a:solidFill>
                  <a:srgbClr val="FFC000"/>
                </a:solidFill>
              </a:rPr>
              <a:t>I’ve built a great list of To-Dos</a:t>
            </a:r>
          </a:p>
          <a:p>
            <a:endParaRPr lang="en-US" dirty="0"/>
          </a:p>
          <a:p>
            <a:endParaRPr lang="en-US" dirty="0"/>
          </a:p>
          <a:p>
            <a:r>
              <a:rPr lang="en-US" dirty="0">
                <a:solidFill>
                  <a:srgbClr val="FFC000"/>
                </a:solidFill>
              </a:rPr>
              <a:t>Now I just need to find someone to do them</a:t>
            </a:r>
          </a:p>
        </p:txBody>
      </p:sp>
      <p:pic>
        <p:nvPicPr>
          <p:cNvPr id="1026" name="Picture 2" descr="Map Of Monroe County Pa | Map Of West">
            <a:extLst>
              <a:ext uri="{FF2B5EF4-FFF2-40B4-BE49-F238E27FC236}">
                <a16:creationId xmlns:a16="http://schemas.microsoft.com/office/drawing/2014/main" id="{B3268D88-E3D9-26A4-1FB6-336BCF8AA07C}"/>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666" y="1892300"/>
            <a:ext cx="4762500" cy="460057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346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8B4F4-5E45-5B4C-A3E0-6CB3000639F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516C73-18AD-7E45-EC1F-DCB0EC6ACA58}"/>
              </a:ext>
            </a:extLst>
          </p:cNvPr>
          <p:cNvSpPr>
            <a:spLocks noGrp="1"/>
          </p:cNvSpPr>
          <p:nvPr>
            <p:ph idx="1"/>
          </p:nvPr>
        </p:nvSpPr>
        <p:spPr>
          <a:xfrm>
            <a:off x="465666" y="1738850"/>
            <a:ext cx="11089840" cy="4054785"/>
          </a:xfrm>
        </p:spPr>
        <p:txBody>
          <a:bodyPr vert="horz" lIns="91440" tIns="45720" rIns="91440" bIns="45720" rtlCol="0" anchor="t">
            <a:noAutofit/>
          </a:bodyPr>
          <a:lstStyle/>
          <a:p>
            <a:pPr marL="0" indent="0" algn="ctr">
              <a:buNone/>
            </a:pPr>
            <a:r>
              <a:rPr lang="en-US" sz="2400" dirty="0">
                <a:solidFill>
                  <a:schemeClr val="tx2">
                    <a:lumMod val="50000"/>
                  </a:schemeClr>
                </a:solidFill>
                <a:latin typeface="Arial"/>
                <a:cs typeface="Arial"/>
              </a:rPr>
              <a:t>Housing Authority</a:t>
            </a:r>
          </a:p>
          <a:p>
            <a:pPr marL="0" indent="0">
              <a:buNone/>
            </a:pPr>
            <a:r>
              <a:rPr lang="en-US" sz="2400" dirty="0">
                <a:solidFill>
                  <a:schemeClr val="tx2">
                    <a:lumMod val="50000"/>
                  </a:schemeClr>
                </a:solidFill>
                <a:latin typeface="Arial"/>
                <a:cs typeface="Arial"/>
              </a:rPr>
              <a:t>County Government						Boroughs</a:t>
            </a:r>
          </a:p>
          <a:p>
            <a:pPr marL="0" indent="0" algn="ctr">
              <a:buNone/>
            </a:pPr>
            <a:r>
              <a:rPr lang="en-US" sz="2400" dirty="0">
                <a:solidFill>
                  <a:schemeClr val="tx2">
                    <a:lumMod val="50000"/>
                  </a:schemeClr>
                </a:solidFill>
                <a:latin typeface="Arial"/>
                <a:cs typeface="Arial"/>
              </a:rPr>
              <a:t>Economic Development Authority</a:t>
            </a:r>
          </a:p>
          <a:p>
            <a:pPr marL="0" indent="0">
              <a:buNone/>
            </a:pPr>
            <a:r>
              <a:rPr lang="en-US" sz="2400" dirty="0">
                <a:solidFill>
                  <a:schemeClr val="tx2">
                    <a:lumMod val="50000"/>
                  </a:schemeClr>
                </a:solidFill>
                <a:latin typeface="Arial"/>
                <a:cs typeface="Arial"/>
              </a:rPr>
              <a:t>United Way							Chamber of Commerce</a:t>
            </a:r>
          </a:p>
          <a:p>
            <a:pPr marL="0" indent="0" algn="ctr">
              <a:buNone/>
            </a:pPr>
            <a:r>
              <a:rPr lang="en-US" sz="2400" dirty="0">
                <a:solidFill>
                  <a:schemeClr val="tx2">
                    <a:lumMod val="50000"/>
                  </a:schemeClr>
                </a:solidFill>
                <a:latin typeface="Arial"/>
                <a:cs typeface="Arial"/>
              </a:rPr>
              <a:t>County Planning Dept </a:t>
            </a:r>
          </a:p>
          <a:p>
            <a:pPr marL="0" indent="0">
              <a:buNone/>
            </a:pPr>
            <a:r>
              <a:rPr lang="en-US" sz="2400" dirty="0">
                <a:solidFill>
                  <a:schemeClr val="tx2">
                    <a:lumMod val="50000"/>
                  </a:schemeClr>
                </a:solidFill>
                <a:latin typeface="Arial"/>
                <a:cs typeface="Arial"/>
              </a:rPr>
              <a:t>Redevelopment Authority					Housing Assist Agencies</a:t>
            </a:r>
          </a:p>
          <a:p>
            <a:pPr marL="0" indent="0" algn="ctr">
              <a:buNone/>
            </a:pPr>
            <a:r>
              <a:rPr lang="en-US" sz="2400" dirty="0">
                <a:solidFill>
                  <a:schemeClr val="tx2">
                    <a:lumMod val="50000"/>
                  </a:schemeClr>
                </a:solidFill>
                <a:latin typeface="Arial"/>
                <a:cs typeface="Arial"/>
              </a:rPr>
              <a:t>Churches</a:t>
            </a:r>
          </a:p>
          <a:p>
            <a:pPr marL="0" indent="0">
              <a:buNone/>
            </a:pPr>
            <a:r>
              <a:rPr lang="en-US" sz="2400" dirty="0">
                <a:solidFill>
                  <a:schemeClr val="tx2">
                    <a:lumMod val="50000"/>
                  </a:schemeClr>
                </a:solidFill>
                <a:latin typeface="Arial"/>
                <a:cs typeface="Arial"/>
              </a:rPr>
              <a:t>Community Action Agency					Community Dev Corp</a:t>
            </a:r>
          </a:p>
        </p:txBody>
      </p:sp>
      <p:sp>
        <p:nvSpPr>
          <p:cNvPr id="3" name="Slide Number Placeholder 2">
            <a:extLst>
              <a:ext uri="{FF2B5EF4-FFF2-40B4-BE49-F238E27FC236}">
                <a16:creationId xmlns:a16="http://schemas.microsoft.com/office/drawing/2014/main" id="{52212C3A-929E-A36F-21DF-1129C83782C8}"/>
              </a:ext>
            </a:extLst>
          </p:cNvPr>
          <p:cNvSpPr>
            <a:spLocks noGrp="1"/>
          </p:cNvSpPr>
          <p:nvPr>
            <p:ph type="sldNum" sz="quarter" idx="4"/>
          </p:nvPr>
        </p:nvSpPr>
        <p:spPr/>
        <p:txBody>
          <a:bodyPr/>
          <a:lstStyle/>
          <a:p>
            <a:fld id="{BBB69291-A384-1346-A27A-D0A1C91B6C32}" type="slidenum">
              <a:rPr lang="en-US" smtClean="0"/>
              <a:pPr/>
              <a:t>14</a:t>
            </a:fld>
            <a:endParaRPr lang="en-US"/>
          </a:p>
        </p:txBody>
      </p:sp>
      <p:sp>
        <p:nvSpPr>
          <p:cNvPr id="4" name="Title 3">
            <a:extLst>
              <a:ext uri="{FF2B5EF4-FFF2-40B4-BE49-F238E27FC236}">
                <a16:creationId xmlns:a16="http://schemas.microsoft.com/office/drawing/2014/main" id="{65C8BACC-06BF-7DA6-5FA7-C9C623E699DD}"/>
              </a:ext>
            </a:extLst>
          </p:cNvPr>
          <p:cNvSpPr>
            <a:spLocks noGrp="1"/>
          </p:cNvSpPr>
          <p:nvPr>
            <p:ph type="title"/>
          </p:nvPr>
        </p:nvSpPr>
        <p:spPr>
          <a:xfrm>
            <a:off x="2755899" y="493135"/>
            <a:ext cx="9095441" cy="1151075"/>
          </a:xfrm>
        </p:spPr>
        <p:txBody>
          <a:bodyPr/>
          <a:lstStyle/>
          <a:p>
            <a:r>
              <a:rPr lang="en-US" dirty="0">
                <a:latin typeface="Arial"/>
                <a:cs typeface="Arial"/>
              </a:rPr>
              <a:t>Who’s going to</a:t>
            </a:r>
            <a:br>
              <a:rPr lang="en-US" dirty="0">
                <a:latin typeface="Arial"/>
                <a:cs typeface="Arial"/>
              </a:rPr>
            </a:br>
            <a:r>
              <a:rPr lang="en-US" dirty="0">
                <a:latin typeface="Arial"/>
                <a:cs typeface="Arial"/>
              </a:rPr>
              <a:t>make something happen?</a:t>
            </a:r>
            <a:endParaRPr lang="en-US" dirty="0"/>
          </a:p>
        </p:txBody>
      </p:sp>
      <p:sp>
        <p:nvSpPr>
          <p:cNvPr id="5" name="Oval 4">
            <a:extLst>
              <a:ext uri="{FF2B5EF4-FFF2-40B4-BE49-F238E27FC236}">
                <a16:creationId xmlns:a16="http://schemas.microsoft.com/office/drawing/2014/main" id="{2D2255F7-C0E0-3558-8407-FF3FAEF443F6}"/>
              </a:ext>
            </a:extLst>
          </p:cNvPr>
          <p:cNvSpPr/>
          <p:nvPr/>
        </p:nvSpPr>
        <p:spPr>
          <a:xfrm>
            <a:off x="4591920" y="1484012"/>
            <a:ext cx="2635623" cy="101749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5E62112-5BBA-ED26-0FE2-97335733F182}"/>
              </a:ext>
            </a:extLst>
          </p:cNvPr>
          <p:cNvSpPr txBox="1"/>
          <p:nvPr/>
        </p:nvSpPr>
        <p:spPr>
          <a:xfrm rot="473759">
            <a:off x="393401" y="1276032"/>
            <a:ext cx="3127395" cy="830997"/>
          </a:xfrm>
          <a:prstGeom prst="rect">
            <a:avLst/>
          </a:prstGeom>
          <a:noFill/>
        </p:spPr>
        <p:txBody>
          <a:bodyPr wrap="none" rtlCol="0">
            <a:spAutoFit/>
          </a:bodyPr>
          <a:lstStyle/>
          <a:p>
            <a:r>
              <a:rPr lang="en-US" sz="4800" dirty="0">
                <a:solidFill>
                  <a:srgbClr val="0070C0"/>
                </a:solidFill>
              </a:rPr>
              <a:t>Expectation</a:t>
            </a:r>
          </a:p>
        </p:txBody>
      </p:sp>
      <p:sp>
        <p:nvSpPr>
          <p:cNvPr id="7" name="Arrow: Right 6">
            <a:extLst>
              <a:ext uri="{FF2B5EF4-FFF2-40B4-BE49-F238E27FC236}">
                <a16:creationId xmlns:a16="http://schemas.microsoft.com/office/drawing/2014/main" id="{78255204-3BAD-164D-A830-4BE7E1341F8F}"/>
              </a:ext>
            </a:extLst>
          </p:cNvPr>
          <p:cNvSpPr/>
          <p:nvPr/>
        </p:nvSpPr>
        <p:spPr>
          <a:xfrm rot="433081">
            <a:off x="3461150" y="1826701"/>
            <a:ext cx="956338" cy="389597"/>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459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A6FFC-EE78-433F-E4E2-FD4A578C3B4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D9F92-343A-D939-7335-8BB0DAF34E84}"/>
              </a:ext>
            </a:extLst>
          </p:cNvPr>
          <p:cNvSpPr>
            <a:spLocks noGrp="1"/>
          </p:cNvSpPr>
          <p:nvPr>
            <p:ph idx="1"/>
          </p:nvPr>
        </p:nvSpPr>
        <p:spPr>
          <a:xfrm>
            <a:off x="465666" y="1738850"/>
            <a:ext cx="11089840" cy="4054785"/>
          </a:xfrm>
        </p:spPr>
        <p:txBody>
          <a:bodyPr vert="horz" lIns="91440" tIns="45720" rIns="91440" bIns="45720" rtlCol="0" anchor="t">
            <a:noAutofit/>
          </a:bodyPr>
          <a:lstStyle/>
          <a:p>
            <a:pPr marL="0" indent="0" algn="ctr">
              <a:buNone/>
            </a:pPr>
            <a:r>
              <a:rPr lang="en-US" sz="2400" dirty="0">
                <a:solidFill>
                  <a:schemeClr val="tx2">
                    <a:lumMod val="50000"/>
                  </a:schemeClr>
                </a:solidFill>
                <a:latin typeface="Arial"/>
                <a:cs typeface="Arial"/>
              </a:rPr>
              <a:t>Housing Authority</a:t>
            </a:r>
          </a:p>
          <a:p>
            <a:pPr marL="0" indent="0">
              <a:buNone/>
            </a:pPr>
            <a:r>
              <a:rPr lang="en-US" sz="2400" dirty="0">
                <a:solidFill>
                  <a:schemeClr val="tx2">
                    <a:lumMod val="50000"/>
                  </a:schemeClr>
                </a:solidFill>
                <a:latin typeface="Arial"/>
                <a:cs typeface="Arial"/>
              </a:rPr>
              <a:t>County Government						Boroughs</a:t>
            </a:r>
          </a:p>
          <a:p>
            <a:pPr marL="0" indent="0" algn="ctr">
              <a:buNone/>
            </a:pPr>
            <a:r>
              <a:rPr lang="en-US" sz="2400" dirty="0">
                <a:solidFill>
                  <a:schemeClr val="tx2">
                    <a:lumMod val="50000"/>
                  </a:schemeClr>
                </a:solidFill>
                <a:latin typeface="Arial"/>
                <a:cs typeface="Arial"/>
              </a:rPr>
              <a:t>Economic Development Authority</a:t>
            </a:r>
          </a:p>
          <a:p>
            <a:pPr marL="0" indent="0">
              <a:buNone/>
            </a:pPr>
            <a:r>
              <a:rPr lang="en-US" sz="2400" dirty="0">
                <a:solidFill>
                  <a:schemeClr val="tx2">
                    <a:lumMod val="50000"/>
                  </a:schemeClr>
                </a:solidFill>
                <a:latin typeface="Arial"/>
                <a:cs typeface="Arial"/>
              </a:rPr>
              <a:t>United Way							Chamber of Commerce</a:t>
            </a:r>
          </a:p>
          <a:p>
            <a:pPr marL="0" indent="0" algn="ctr">
              <a:buNone/>
            </a:pPr>
            <a:r>
              <a:rPr lang="en-US" sz="2400" dirty="0">
                <a:solidFill>
                  <a:schemeClr val="tx2">
                    <a:lumMod val="50000"/>
                  </a:schemeClr>
                </a:solidFill>
                <a:latin typeface="Arial"/>
                <a:cs typeface="Arial"/>
              </a:rPr>
              <a:t>County Planning Dept </a:t>
            </a:r>
          </a:p>
          <a:p>
            <a:pPr marL="0" indent="0">
              <a:buNone/>
            </a:pPr>
            <a:r>
              <a:rPr lang="en-US" sz="2400" dirty="0">
                <a:solidFill>
                  <a:srgbClr val="FF0000"/>
                </a:solidFill>
                <a:latin typeface="Arial"/>
                <a:cs typeface="Arial"/>
              </a:rPr>
              <a:t>Redevelopment Authority</a:t>
            </a:r>
            <a:r>
              <a:rPr lang="en-US" sz="2400" dirty="0">
                <a:solidFill>
                  <a:schemeClr val="tx2">
                    <a:lumMod val="50000"/>
                  </a:schemeClr>
                </a:solidFill>
                <a:latin typeface="Arial"/>
                <a:cs typeface="Arial"/>
              </a:rPr>
              <a:t>					</a:t>
            </a:r>
            <a:r>
              <a:rPr lang="en-US" sz="2400" dirty="0">
                <a:solidFill>
                  <a:srgbClr val="FF0000"/>
                </a:solidFill>
                <a:latin typeface="Arial"/>
                <a:cs typeface="Arial"/>
              </a:rPr>
              <a:t>Housing Assist Agencies</a:t>
            </a:r>
          </a:p>
          <a:p>
            <a:pPr marL="0" indent="0" algn="ctr">
              <a:buNone/>
            </a:pPr>
            <a:r>
              <a:rPr lang="en-US" sz="2400" dirty="0">
                <a:solidFill>
                  <a:srgbClr val="FF0000"/>
                </a:solidFill>
                <a:latin typeface="Arial"/>
                <a:cs typeface="Arial"/>
              </a:rPr>
              <a:t>Churches</a:t>
            </a:r>
          </a:p>
          <a:p>
            <a:pPr marL="0" indent="0">
              <a:buNone/>
            </a:pPr>
            <a:r>
              <a:rPr lang="en-US" sz="2400" dirty="0">
                <a:solidFill>
                  <a:srgbClr val="25841E"/>
                </a:solidFill>
                <a:latin typeface="Arial"/>
                <a:cs typeface="Arial"/>
              </a:rPr>
              <a:t>Community Action Agency</a:t>
            </a:r>
            <a:r>
              <a:rPr lang="en-US" sz="2400" dirty="0">
                <a:solidFill>
                  <a:schemeClr val="tx2">
                    <a:lumMod val="50000"/>
                  </a:schemeClr>
                </a:solidFill>
                <a:latin typeface="Arial"/>
                <a:cs typeface="Arial"/>
              </a:rPr>
              <a:t>					</a:t>
            </a:r>
            <a:r>
              <a:rPr lang="en-US" sz="2400" dirty="0">
                <a:solidFill>
                  <a:srgbClr val="25841E"/>
                </a:solidFill>
                <a:latin typeface="Arial"/>
                <a:cs typeface="Arial"/>
              </a:rPr>
              <a:t>Community Dev Corp</a:t>
            </a:r>
          </a:p>
        </p:txBody>
      </p:sp>
      <p:sp>
        <p:nvSpPr>
          <p:cNvPr id="3" name="Slide Number Placeholder 2">
            <a:extLst>
              <a:ext uri="{FF2B5EF4-FFF2-40B4-BE49-F238E27FC236}">
                <a16:creationId xmlns:a16="http://schemas.microsoft.com/office/drawing/2014/main" id="{F9EC5997-BF19-24CB-FF15-5D5C278E841E}"/>
              </a:ext>
            </a:extLst>
          </p:cNvPr>
          <p:cNvSpPr>
            <a:spLocks noGrp="1"/>
          </p:cNvSpPr>
          <p:nvPr>
            <p:ph type="sldNum" sz="quarter" idx="4"/>
          </p:nvPr>
        </p:nvSpPr>
        <p:spPr/>
        <p:txBody>
          <a:bodyPr/>
          <a:lstStyle/>
          <a:p>
            <a:fld id="{BBB69291-A384-1346-A27A-D0A1C91B6C32}" type="slidenum">
              <a:rPr lang="en-US" smtClean="0"/>
              <a:pPr/>
              <a:t>15</a:t>
            </a:fld>
            <a:endParaRPr lang="en-US"/>
          </a:p>
        </p:txBody>
      </p:sp>
      <p:sp>
        <p:nvSpPr>
          <p:cNvPr id="4" name="Title 3">
            <a:extLst>
              <a:ext uri="{FF2B5EF4-FFF2-40B4-BE49-F238E27FC236}">
                <a16:creationId xmlns:a16="http://schemas.microsoft.com/office/drawing/2014/main" id="{3D115769-F656-012A-C551-A9EBFCD16251}"/>
              </a:ext>
            </a:extLst>
          </p:cNvPr>
          <p:cNvSpPr>
            <a:spLocks noGrp="1"/>
          </p:cNvSpPr>
          <p:nvPr>
            <p:ph type="title"/>
          </p:nvPr>
        </p:nvSpPr>
        <p:spPr>
          <a:xfrm>
            <a:off x="2755899" y="493135"/>
            <a:ext cx="9095441" cy="1151075"/>
          </a:xfrm>
        </p:spPr>
        <p:txBody>
          <a:bodyPr/>
          <a:lstStyle/>
          <a:p>
            <a:r>
              <a:rPr lang="en-US" dirty="0">
                <a:latin typeface="Arial"/>
                <a:cs typeface="Arial"/>
              </a:rPr>
              <a:t>Who’s going to</a:t>
            </a:r>
            <a:br>
              <a:rPr lang="en-US" dirty="0">
                <a:latin typeface="Arial"/>
                <a:cs typeface="Arial"/>
              </a:rPr>
            </a:br>
            <a:r>
              <a:rPr lang="en-US" dirty="0">
                <a:latin typeface="Arial"/>
                <a:cs typeface="Arial"/>
              </a:rPr>
              <a:t>make something happen?</a:t>
            </a:r>
            <a:endParaRPr lang="en-US" dirty="0"/>
          </a:p>
        </p:txBody>
      </p:sp>
      <p:sp>
        <p:nvSpPr>
          <p:cNvPr id="8" name="Oval 7">
            <a:extLst>
              <a:ext uri="{FF2B5EF4-FFF2-40B4-BE49-F238E27FC236}">
                <a16:creationId xmlns:a16="http://schemas.microsoft.com/office/drawing/2014/main" id="{7DB09BDC-705A-F0CA-969B-7216384BE09B}"/>
              </a:ext>
            </a:extLst>
          </p:cNvPr>
          <p:cNvSpPr/>
          <p:nvPr/>
        </p:nvSpPr>
        <p:spPr>
          <a:xfrm>
            <a:off x="341305" y="4567515"/>
            <a:ext cx="3953436" cy="1136472"/>
          </a:xfrm>
          <a:prstGeom prst="ellipse">
            <a:avLst/>
          </a:prstGeom>
          <a:noFill/>
          <a:ln w="76200">
            <a:solidFill>
              <a:srgbClr val="0051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9" name="Oval 8">
            <a:extLst>
              <a:ext uri="{FF2B5EF4-FFF2-40B4-BE49-F238E27FC236}">
                <a16:creationId xmlns:a16="http://schemas.microsoft.com/office/drawing/2014/main" id="{AF2F93FC-E03F-FC2F-CDFE-070188AD90A8}"/>
              </a:ext>
            </a:extLst>
          </p:cNvPr>
          <p:cNvSpPr/>
          <p:nvPr/>
        </p:nvSpPr>
        <p:spPr>
          <a:xfrm>
            <a:off x="7589528" y="4567515"/>
            <a:ext cx="3953436" cy="1136472"/>
          </a:xfrm>
          <a:prstGeom prst="ellipse">
            <a:avLst/>
          </a:prstGeom>
          <a:noFill/>
          <a:ln w="76200">
            <a:solidFill>
              <a:srgbClr val="486D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271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4B9121-1A86-C574-4AF1-086244677421}"/>
              </a:ext>
            </a:extLst>
          </p:cNvPr>
          <p:cNvSpPr>
            <a:spLocks noGrp="1"/>
          </p:cNvSpPr>
          <p:nvPr>
            <p:ph idx="1"/>
          </p:nvPr>
        </p:nvSpPr>
        <p:spPr/>
        <p:txBody>
          <a:bodyPr vert="horz" lIns="91440" tIns="45720" rIns="91440" bIns="45720" rtlCol="0" anchor="t">
            <a:noAutofit/>
          </a:bodyPr>
          <a:lstStyle/>
          <a:p>
            <a:r>
              <a:rPr lang="en-US" dirty="0">
                <a:solidFill>
                  <a:schemeClr val="tx2">
                    <a:lumMod val="50000"/>
                  </a:schemeClr>
                </a:solidFill>
                <a:latin typeface="Arial"/>
                <a:cs typeface="Arial"/>
              </a:rPr>
              <a:t>No clearly defined, empowered organization to manage housing production activities across organizations:</a:t>
            </a:r>
            <a:br>
              <a:rPr lang="en-US" dirty="0">
                <a:solidFill>
                  <a:schemeClr val="tx2">
                    <a:lumMod val="50000"/>
                  </a:schemeClr>
                </a:solidFill>
                <a:latin typeface="Arial"/>
                <a:cs typeface="Arial"/>
              </a:rPr>
            </a:br>
            <a:endParaRPr lang="en-US" dirty="0">
              <a:solidFill>
                <a:schemeClr val="tx2">
                  <a:lumMod val="50000"/>
                </a:schemeClr>
              </a:solidFill>
              <a:latin typeface="Arial"/>
              <a:cs typeface="Arial"/>
            </a:endParaRPr>
          </a:p>
          <a:p>
            <a:pPr lvl="1"/>
            <a:r>
              <a:rPr lang="en-US" dirty="0">
                <a:solidFill>
                  <a:schemeClr val="tx2">
                    <a:lumMod val="50000"/>
                  </a:schemeClr>
                </a:solidFill>
                <a:latin typeface="Arial"/>
                <a:cs typeface="Arial"/>
              </a:rPr>
              <a:t>Planning, advocating, organizing</a:t>
            </a:r>
          </a:p>
          <a:p>
            <a:endParaRPr lang="en-US" dirty="0">
              <a:solidFill>
                <a:schemeClr val="tx2">
                  <a:lumMod val="50000"/>
                </a:schemeClr>
              </a:solidFill>
              <a:latin typeface="Arial"/>
              <a:cs typeface="Arial"/>
            </a:endParaRPr>
          </a:p>
          <a:p>
            <a:r>
              <a:rPr lang="en-US" dirty="0">
                <a:solidFill>
                  <a:schemeClr val="tx2">
                    <a:lumMod val="50000"/>
                  </a:schemeClr>
                </a:solidFill>
                <a:latin typeface="Arial"/>
                <a:cs typeface="Arial"/>
              </a:rPr>
              <a:t>Lack of non-commercial rental housing construction sponsorship capacity: </a:t>
            </a:r>
            <a:br>
              <a:rPr lang="en-US" dirty="0">
                <a:solidFill>
                  <a:schemeClr val="tx2">
                    <a:lumMod val="50000"/>
                  </a:schemeClr>
                </a:solidFill>
                <a:latin typeface="Arial"/>
                <a:cs typeface="Arial"/>
              </a:rPr>
            </a:br>
            <a:endParaRPr lang="en-US" dirty="0">
              <a:solidFill>
                <a:schemeClr val="tx2">
                  <a:lumMod val="50000"/>
                </a:schemeClr>
              </a:solidFill>
              <a:latin typeface="Arial"/>
              <a:cs typeface="Arial"/>
            </a:endParaRPr>
          </a:p>
          <a:p>
            <a:pPr lvl="1"/>
            <a:r>
              <a:rPr lang="en-US" dirty="0">
                <a:solidFill>
                  <a:schemeClr val="tx2">
                    <a:lumMod val="50000"/>
                  </a:schemeClr>
                </a:solidFill>
                <a:latin typeface="Arial"/>
                <a:cs typeface="Arial"/>
              </a:rPr>
              <a:t>Capital-focused non-profit to sponsor construction efforts combining public and private funding</a:t>
            </a:r>
            <a:endParaRPr lang="en-US" dirty="0">
              <a:solidFill>
                <a:srgbClr val="515151"/>
              </a:solidFill>
            </a:endParaRPr>
          </a:p>
        </p:txBody>
      </p:sp>
      <p:sp>
        <p:nvSpPr>
          <p:cNvPr id="3" name="Slide Number Placeholder 2">
            <a:extLst>
              <a:ext uri="{FF2B5EF4-FFF2-40B4-BE49-F238E27FC236}">
                <a16:creationId xmlns:a16="http://schemas.microsoft.com/office/drawing/2014/main" id="{8ACF9B49-4D0F-BED3-6189-AEB3DDCF36B7}"/>
              </a:ext>
            </a:extLst>
          </p:cNvPr>
          <p:cNvSpPr>
            <a:spLocks noGrp="1"/>
          </p:cNvSpPr>
          <p:nvPr>
            <p:ph type="sldNum" sz="quarter" idx="4"/>
          </p:nvPr>
        </p:nvSpPr>
        <p:spPr/>
        <p:txBody>
          <a:bodyPr/>
          <a:lstStyle/>
          <a:p>
            <a:fld id="{BBB69291-A384-1346-A27A-D0A1C91B6C32}" type="slidenum">
              <a:rPr lang="en-US" smtClean="0"/>
              <a:pPr/>
              <a:t>16</a:t>
            </a:fld>
            <a:endParaRPr lang="en-US"/>
          </a:p>
        </p:txBody>
      </p:sp>
      <p:sp>
        <p:nvSpPr>
          <p:cNvPr id="4" name="Title 3">
            <a:extLst>
              <a:ext uri="{FF2B5EF4-FFF2-40B4-BE49-F238E27FC236}">
                <a16:creationId xmlns:a16="http://schemas.microsoft.com/office/drawing/2014/main" id="{12BF95A3-7713-820B-431C-06181D5B58A0}"/>
              </a:ext>
            </a:extLst>
          </p:cNvPr>
          <p:cNvSpPr>
            <a:spLocks noGrp="1"/>
          </p:cNvSpPr>
          <p:nvPr>
            <p:ph type="title"/>
          </p:nvPr>
        </p:nvSpPr>
        <p:spPr/>
        <p:txBody>
          <a:bodyPr/>
          <a:lstStyle/>
          <a:p>
            <a:r>
              <a:rPr lang="en-US" dirty="0">
                <a:latin typeface="Arial"/>
                <a:cs typeface="Arial"/>
              </a:rPr>
              <a:t>Poconos - Primary Issues</a:t>
            </a:r>
            <a:endParaRPr lang="en-US" dirty="0"/>
          </a:p>
        </p:txBody>
      </p:sp>
    </p:spTree>
    <p:extLst>
      <p:ext uri="{BB962C8B-B14F-4D97-AF65-F5344CB8AC3E}">
        <p14:creationId xmlns:p14="http://schemas.microsoft.com/office/powerpoint/2010/main" val="315877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98657-AD2E-8E2D-AE51-D4F6829F5FE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113FCF-BFD4-5473-CF96-85A5D94FC5EA}"/>
              </a:ext>
            </a:extLst>
          </p:cNvPr>
          <p:cNvSpPr>
            <a:spLocks noGrp="1"/>
          </p:cNvSpPr>
          <p:nvPr>
            <p:ph idx="1"/>
          </p:nvPr>
        </p:nvSpPr>
        <p:spPr/>
        <p:txBody>
          <a:bodyPr vert="horz" lIns="91440" tIns="45720" rIns="91440" bIns="45720" rtlCol="0" anchor="t">
            <a:noAutofit/>
          </a:bodyPr>
          <a:lstStyle/>
          <a:p>
            <a:pPr marL="0" indent="0" fontAlgn="base">
              <a:buNone/>
            </a:pPr>
            <a:r>
              <a:rPr lang="en-US" dirty="0"/>
              <a:t>Affordable housing for all ages and incomes:</a:t>
            </a:r>
            <a:br>
              <a:rPr lang="en-US" dirty="0"/>
            </a:br>
            <a:endParaRPr lang="en-US" dirty="0"/>
          </a:p>
          <a:p>
            <a:pPr lvl="1" fontAlgn="base"/>
            <a:r>
              <a:rPr lang="en-US" sz="2800" dirty="0">
                <a:solidFill>
                  <a:srgbClr val="00B050"/>
                </a:solidFill>
              </a:rPr>
              <a:t>Municipal Collaboration</a:t>
            </a:r>
            <a:br>
              <a:rPr lang="en-US" sz="2800" dirty="0">
                <a:solidFill>
                  <a:srgbClr val="00B050"/>
                </a:solidFill>
              </a:rPr>
            </a:br>
            <a:endParaRPr lang="en-US" sz="2800" dirty="0">
              <a:solidFill>
                <a:srgbClr val="00B050"/>
              </a:solidFill>
            </a:endParaRPr>
          </a:p>
          <a:p>
            <a:pPr lvl="1" fontAlgn="base"/>
            <a:r>
              <a:rPr lang="en-US" sz="2800" dirty="0">
                <a:solidFill>
                  <a:srgbClr val="00B050"/>
                </a:solidFill>
              </a:rPr>
              <a:t>Rental Housing Creation</a:t>
            </a:r>
            <a:br>
              <a:rPr lang="en-US" sz="2800" dirty="0">
                <a:solidFill>
                  <a:srgbClr val="00B050"/>
                </a:solidFill>
              </a:rPr>
            </a:br>
            <a:endParaRPr lang="en-US" sz="2800" dirty="0">
              <a:solidFill>
                <a:srgbClr val="00B050"/>
              </a:solidFill>
            </a:endParaRPr>
          </a:p>
          <a:p>
            <a:pPr lvl="1" fontAlgn="base"/>
            <a:r>
              <a:rPr lang="en-US" sz="2800" dirty="0">
                <a:solidFill>
                  <a:srgbClr val="00B050"/>
                </a:solidFill>
              </a:rPr>
              <a:t>Owner-Occupied Housing</a:t>
            </a:r>
            <a:endParaRPr lang="en-US" sz="1600" dirty="0">
              <a:solidFill>
                <a:schemeClr val="tx2">
                  <a:lumMod val="50000"/>
                </a:schemeClr>
              </a:solidFill>
              <a:latin typeface="Arial"/>
              <a:cs typeface="Arial"/>
            </a:endParaRPr>
          </a:p>
        </p:txBody>
      </p:sp>
      <p:sp>
        <p:nvSpPr>
          <p:cNvPr id="3" name="Slide Number Placeholder 2">
            <a:extLst>
              <a:ext uri="{FF2B5EF4-FFF2-40B4-BE49-F238E27FC236}">
                <a16:creationId xmlns:a16="http://schemas.microsoft.com/office/drawing/2014/main" id="{20A2F905-AB5B-A2C7-1FBA-FCED779EE095}"/>
              </a:ext>
            </a:extLst>
          </p:cNvPr>
          <p:cNvSpPr>
            <a:spLocks noGrp="1"/>
          </p:cNvSpPr>
          <p:nvPr>
            <p:ph type="sldNum" sz="quarter" idx="4"/>
          </p:nvPr>
        </p:nvSpPr>
        <p:spPr/>
        <p:txBody>
          <a:bodyPr/>
          <a:lstStyle/>
          <a:p>
            <a:fld id="{BBB69291-A384-1346-A27A-D0A1C91B6C32}" type="slidenum">
              <a:rPr lang="en-US" smtClean="0"/>
              <a:pPr/>
              <a:t>17</a:t>
            </a:fld>
            <a:endParaRPr lang="en-US"/>
          </a:p>
        </p:txBody>
      </p:sp>
      <p:sp>
        <p:nvSpPr>
          <p:cNvPr id="4" name="Title 3">
            <a:extLst>
              <a:ext uri="{FF2B5EF4-FFF2-40B4-BE49-F238E27FC236}">
                <a16:creationId xmlns:a16="http://schemas.microsoft.com/office/drawing/2014/main" id="{C409AF32-4D1E-980C-3322-3CC069DE3EC9}"/>
              </a:ext>
            </a:extLst>
          </p:cNvPr>
          <p:cNvSpPr>
            <a:spLocks noGrp="1"/>
          </p:cNvSpPr>
          <p:nvPr>
            <p:ph type="title"/>
          </p:nvPr>
        </p:nvSpPr>
        <p:spPr/>
        <p:txBody>
          <a:bodyPr/>
          <a:lstStyle/>
          <a:p>
            <a:r>
              <a:rPr lang="en-US" dirty="0">
                <a:latin typeface="Arial"/>
                <a:cs typeface="Arial"/>
              </a:rPr>
              <a:t>Community Development</a:t>
            </a:r>
            <a:br>
              <a:rPr lang="en-US" dirty="0">
                <a:latin typeface="Arial"/>
                <a:cs typeface="Arial"/>
              </a:rPr>
            </a:br>
            <a:r>
              <a:rPr lang="en-US" dirty="0">
                <a:latin typeface="Arial"/>
                <a:cs typeface="Arial"/>
              </a:rPr>
              <a:t>of the Poconos</a:t>
            </a:r>
            <a:endParaRPr lang="en-US" dirty="0"/>
          </a:p>
        </p:txBody>
      </p:sp>
    </p:spTree>
    <p:extLst>
      <p:ext uri="{BB962C8B-B14F-4D97-AF65-F5344CB8AC3E}">
        <p14:creationId xmlns:p14="http://schemas.microsoft.com/office/powerpoint/2010/main" val="1784266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2FD92-4051-D22D-E4A6-0B22D954E31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4298F1-EB59-E818-C11E-E24726363B74}"/>
              </a:ext>
            </a:extLst>
          </p:cNvPr>
          <p:cNvSpPr>
            <a:spLocks noGrp="1"/>
          </p:cNvSpPr>
          <p:nvPr>
            <p:ph idx="1"/>
          </p:nvPr>
        </p:nvSpPr>
        <p:spPr/>
        <p:txBody>
          <a:bodyPr vert="horz" lIns="91440" tIns="45720" rIns="91440" bIns="45720" rtlCol="0" anchor="t">
            <a:noAutofit/>
          </a:bodyPr>
          <a:lstStyle/>
          <a:p>
            <a:pPr marL="0" indent="0" fontAlgn="base">
              <a:buNone/>
            </a:pPr>
            <a:r>
              <a:rPr lang="en-US" dirty="0"/>
              <a:t>Affordable housing for all ages and incomes:</a:t>
            </a:r>
            <a:br>
              <a:rPr lang="en-US" dirty="0"/>
            </a:br>
            <a:endParaRPr lang="en-US" dirty="0"/>
          </a:p>
          <a:p>
            <a:pPr fontAlgn="base"/>
            <a:r>
              <a:rPr lang="en-US" sz="3200" dirty="0"/>
              <a:t>Municipal Collaboration</a:t>
            </a:r>
          </a:p>
          <a:p>
            <a:pPr lvl="1" fontAlgn="base"/>
            <a:r>
              <a:rPr lang="en-US" dirty="0">
                <a:solidFill>
                  <a:srgbClr val="25841E"/>
                </a:solidFill>
              </a:rPr>
              <a:t>Create viable building locations by supporting infrastructure improvements</a:t>
            </a:r>
          </a:p>
          <a:p>
            <a:pPr lvl="2" fontAlgn="base"/>
            <a:r>
              <a:rPr lang="en-US" dirty="0">
                <a:solidFill>
                  <a:srgbClr val="25841E"/>
                </a:solidFill>
              </a:rPr>
              <a:t>Water and Sewer</a:t>
            </a:r>
          </a:p>
          <a:p>
            <a:pPr lvl="1" fontAlgn="base"/>
            <a:r>
              <a:rPr lang="en-US" dirty="0">
                <a:solidFill>
                  <a:srgbClr val="25841E"/>
                </a:solidFill>
              </a:rPr>
              <a:t>Update zoning and construction regulations to support smart housing development</a:t>
            </a:r>
          </a:p>
          <a:p>
            <a:pPr lvl="1" fontAlgn="base"/>
            <a:r>
              <a:rPr lang="en-US" dirty="0">
                <a:solidFill>
                  <a:srgbClr val="25841E"/>
                </a:solidFill>
              </a:rPr>
              <a:t>Educate public to address NIMBYism</a:t>
            </a:r>
          </a:p>
          <a:p>
            <a:pPr lvl="1" fontAlgn="base"/>
            <a:r>
              <a:rPr lang="en-US" dirty="0">
                <a:solidFill>
                  <a:srgbClr val="25841E"/>
                </a:solidFill>
              </a:rPr>
              <a:t>Create an atmosphere that supports housing while protecting the habitat, beauty, and quality of life in our Poconos communities</a:t>
            </a:r>
          </a:p>
          <a:p>
            <a:endParaRPr lang="en-US" sz="1600" dirty="0">
              <a:solidFill>
                <a:schemeClr val="tx2">
                  <a:lumMod val="50000"/>
                </a:schemeClr>
              </a:solidFill>
              <a:latin typeface="Arial"/>
              <a:cs typeface="Arial"/>
            </a:endParaRPr>
          </a:p>
        </p:txBody>
      </p:sp>
      <p:sp>
        <p:nvSpPr>
          <p:cNvPr id="3" name="Slide Number Placeholder 2">
            <a:extLst>
              <a:ext uri="{FF2B5EF4-FFF2-40B4-BE49-F238E27FC236}">
                <a16:creationId xmlns:a16="http://schemas.microsoft.com/office/drawing/2014/main" id="{52747BD0-796E-E767-62B8-AEAB167C98C3}"/>
              </a:ext>
            </a:extLst>
          </p:cNvPr>
          <p:cNvSpPr>
            <a:spLocks noGrp="1"/>
          </p:cNvSpPr>
          <p:nvPr>
            <p:ph type="sldNum" sz="quarter" idx="4"/>
          </p:nvPr>
        </p:nvSpPr>
        <p:spPr/>
        <p:txBody>
          <a:bodyPr/>
          <a:lstStyle/>
          <a:p>
            <a:fld id="{BBB69291-A384-1346-A27A-D0A1C91B6C32}" type="slidenum">
              <a:rPr lang="en-US" smtClean="0"/>
              <a:pPr/>
              <a:t>18</a:t>
            </a:fld>
            <a:endParaRPr lang="en-US"/>
          </a:p>
        </p:txBody>
      </p:sp>
      <p:sp>
        <p:nvSpPr>
          <p:cNvPr id="4" name="Title 3">
            <a:extLst>
              <a:ext uri="{FF2B5EF4-FFF2-40B4-BE49-F238E27FC236}">
                <a16:creationId xmlns:a16="http://schemas.microsoft.com/office/drawing/2014/main" id="{F0FA8B93-23F0-39C0-1D33-D45462BE76C3}"/>
              </a:ext>
            </a:extLst>
          </p:cNvPr>
          <p:cNvSpPr>
            <a:spLocks noGrp="1"/>
          </p:cNvSpPr>
          <p:nvPr>
            <p:ph type="title"/>
          </p:nvPr>
        </p:nvSpPr>
        <p:spPr/>
        <p:txBody>
          <a:bodyPr/>
          <a:lstStyle/>
          <a:p>
            <a:r>
              <a:rPr lang="en-US" dirty="0">
                <a:latin typeface="Arial"/>
                <a:cs typeface="Arial"/>
              </a:rPr>
              <a:t>Community Development</a:t>
            </a:r>
            <a:br>
              <a:rPr lang="en-US" dirty="0">
                <a:latin typeface="Arial"/>
                <a:cs typeface="Arial"/>
              </a:rPr>
            </a:br>
            <a:r>
              <a:rPr lang="en-US" dirty="0">
                <a:latin typeface="Arial"/>
                <a:cs typeface="Arial"/>
              </a:rPr>
              <a:t>of the Poconos</a:t>
            </a:r>
            <a:endParaRPr lang="en-US" dirty="0"/>
          </a:p>
        </p:txBody>
      </p:sp>
    </p:spTree>
    <p:extLst>
      <p:ext uri="{BB962C8B-B14F-4D97-AF65-F5344CB8AC3E}">
        <p14:creationId xmlns:p14="http://schemas.microsoft.com/office/powerpoint/2010/main" val="2675965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D6C2-124E-E9DB-61DF-214206EFE6D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063D4D-8335-4516-087F-64E62D6805CB}"/>
              </a:ext>
            </a:extLst>
          </p:cNvPr>
          <p:cNvSpPr>
            <a:spLocks noGrp="1"/>
          </p:cNvSpPr>
          <p:nvPr>
            <p:ph idx="1"/>
          </p:nvPr>
        </p:nvSpPr>
        <p:spPr/>
        <p:txBody>
          <a:bodyPr vert="horz" lIns="91440" tIns="45720" rIns="91440" bIns="45720" rtlCol="0" anchor="t">
            <a:noAutofit/>
          </a:bodyPr>
          <a:lstStyle/>
          <a:p>
            <a:pPr marL="0" indent="0" fontAlgn="base">
              <a:buNone/>
            </a:pPr>
            <a:r>
              <a:rPr lang="en-US" dirty="0"/>
              <a:t>Affordable housing for all ages and incomes:</a:t>
            </a:r>
            <a:br>
              <a:rPr lang="en-US" dirty="0"/>
            </a:br>
            <a:endParaRPr lang="en-US" dirty="0"/>
          </a:p>
          <a:p>
            <a:pPr fontAlgn="base"/>
            <a:r>
              <a:rPr lang="en-US" sz="3200" dirty="0"/>
              <a:t>Rental Housing</a:t>
            </a:r>
          </a:p>
          <a:p>
            <a:pPr lvl="1" fontAlgn="base"/>
            <a:r>
              <a:rPr lang="en-US" dirty="0">
                <a:solidFill>
                  <a:srgbClr val="25841E"/>
                </a:solidFill>
              </a:rPr>
              <a:t>Increase the supply of affordable rental housing </a:t>
            </a:r>
          </a:p>
          <a:p>
            <a:pPr lvl="1" fontAlgn="base"/>
            <a:r>
              <a:rPr lang="en-US" dirty="0">
                <a:solidFill>
                  <a:srgbClr val="25841E"/>
                </a:solidFill>
              </a:rPr>
              <a:t>Develop apartment complexes with regional LIHTC developers</a:t>
            </a:r>
          </a:p>
          <a:p>
            <a:pPr lvl="1" fontAlgn="base"/>
            <a:r>
              <a:rPr lang="en-US" dirty="0">
                <a:solidFill>
                  <a:srgbClr val="25841E"/>
                </a:solidFill>
              </a:rPr>
              <a:t>Collaborative build / re-use development for niche service providers </a:t>
            </a:r>
            <a:br>
              <a:rPr lang="en-US" dirty="0">
                <a:solidFill>
                  <a:srgbClr val="25841E"/>
                </a:solidFill>
              </a:rPr>
            </a:br>
            <a:r>
              <a:rPr lang="en-US" dirty="0">
                <a:solidFill>
                  <a:srgbClr val="25841E"/>
                </a:solidFill>
              </a:rPr>
              <a:t>(Re-Entry, Veterans, </a:t>
            </a:r>
            <a:r>
              <a:rPr lang="en-US" dirty="0" err="1">
                <a:solidFill>
                  <a:srgbClr val="25841E"/>
                </a:solidFill>
              </a:rPr>
              <a:t>etc</a:t>
            </a:r>
            <a:r>
              <a:rPr lang="en-US" dirty="0">
                <a:solidFill>
                  <a:srgbClr val="25841E"/>
                </a:solidFill>
              </a:rPr>
              <a:t>)</a:t>
            </a:r>
          </a:p>
          <a:p>
            <a:pPr lvl="1" fontAlgn="base"/>
            <a:r>
              <a:rPr lang="en-US" dirty="0">
                <a:solidFill>
                  <a:srgbClr val="25841E"/>
                </a:solidFill>
              </a:rPr>
              <a:t>Facilitate and build Affordable Missing Middle</a:t>
            </a:r>
          </a:p>
          <a:p>
            <a:pPr lvl="2" fontAlgn="base"/>
            <a:r>
              <a:rPr lang="en-US" dirty="0">
                <a:solidFill>
                  <a:srgbClr val="25841E"/>
                </a:solidFill>
              </a:rPr>
              <a:t>Urban infill</a:t>
            </a:r>
          </a:p>
          <a:p>
            <a:pPr lvl="2" fontAlgn="base"/>
            <a:r>
              <a:rPr lang="en-US" dirty="0">
                <a:solidFill>
                  <a:srgbClr val="25841E"/>
                </a:solidFill>
              </a:rPr>
              <a:t>Rural on-site water / septic</a:t>
            </a:r>
            <a:endParaRPr lang="en-US" sz="3200" dirty="0">
              <a:solidFill>
                <a:srgbClr val="25841E"/>
              </a:solidFill>
            </a:endParaRPr>
          </a:p>
          <a:p>
            <a:endParaRPr lang="en-US" sz="1600" dirty="0">
              <a:solidFill>
                <a:schemeClr val="tx2">
                  <a:lumMod val="50000"/>
                </a:schemeClr>
              </a:solidFill>
              <a:latin typeface="Arial"/>
              <a:cs typeface="Arial"/>
            </a:endParaRPr>
          </a:p>
        </p:txBody>
      </p:sp>
      <p:sp>
        <p:nvSpPr>
          <p:cNvPr id="3" name="Slide Number Placeholder 2">
            <a:extLst>
              <a:ext uri="{FF2B5EF4-FFF2-40B4-BE49-F238E27FC236}">
                <a16:creationId xmlns:a16="http://schemas.microsoft.com/office/drawing/2014/main" id="{55FCE172-9000-870A-17F0-8282DFB5198B}"/>
              </a:ext>
            </a:extLst>
          </p:cNvPr>
          <p:cNvSpPr>
            <a:spLocks noGrp="1"/>
          </p:cNvSpPr>
          <p:nvPr>
            <p:ph type="sldNum" sz="quarter" idx="4"/>
          </p:nvPr>
        </p:nvSpPr>
        <p:spPr/>
        <p:txBody>
          <a:bodyPr/>
          <a:lstStyle/>
          <a:p>
            <a:fld id="{BBB69291-A384-1346-A27A-D0A1C91B6C32}" type="slidenum">
              <a:rPr lang="en-US" smtClean="0"/>
              <a:pPr/>
              <a:t>19</a:t>
            </a:fld>
            <a:endParaRPr lang="en-US"/>
          </a:p>
        </p:txBody>
      </p:sp>
      <p:sp>
        <p:nvSpPr>
          <p:cNvPr id="4" name="Title 3">
            <a:extLst>
              <a:ext uri="{FF2B5EF4-FFF2-40B4-BE49-F238E27FC236}">
                <a16:creationId xmlns:a16="http://schemas.microsoft.com/office/drawing/2014/main" id="{2E974F94-E1B1-FD9B-DF1E-3E248308AE11}"/>
              </a:ext>
            </a:extLst>
          </p:cNvPr>
          <p:cNvSpPr>
            <a:spLocks noGrp="1"/>
          </p:cNvSpPr>
          <p:nvPr>
            <p:ph type="title"/>
          </p:nvPr>
        </p:nvSpPr>
        <p:spPr/>
        <p:txBody>
          <a:bodyPr/>
          <a:lstStyle/>
          <a:p>
            <a:r>
              <a:rPr lang="en-US" dirty="0">
                <a:latin typeface="Arial"/>
                <a:cs typeface="Arial"/>
              </a:rPr>
              <a:t>Community Development</a:t>
            </a:r>
            <a:br>
              <a:rPr lang="en-US" dirty="0">
                <a:latin typeface="Arial"/>
                <a:cs typeface="Arial"/>
              </a:rPr>
            </a:br>
            <a:r>
              <a:rPr lang="en-US" dirty="0">
                <a:latin typeface="Arial"/>
                <a:cs typeface="Arial"/>
              </a:rPr>
              <a:t>of the Poconos</a:t>
            </a:r>
            <a:endParaRPr lang="en-US" dirty="0"/>
          </a:p>
        </p:txBody>
      </p:sp>
    </p:spTree>
    <p:extLst>
      <p:ext uri="{BB962C8B-B14F-4D97-AF65-F5344CB8AC3E}">
        <p14:creationId xmlns:p14="http://schemas.microsoft.com/office/powerpoint/2010/main" val="2321923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Upper part exterior of modern house">
            <a:extLst>
              <a:ext uri="{FF2B5EF4-FFF2-40B4-BE49-F238E27FC236}">
                <a16:creationId xmlns:a16="http://schemas.microsoft.com/office/drawing/2014/main" id="{E33850A6-4782-4789-931A-575105929937}"/>
              </a:ext>
            </a:extLst>
          </p:cNvPr>
          <p:cNvPicPr>
            <a:picLocks noGrp="1" noChangeAspect="1"/>
          </p:cNvPicPr>
          <p:nvPr>
            <p:ph type="pic" sz="quarter" idx="10"/>
          </p:nvPr>
        </p:nvPicPr>
        <p:blipFill>
          <a:blip r:embed="rId2"/>
          <a:srcRect t="20352" b="20352"/>
          <a:stretch/>
        </p:blipFill>
        <p:spPr/>
      </p:pic>
      <p:sp>
        <p:nvSpPr>
          <p:cNvPr id="3" name="Subtitle 2">
            <a:extLst>
              <a:ext uri="{FF2B5EF4-FFF2-40B4-BE49-F238E27FC236}">
                <a16:creationId xmlns:a16="http://schemas.microsoft.com/office/drawing/2014/main" id="{16D3CFD4-C054-29D4-3A87-7A7C76C646B1}"/>
              </a:ext>
            </a:extLst>
          </p:cNvPr>
          <p:cNvSpPr>
            <a:spLocks noGrp="1"/>
          </p:cNvSpPr>
          <p:nvPr>
            <p:ph type="subTitle" idx="1"/>
          </p:nvPr>
        </p:nvSpPr>
        <p:spPr/>
        <p:txBody>
          <a:bodyPr vert="horz" lIns="91440" tIns="45720" rIns="91440" bIns="45720" rtlCol="0" anchor="t">
            <a:noAutofit/>
          </a:bodyPr>
          <a:lstStyle/>
          <a:p>
            <a:r>
              <a:rPr lang="en-US" dirty="0">
                <a:latin typeface="Arial"/>
                <a:cs typeface="Arial"/>
              </a:rPr>
              <a:t>Housing for the Poconos </a:t>
            </a:r>
            <a:endParaRPr lang="en-US" dirty="0"/>
          </a:p>
        </p:txBody>
      </p:sp>
      <p:sp>
        <p:nvSpPr>
          <p:cNvPr id="4" name="Text Placeholder 3">
            <a:extLst>
              <a:ext uri="{FF2B5EF4-FFF2-40B4-BE49-F238E27FC236}">
                <a16:creationId xmlns:a16="http://schemas.microsoft.com/office/drawing/2014/main" id="{192AE006-3D66-B739-CF96-CFF96283D851}"/>
              </a:ext>
            </a:extLst>
          </p:cNvPr>
          <p:cNvSpPr>
            <a:spLocks noGrp="1"/>
          </p:cNvSpPr>
          <p:nvPr>
            <p:ph type="body" sz="quarter" idx="11"/>
          </p:nvPr>
        </p:nvSpPr>
        <p:spPr/>
        <p:txBody>
          <a:bodyPr vert="horz" lIns="91440" tIns="45720" rIns="91440" bIns="45720" rtlCol="0" anchor="t">
            <a:noAutofit/>
          </a:bodyPr>
          <a:lstStyle/>
          <a:p>
            <a:r>
              <a:rPr lang="en-US" dirty="0">
                <a:latin typeface="Arial"/>
                <a:cs typeface="Arial"/>
              </a:rPr>
              <a:t>Tom Campbell – PMUW Director Housing Initiatives</a:t>
            </a:r>
            <a:endParaRPr lang="en-US" dirty="0"/>
          </a:p>
        </p:txBody>
      </p:sp>
    </p:spTree>
    <p:extLst>
      <p:ext uri="{BB962C8B-B14F-4D97-AF65-F5344CB8AC3E}">
        <p14:creationId xmlns:p14="http://schemas.microsoft.com/office/powerpoint/2010/main" val="3854114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DDEE8-E1AF-51BD-1B94-737A41F9741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690FB3-1456-3CE7-577D-2AF3B0A298D4}"/>
              </a:ext>
            </a:extLst>
          </p:cNvPr>
          <p:cNvSpPr>
            <a:spLocks noGrp="1"/>
          </p:cNvSpPr>
          <p:nvPr>
            <p:ph idx="1"/>
          </p:nvPr>
        </p:nvSpPr>
        <p:spPr/>
        <p:txBody>
          <a:bodyPr vert="horz" lIns="91440" tIns="45720" rIns="91440" bIns="45720" rtlCol="0" anchor="t">
            <a:noAutofit/>
          </a:bodyPr>
          <a:lstStyle/>
          <a:p>
            <a:pPr marL="0" indent="0" fontAlgn="base">
              <a:buNone/>
            </a:pPr>
            <a:r>
              <a:rPr lang="en-US" dirty="0"/>
              <a:t>Affordable housing for all ages and incomes:</a:t>
            </a:r>
            <a:br>
              <a:rPr lang="en-US" dirty="0"/>
            </a:br>
            <a:endParaRPr lang="en-US" dirty="0"/>
          </a:p>
          <a:p>
            <a:pPr fontAlgn="base"/>
            <a:r>
              <a:rPr lang="en-US" sz="3200" dirty="0"/>
              <a:t>Homeowner Housing</a:t>
            </a:r>
          </a:p>
          <a:p>
            <a:pPr lvl="1" fontAlgn="base"/>
            <a:r>
              <a:rPr lang="en-US" dirty="0">
                <a:solidFill>
                  <a:srgbClr val="25841E"/>
                </a:solidFill>
              </a:rPr>
              <a:t>A penny saved is a penny earned</a:t>
            </a:r>
          </a:p>
          <a:p>
            <a:pPr lvl="1" fontAlgn="base"/>
            <a:r>
              <a:rPr lang="en-US" dirty="0">
                <a:solidFill>
                  <a:srgbClr val="25841E"/>
                </a:solidFill>
              </a:rPr>
              <a:t>Retain existing housing by supporting existing government or non-profit organizations to repair existing homes</a:t>
            </a:r>
          </a:p>
          <a:p>
            <a:pPr lvl="2" fontAlgn="base"/>
            <a:r>
              <a:rPr lang="en-US" dirty="0">
                <a:solidFill>
                  <a:srgbClr val="25841E"/>
                </a:solidFill>
              </a:rPr>
              <a:t>Habitat for Humanity</a:t>
            </a:r>
          </a:p>
          <a:p>
            <a:pPr lvl="2" fontAlgn="base"/>
            <a:r>
              <a:rPr lang="en-US" dirty="0" err="1">
                <a:solidFill>
                  <a:srgbClr val="25841E"/>
                </a:solidFill>
              </a:rPr>
              <a:t>ReDevelopment</a:t>
            </a:r>
            <a:r>
              <a:rPr lang="en-US" dirty="0">
                <a:solidFill>
                  <a:srgbClr val="25841E"/>
                </a:solidFill>
              </a:rPr>
              <a:t> Authority</a:t>
            </a:r>
          </a:p>
          <a:p>
            <a:pPr lvl="1" fontAlgn="base"/>
            <a:r>
              <a:rPr lang="en-US" dirty="0">
                <a:solidFill>
                  <a:srgbClr val="25841E"/>
                </a:solidFill>
              </a:rPr>
              <a:t>Work with land banks to buy and return uninhabitable homes to habitability at an affordable cost</a:t>
            </a:r>
          </a:p>
          <a:p>
            <a:pPr lvl="1" fontAlgn="base"/>
            <a:r>
              <a:rPr lang="en-US" dirty="0">
                <a:solidFill>
                  <a:srgbClr val="25841E"/>
                </a:solidFill>
              </a:rPr>
              <a:t>Implement Community Land Trust homeowner housing solutions</a:t>
            </a:r>
          </a:p>
          <a:p>
            <a:endParaRPr lang="en-US" sz="1600" dirty="0">
              <a:solidFill>
                <a:schemeClr val="tx2">
                  <a:lumMod val="50000"/>
                </a:schemeClr>
              </a:solidFill>
              <a:latin typeface="Arial"/>
              <a:cs typeface="Arial"/>
            </a:endParaRPr>
          </a:p>
        </p:txBody>
      </p:sp>
      <p:sp>
        <p:nvSpPr>
          <p:cNvPr id="3" name="Slide Number Placeholder 2">
            <a:extLst>
              <a:ext uri="{FF2B5EF4-FFF2-40B4-BE49-F238E27FC236}">
                <a16:creationId xmlns:a16="http://schemas.microsoft.com/office/drawing/2014/main" id="{13922017-48B6-DAC3-756C-1AA30CFA6216}"/>
              </a:ext>
            </a:extLst>
          </p:cNvPr>
          <p:cNvSpPr>
            <a:spLocks noGrp="1"/>
          </p:cNvSpPr>
          <p:nvPr>
            <p:ph type="sldNum" sz="quarter" idx="4"/>
          </p:nvPr>
        </p:nvSpPr>
        <p:spPr/>
        <p:txBody>
          <a:bodyPr/>
          <a:lstStyle/>
          <a:p>
            <a:fld id="{BBB69291-A384-1346-A27A-D0A1C91B6C32}" type="slidenum">
              <a:rPr lang="en-US" smtClean="0"/>
              <a:pPr/>
              <a:t>20</a:t>
            </a:fld>
            <a:endParaRPr lang="en-US"/>
          </a:p>
        </p:txBody>
      </p:sp>
      <p:sp>
        <p:nvSpPr>
          <p:cNvPr id="4" name="Title 3">
            <a:extLst>
              <a:ext uri="{FF2B5EF4-FFF2-40B4-BE49-F238E27FC236}">
                <a16:creationId xmlns:a16="http://schemas.microsoft.com/office/drawing/2014/main" id="{C63A50B1-6674-3BD4-0097-60D914E91D0D}"/>
              </a:ext>
            </a:extLst>
          </p:cNvPr>
          <p:cNvSpPr>
            <a:spLocks noGrp="1"/>
          </p:cNvSpPr>
          <p:nvPr>
            <p:ph type="title"/>
          </p:nvPr>
        </p:nvSpPr>
        <p:spPr/>
        <p:txBody>
          <a:bodyPr/>
          <a:lstStyle/>
          <a:p>
            <a:r>
              <a:rPr lang="en-US" dirty="0">
                <a:latin typeface="Arial"/>
                <a:cs typeface="Arial"/>
              </a:rPr>
              <a:t>Community Development</a:t>
            </a:r>
            <a:br>
              <a:rPr lang="en-US" dirty="0">
                <a:latin typeface="Arial"/>
                <a:cs typeface="Arial"/>
              </a:rPr>
            </a:br>
            <a:r>
              <a:rPr lang="en-US" dirty="0">
                <a:latin typeface="Arial"/>
                <a:cs typeface="Arial"/>
              </a:rPr>
              <a:t>of the Poconos</a:t>
            </a:r>
            <a:endParaRPr lang="en-US" dirty="0"/>
          </a:p>
        </p:txBody>
      </p:sp>
    </p:spTree>
    <p:extLst>
      <p:ext uri="{BB962C8B-B14F-4D97-AF65-F5344CB8AC3E}">
        <p14:creationId xmlns:p14="http://schemas.microsoft.com/office/powerpoint/2010/main" val="1450124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DADFA-7501-FC21-EBAE-474B9079ECF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BD88B9-A4A1-17F3-93B2-2B5FD9F5EBB9}"/>
              </a:ext>
            </a:extLst>
          </p:cNvPr>
          <p:cNvSpPr>
            <a:spLocks noGrp="1"/>
          </p:cNvSpPr>
          <p:nvPr>
            <p:ph idx="1"/>
          </p:nvPr>
        </p:nvSpPr>
        <p:spPr/>
        <p:txBody>
          <a:bodyPr vert="horz" lIns="91440" tIns="45720" rIns="91440" bIns="45720" rtlCol="0" anchor="t">
            <a:noAutofit/>
          </a:bodyPr>
          <a:lstStyle/>
          <a:p>
            <a:pPr marL="0" indent="0" fontAlgn="base">
              <a:buNone/>
            </a:pPr>
            <a:r>
              <a:rPr lang="en-US" dirty="0"/>
              <a:t>Affordable housing for all ages and incomes:</a:t>
            </a:r>
            <a:br>
              <a:rPr lang="en-US" dirty="0"/>
            </a:br>
            <a:endParaRPr lang="en-US" sz="2800" dirty="0">
              <a:solidFill>
                <a:srgbClr val="00B050"/>
              </a:solidFill>
            </a:endParaRPr>
          </a:p>
          <a:p>
            <a:pPr marL="457200" lvl="1" indent="0" fontAlgn="base">
              <a:buNone/>
            </a:pPr>
            <a:r>
              <a:rPr lang="en-US" sz="2800" dirty="0">
                <a:solidFill>
                  <a:srgbClr val="00B050"/>
                </a:solidFill>
              </a:rPr>
              <a:t>Homeowner Housing</a:t>
            </a:r>
          </a:p>
          <a:p>
            <a:pPr marL="457200" lvl="1" indent="0" fontAlgn="base">
              <a:buNone/>
            </a:pPr>
            <a:r>
              <a:rPr lang="en-US" sz="2800" dirty="0">
                <a:solidFill>
                  <a:srgbClr val="00B050"/>
                </a:solidFill>
              </a:rPr>
              <a:t>	</a:t>
            </a:r>
            <a:r>
              <a:rPr lang="en-US" sz="2800" dirty="0">
                <a:solidFill>
                  <a:schemeClr val="accent1">
                    <a:lumMod val="75000"/>
                  </a:schemeClr>
                </a:solidFill>
              </a:rPr>
              <a:t>Senior Housing</a:t>
            </a:r>
          </a:p>
          <a:p>
            <a:pPr marL="457200" lvl="1" indent="0" fontAlgn="base">
              <a:buNone/>
            </a:pPr>
            <a:r>
              <a:rPr lang="en-US" sz="2800" dirty="0">
                <a:solidFill>
                  <a:srgbClr val="00B050"/>
                </a:solidFill>
              </a:rPr>
              <a:t>		</a:t>
            </a:r>
            <a:r>
              <a:rPr lang="en-US" sz="2800" dirty="0">
                <a:solidFill>
                  <a:srgbClr val="F57814"/>
                </a:solidFill>
              </a:rPr>
              <a:t>Working Households Housing</a:t>
            </a:r>
          </a:p>
          <a:p>
            <a:pPr marL="457200" lvl="1" indent="0" fontAlgn="base">
              <a:buNone/>
            </a:pPr>
            <a:r>
              <a:rPr lang="en-US" sz="2800" dirty="0">
                <a:solidFill>
                  <a:srgbClr val="00B050"/>
                </a:solidFill>
              </a:rPr>
              <a:t>			</a:t>
            </a:r>
            <a:r>
              <a:rPr lang="en-US" sz="2800" dirty="0">
                <a:solidFill>
                  <a:srgbClr val="FF0000"/>
                </a:solidFill>
              </a:rPr>
              <a:t>Disability Housing</a:t>
            </a:r>
          </a:p>
          <a:p>
            <a:pPr marL="457200" lvl="1" indent="0" fontAlgn="base">
              <a:buNone/>
            </a:pPr>
            <a:r>
              <a:rPr lang="en-US" sz="2800" dirty="0">
                <a:solidFill>
                  <a:srgbClr val="00B050"/>
                </a:solidFill>
              </a:rPr>
              <a:t>				</a:t>
            </a:r>
            <a:r>
              <a:rPr lang="en-US" sz="2800" dirty="0">
                <a:solidFill>
                  <a:srgbClr val="7030A0"/>
                </a:solidFill>
              </a:rPr>
              <a:t>Judicial Re-Entry Entry Housing</a:t>
            </a:r>
          </a:p>
          <a:p>
            <a:pPr marL="457200" lvl="1" indent="0" fontAlgn="base">
              <a:buNone/>
            </a:pPr>
            <a:r>
              <a:rPr lang="en-US" sz="2800" dirty="0">
                <a:solidFill>
                  <a:srgbClr val="00B050"/>
                </a:solidFill>
              </a:rPr>
              <a:t>					</a:t>
            </a:r>
            <a:r>
              <a:rPr lang="en-US" sz="2800" dirty="0">
                <a:solidFill>
                  <a:schemeClr val="accent1">
                    <a:lumMod val="60000"/>
                    <a:lumOff val="40000"/>
                  </a:schemeClr>
                </a:solidFill>
              </a:rPr>
              <a:t>Emergency Shelter Housing</a:t>
            </a:r>
          </a:p>
          <a:p>
            <a:pPr marL="457200" lvl="1" indent="0" fontAlgn="base">
              <a:buNone/>
            </a:pPr>
            <a:endParaRPr lang="en-US" sz="2800" dirty="0">
              <a:solidFill>
                <a:srgbClr val="00B050"/>
              </a:solidFill>
            </a:endParaRPr>
          </a:p>
        </p:txBody>
      </p:sp>
      <p:sp>
        <p:nvSpPr>
          <p:cNvPr id="3" name="Slide Number Placeholder 2">
            <a:extLst>
              <a:ext uri="{FF2B5EF4-FFF2-40B4-BE49-F238E27FC236}">
                <a16:creationId xmlns:a16="http://schemas.microsoft.com/office/drawing/2014/main" id="{B7F9D241-5864-3041-CAB5-7A9DCCDF46AB}"/>
              </a:ext>
            </a:extLst>
          </p:cNvPr>
          <p:cNvSpPr>
            <a:spLocks noGrp="1"/>
          </p:cNvSpPr>
          <p:nvPr>
            <p:ph type="sldNum" sz="quarter" idx="4"/>
          </p:nvPr>
        </p:nvSpPr>
        <p:spPr/>
        <p:txBody>
          <a:bodyPr/>
          <a:lstStyle/>
          <a:p>
            <a:fld id="{BBB69291-A384-1346-A27A-D0A1C91B6C32}" type="slidenum">
              <a:rPr lang="en-US" smtClean="0"/>
              <a:pPr/>
              <a:t>21</a:t>
            </a:fld>
            <a:endParaRPr lang="en-US"/>
          </a:p>
        </p:txBody>
      </p:sp>
      <p:sp>
        <p:nvSpPr>
          <p:cNvPr id="4" name="Title 3">
            <a:extLst>
              <a:ext uri="{FF2B5EF4-FFF2-40B4-BE49-F238E27FC236}">
                <a16:creationId xmlns:a16="http://schemas.microsoft.com/office/drawing/2014/main" id="{21BCA16F-3E2B-FD25-97BE-C1BF4E3B6FC9}"/>
              </a:ext>
            </a:extLst>
          </p:cNvPr>
          <p:cNvSpPr>
            <a:spLocks noGrp="1"/>
          </p:cNvSpPr>
          <p:nvPr>
            <p:ph type="title"/>
          </p:nvPr>
        </p:nvSpPr>
        <p:spPr/>
        <p:txBody>
          <a:bodyPr/>
          <a:lstStyle/>
          <a:p>
            <a:r>
              <a:rPr lang="en-US" dirty="0">
                <a:latin typeface="Arial"/>
                <a:cs typeface="Arial"/>
              </a:rPr>
              <a:t>Community Development</a:t>
            </a:r>
            <a:br>
              <a:rPr lang="en-US" dirty="0">
                <a:latin typeface="Arial"/>
                <a:cs typeface="Arial"/>
              </a:rPr>
            </a:br>
            <a:r>
              <a:rPr lang="en-US" dirty="0">
                <a:latin typeface="Arial"/>
                <a:cs typeface="Arial"/>
              </a:rPr>
              <a:t>of the Poconos</a:t>
            </a:r>
            <a:endParaRPr lang="en-US" dirty="0"/>
          </a:p>
        </p:txBody>
      </p:sp>
    </p:spTree>
    <p:extLst>
      <p:ext uri="{BB962C8B-B14F-4D97-AF65-F5344CB8AC3E}">
        <p14:creationId xmlns:p14="http://schemas.microsoft.com/office/powerpoint/2010/main" val="478096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4ECE6-1E68-E66A-6FA4-435470E3028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D519F9-DAB9-D212-5405-42D3523EDB79}"/>
              </a:ext>
            </a:extLst>
          </p:cNvPr>
          <p:cNvSpPr>
            <a:spLocks noGrp="1"/>
          </p:cNvSpPr>
          <p:nvPr>
            <p:ph idx="1"/>
          </p:nvPr>
        </p:nvSpPr>
        <p:spPr>
          <a:xfrm>
            <a:off x="465666" y="1918142"/>
            <a:ext cx="11205634" cy="4054785"/>
          </a:xfrm>
        </p:spPr>
        <p:txBody>
          <a:bodyPr vert="horz" lIns="91440" tIns="45720" rIns="91440" bIns="45720" rtlCol="0" anchor="t">
            <a:noAutofit/>
          </a:bodyPr>
          <a:lstStyle/>
          <a:p>
            <a:r>
              <a:rPr lang="en-US" sz="2400" dirty="0">
                <a:solidFill>
                  <a:schemeClr val="tx2">
                    <a:lumMod val="50000"/>
                  </a:schemeClr>
                </a:solidFill>
                <a:latin typeface="Arial"/>
                <a:cs typeface="Arial"/>
              </a:rPr>
              <a:t>Found Champions</a:t>
            </a:r>
            <a:r>
              <a:rPr lang="en-US" sz="2000" dirty="0">
                <a:solidFill>
                  <a:schemeClr val="tx2">
                    <a:lumMod val="50000"/>
                  </a:schemeClr>
                </a:solidFill>
                <a:latin typeface="Arial"/>
                <a:cs typeface="Arial"/>
              </a:rPr>
              <a:t> </a:t>
            </a:r>
          </a:p>
          <a:p>
            <a:r>
              <a:rPr lang="en-US" sz="2400" dirty="0">
                <a:solidFill>
                  <a:schemeClr val="tx2">
                    <a:lumMod val="50000"/>
                  </a:schemeClr>
                </a:solidFill>
                <a:latin typeface="Arial"/>
                <a:cs typeface="Arial"/>
              </a:rPr>
              <a:t>Courted Community Allies</a:t>
            </a:r>
            <a:endParaRPr lang="en-US" sz="1800" i="1" dirty="0">
              <a:solidFill>
                <a:srgbClr val="00B050"/>
              </a:solidFill>
              <a:latin typeface="Arial"/>
              <a:cs typeface="Arial"/>
            </a:endParaRPr>
          </a:p>
          <a:p>
            <a:r>
              <a:rPr lang="en-US" sz="2400" dirty="0">
                <a:solidFill>
                  <a:schemeClr val="tx2">
                    <a:lumMod val="50000"/>
                  </a:schemeClr>
                </a:solidFill>
                <a:latin typeface="Arial"/>
                <a:cs typeface="Arial"/>
              </a:rPr>
              <a:t>Interviewed nearby Community Housing Development Organizations </a:t>
            </a:r>
            <a:endParaRPr lang="en-US" sz="1800" i="1" dirty="0">
              <a:solidFill>
                <a:srgbClr val="00B050"/>
              </a:solidFill>
              <a:latin typeface="Arial"/>
              <a:cs typeface="Arial"/>
            </a:endParaRPr>
          </a:p>
          <a:p>
            <a:r>
              <a:rPr lang="en-US" sz="2400" dirty="0">
                <a:solidFill>
                  <a:schemeClr val="tx2">
                    <a:lumMod val="50000"/>
                  </a:schemeClr>
                </a:solidFill>
                <a:latin typeface="Arial"/>
                <a:cs typeface="Arial"/>
              </a:rPr>
              <a:t>Allocated 25% to 50% FTE </a:t>
            </a:r>
          </a:p>
          <a:p>
            <a:r>
              <a:rPr lang="en-US" sz="2400" dirty="0">
                <a:solidFill>
                  <a:schemeClr val="tx2">
                    <a:lumMod val="50000"/>
                  </a:schemeClr>
                </a:solidFill>
                <a:latin typeface="Arial"/>
                <a:cs typeface="Arial"/>
              </a:rPr>
              <a:t>Marketed to LIHTC Developers for new housing</a:t>
            </a:r>
          </a:p>
          <a:p>
            <a:r>
              <a:rPr lang="en-US" sz="2400" dirty="0">
                <a:solidFill>
                  <a:schemeClr val="tx2">
                    <a:lumMod val="50000"/>
                  </a:schemeClr>
                </a:solidFill>
                <a:latin typeface="Arial"/>
                <a:cs typeface="Arial"/>
              </a:rPr>
              <a:t>Public Education – Officials and community</a:t>
            </a:r>
            <a:endParaRPr lang="en-US" sz="2400" i="1" dirty="0">
              <a:solidFill>
                <a:srgbClr val="00B050"/>
              </a:solidFill>
              <a:latin typeface="Arial"/>
              <a:cs typeface="Arial"/>
            </a:endParaRPr>
          </a:p>
          <a:p>
            <a:r>
              <a:rPr lang="en-US" sz="2400" dirty="0">
                <a:solidFill>
                  <a:schemeClr val="tx2">
                    <a:lumMod val="50000"/>
                  </a:schemeClr>
                </a:solidFill>
                <a:latin typeface="Arial"/>
                <a:cs typeface="Arial"/>
              </a:rPr>
              <a:t>Launched Community Development Corporation</a:t>
            </a:r>
            <a:r>
              <a:rPr lang="en-US" sz="1800" dirty="0">
                <a:solidFill>
                  <a:schemeClr val="tx2">
                    <a:lumMod val="50000"/>
                  </a:schemeClr>
                </a:solidFill>
                <a:latin typeface="Arial"/>
                <a:cs typeface="Arial"/>
              </a:rPr>
              <a:t> </a:t>
            </a:r>
            <a:endParaRPr lang="en-US" sz="1800" i="1" dirty="0">
              <a:solidFill>
                <a:srgbClr val="00B050"/>
              </a:solidFill>
              <a:latin typeface="Arial"/>
              <a:cs typeface="Arial"/>
            </a:endParaRPr>
          </a:p>
          <a:p>
            <a:r>
              <a:rPr lang="en-US" sz="2400" dirty="0" err="1">
                <a:solidFill>
                  <a:schemeClr val="tx2">
                    <a:lumMod val="50000"/>
                  </a:schemeClr>
                </a:solidFill>
                <a:latin typeface="Arial"/>
                <a:cs typeface="Arial"/>
              </a:rPr>
              <a:t>ReStart</a:t>
            </a:r>
            <a:r>
              <a:rPr lang="en-US" sz="2400" dirty="0">
                <a:solidFill>
                  <a:schemeClr val="tx2">
                    <a:lumMod val="50000"/>
                  </a:schemeClr>
                </a:solidFill>
                <a:latin typeface="Arial"/>
                <a:cs typeface="Arial"/>
              </a:rPr>
              <a:t>(</a:t>
            </a:r>
            <a:r>
              <a:rPr lang="en-US" sz="2400" dirty="0" err="1">
                <a:solidFill>
                  <a:schemeClr val="tx2">
                    <a:lumMod val="50000"/>
                  </a:schemeClr>
                </a:solidFill>
                <a:latin typeface="Arial"/>
                <a:cs typeface="Arial"/>
              </a:rPr>
              <a:t>ing</a:t>
            </a:r>
            <a:r>
              <a:rPr lang="en-US" sz="2400" dirty="0">
                <a:solidFill>
                  <a:schemeClr val="tx2">
                    <a:lumMod val="50000"/>
                  </a:schemeClr>
                </a:solidFill>
                <a:latin typeface="Arial"/>
                <a:cs typeface="Arial"/>
              </a:rPr>
              <a:t>) Housing Coalition </a:t>
            </a:r>
          </a:p>
        </p:txBody>
      </p:sp>
      <p:sp>
        <p:nvSpPr>
          <p:cNvPr id="3" name="Slide Number Placeholder 2">
            <a:extLst>
              <a:ext uri="{FF2B5EF4-FFF2-40B4-BE49-F238E27FC236}">
                <a16:creationId xmlns:a16="http://schemas.microsoft.com/office/drawing/2014/main" id="{16B399DB-6587-58FB-5F3C-0BDFC1EDB04A}"/>
              </a:ext>
            </a:extLst>
          </p:cNvPr>
          <p:cNvSpPr>
            <a:spLocks noGrp="1"/>
          </p:cNvSpPr>
          <p:nvPr>
            <p:ph type="sldNum" sz="quarter" idx="4"/>
          </p:nvPr>
        </p:nvSpPr>
        <p:spPr/>
        <p:txBody>
          <a:bodyPr/>
          <a:lstStyle/>
          <a:p>
            <a:fld id="{BBB69291-A384-1346-A27A-D0A1C91B6C32}" type="slidenum">
              <a:rPr lang="en-US" smtClean="0"/>
              <a:pPr/>
              <a:t>22</a:t>
            </a:fld>
            <a:endParaRPr lang="en-US" dirty="0"/>
          </a:p>
        </p:txBody>
      </p:sp>
      <p:sp>
        <p:nvSpPr>
          <p:cNvPr id="4" name="Title 3">
            <a:extLst>
              <a:ext uri="{FF2B5EF4-FFF2-40B4-BE49-F238E27FC236}">
                <a16:creationId xmlns:a16="http://schemas.microsoft.com/office/drawing/2014/main" id="{AC19A21D-F96D-D0A4-F68A-C8EA2BE756E8}"/>
              </a:ext>
            </a:extLst>
          </p:cNvPr>
          <p:cNvSpPr>
            <a:spLocks noGrp="1"/>
          </p:cNvSpPr>
          <p:nvPr>
            <p:ph type="title"/>
          </p:nvPr>
        </p:nvSpPr>
        <p:spPr/>
        <p:txBody>
          <a:bodyPr/>
          <a:lstStyle/>
          <a:p>
            <a:r>
              <a:rPr lang="en-US" dirty="0" err="1">
                <a:latin typeface="Arial"/>
                <a:cs typeface="Arial"/>
              </a:rPr>
              <a:t>CDPoconos</a:t>
            </a:r>
            <a:r>
              <a:rPr lang="en-US" dirty="0">
                <a:latin typeface="Arial"/>
                <a:cs typeface="Arial"/>
              </a:rPr>
              <a:t> – The Journey</a:t>
            </a:r>
            <a:endParaRPr lang="en-US" dirty="0"/>
          </a:p>
        </p:txBody>
      </p:sp>
    </p:spTree>
    <p:extLst>
      <p:ext uri="{BB962C8B-B14F-4D97-AF65-F5344CB8AC3E}">
        <p14:creationId xmlns:p14="http://schemas.microsoft.com/office/powerpoint/2010/main" val="525626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B2B3C-B4C7-7BBD-EE66-1F5321DF99D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3105E2-3804-9C65-F84C-10D800613D9F}"/>
              </a:ext>
            </a:extLst>
          </p:cNvPr>
          <p:cNvSpPr>
            <a:spLocks noGrp="1"/>
          </p:cNvSpPr>
          <p:nvPr>
            <p:ph idx="1"/>
          </p:nvPr>
        </p:nvSpPr>
        <p:spPr>
          <a:xfrm>
            <a:off x="465666" y="1918142"/>
            <a:ext cx="11205634" cy="4054785"/>
          </a:xfrm>
        </p:spPr>
        <p:txBody>
          <a:bodyPr vert="horz" lIns="91440" tIns="45720" rIns="91440" bIns="45720" rtlCol="0" anchor="t">
            <a:noAutofit/>
          </a:bodyPr>
          <a:lstStyle/>
          <a:p>
            <a:pPr>
              <a:lnSpc>
                <a:spcPct val="150000"/>
              </a:lnSpc>
            </a:pPr>
            <a:r>
              <a:rPr lang="en-US" sz="2400" dirty="0">
                <a:solidFill>
                  <a:schemeClr val="tx2">
                    <a:lumMod val="50000"/>
                  </a:schemeClr>
                </a:solidFill>
                <a:latin typeface="Arial"/>
                <a:cs typeface="Arial"/>
              </a:rPr>
              <a:t>Operational Funding</a:t>
            </a:r>
          </a:p>
          <a:p>
            <a:pPr>
              <a:lnSpc>
                <a:spcPct val="150000"/>
              </a:lnSpc>
            </a:pPr>
            <a:r>
              <a:rPr lang="en-US" sz="2400" dirty="0">
                <a:solidFill>
                  <a:schemeClr val="tx2">
                    <a:lumMod val="50000"/>
                  </a:schemeClr>
                </a:solidFill>
                <a:latin typeface="Arial"/>
                <a:cs typeface="Arial"/>
              </a:rPr>
              <a:t>Municipal planning </a:t>
            </a:r>
          </a:p>
          <a:p>
            <a:pPr>
              <a:lnSpc>
                <a:spcPct val="150000"/>
              </a:lnSpc>
            </a:pPr>
            <a:r>
              <a:rPr lang="en-US" sz="2400" dirty="0">
                <a:solidFill>
                  <a:schemeClr val="tx2">
                    <a:lumMod val="50000"/>
                  </a:schemeClr>
                </a:solidFill>
                <a:latin typeface="Arial"/>
                <a:cs typeface="Arial"/>
              </a:rPr>
              <a:t>Courting developers / finding affordable buildable locations</a:t>
            </a:r>
          </a:p>
          <a:p>
            <a:pPr>
              <a:lnSpc>
                <a:spcPct val="150000"/>
              </a:lnSpc>
            </a:pPr>
            <a:r>
              <a:rPr lang="en-US" sz="2400" dirty="0">
                <a:solidFill>
                  <a:schemeClr val="tx2">
                    <a:lumMod val="50000"/>
                  </a:schemeClr>
                </a:solidFill>
                <a:latin typeface="Arial"/>
                <a:cs typeface="Arial"/>
              </a:rPr>
              <a:t>Understanding funding sources enough to interest / counsel local developers</a:t>
            </a:r>
          </a:p>
          <a:p>
            <a:pPr>
              <a:lnSpc>
                <a:spcPct val="150000"/>
              </a:lnSpc>
            </a:pPr>
            <a:r>
              <a:rPr lang="en-US" sz="2400" dirty="0">
                <a:solidFill>
                  <a:schemeClr val="tx2">
                    <a:lumMod val="50000"/>
                  </a:schemeClr>
                </a:solidFill>
                <a:latin typeface="Arial"/>
                <a:cs typeface="Arial"/>
              </a:rPr>
              <a:t>Combating </a:t>
            </a:r>
            <a:r>
              <a:rPr lang="en-US" sz="2400" dirty="0" err="1">
                <a:solidFill>
                  <a:schemeClr val="tx2">
                    <a:lumMod val="50000"/>
                  </a:schemeClr>
                </a:solidFill>
                <a:latin typeface="Arial"/>
                <a:cs typeface="Arial"/>
              </a:rPr>
              <a:t>NYMBYism</a:t>
            </a:r>
            <a:endParaRPr lang="en-US" sz="2400" dirty="0">
              <a:solidFill>
                <a:schemeClr val="tx2">
                  <a:lumMod val="50000"/>
                </a:schemeClr>
              </a:solidFill>
              <a:latin typeface="Arial"/>
              <a:cs typeface="Arial"/>
            </a:endParaRPr>
          </a:p>
          <a:p>
            <a:pPr>
              <a:lnSpc>
                <a:spcPct val="150000"/>
              </a:lnSpc>
            </a:pPr>
            <a:r>
              <a:rPr lang="en-US" sz="2400" dirty="0">
                <a:solidFill>
                  <a:schemeClr val="tx2">
                    <a:lumMod val="50000"/>
                  </a:schemeClr>
                </a:solidFill>
                <a:latin typeface="Arial"/>
                <a:cs typeface="Arial"/>
              </a:rPr>
              <a:t>Maintaining Public interest / presence</a:t>
            </a:r>
          </a:p>
        </p:txBody>
      </p:sp>
      <p:sp>
        <p:nvSpPr>
          <p:cNvPr id="3" name="Slide Number Placeholder 2">
            <a:extLst>
              <a:ext uri="{FF2B5EF4-FFF2-40B4-BE49-F238E27FC236}">
                <a16:creationId xmlns:a16="http://schemas.microsoft.com/office/drawing/2014/main" id="{A557203F-5094-B1C6-C830-3E695A366F4E}"/>
              </a:ext>
            </a:extLst>
          </p:cNvPr>
          <p:cNvSpPr>
            <a:spLocks noGrp="1"/>
          </p:cNvSpPr>
          <p:nvPr>
            <p:ph type="sldNum" sz="quarter" idx="4"/>
          </p:nvPr>
        </p:nvSpPr>
        <p:spPr/>
        <p:txBody>
          <a:bodyPr/>
          <a:lstStyle/>
          <a:p>
            <a:fld id="{BBB69291-A384-1346-A27A-D0A1C91B6C32}" type="slidenum">
              <a:rPr lang="en-US" smtClean="0"/>
              <a:pPr/>
              <a:t>23</a:t>
            </a:fld>
            <a:endParaRPr lang="en-US" dirty="0"/>
          </a:p>
        </p:txBody>
      </p:sp>
      <p:sp>
        <p:nvSpPr>
          <p:cNvPr id="4" name="Title 3">
            <a:extLst>
              <a:ext uri="{FF2B5EF4-FFF2-40B4-BE49-F238E27FC236}">
                <a16:creationId xmlns:a16="http://schemas.microsoft.com/office/drawing/2014/main" id="{D384A37E-1A09-ED37-9785-DA90A66F2FA0}"/>
              </a:ext>
            </a:extLst>
          </p:cNvPr>
          <p:cNvSpPr>
            <a:spLocks noGrp="1"/>
          </p:cNvSpPr>
          <p:nvPr>
            <p:ph type="title"/>
          </p:nvPr>
        </p:nvSpPr>
        <p:spPr/>
        <p:txBody>
          <a:bodyPr/>
          <a:lstStyle/>
          <a:p>
            <a:r>
              <a:rPr lang="en-US" dirty="0" err="1">
                <a:latin typeface="Arial"/>
                <a:cs typeface="Arial"/>
              </a:rPr>
              <a:t>CDPoconos</a:t>
            </a:r>
            <a:r>
              <a:rPr lang="en-US" dirty="0">
                <a:latin typeface="Arial"/>
                <a:cs typeface="Arial"/>
              </a:rPr>
              <a:t> - Challenges</a:t>
            </a:r>
            <a:endParaRPr lang="en-US" dirty="0"/>
          </a:p>
        </p:txBody>
      </p:sp>
    </p:spTree>
    <p:extLst>
      <p:ext uri="{BB962C8B-B14F-4D97-AF65-F5344CB8AC3E}">
        <p14:creationId xmlns:p14="http://schemas.microsoft.com/office/powerpoint/2010/main" val="2571223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F6DBE9-8DD5-734B-1377-3C4640151302}"/>
              </a:ext>
            </a:extLst>
          </p:cNvPr>
          <p:cNvSpPr>
            <a:spLocks noGrp="1"/>
          </p:cNvSpPr>
          <p:nvPr>
            <p:ph idx="1"/>
          </p:nvPr>
        </p:nvSpPr>
        <p:spPr>
          <a:xfrm>
            <a:off x="465666" y="1989862"/>
            <a:ext cx="11457393" cy="4054785"/>
          </a:xfrm>
        </p:spPr>
        <p:txBody>
          <a:bodyPr vert="horz" lIns="91440" tIns="45720" rIns="91440" bIns="45720" rtlCol="0" anchor="t">
            <a:noAutofit/>
          </a:bodyPr>
          <a:lstStyle/>
          <a:p>
            <a:pPr lvl="1"/>
            <a:r>
              <a:rPr lang="en-US" sz="2000" dirty="0">
                <a:solidFill>
                  <a:schemeClr val="tx2">
                    <a:lumMod val="50000"/>
                  </a:schemeClr>
                </a:solidFill>
                <a:latin typeface="Arial"/>
                <a:cs typeface="Arial"/>
              </a:rPr>
              <a:t>PHFA Rental Housing Inventory (By County)</a:t>
            </a:r>
            <a:br>
              <a:rPr lang="en-US" sz="2000" dirty="0">
                <a:solidFill>
                  <a:schemeClr val="tx2">
                    <a:lumMod val="50000"/>
                  </a:schemeClr>
                </a:solidFill>
                <a:latin typeface="Arial"/>
                <a:cs typeface="Arial"/>
              </a:rPr>
            </a:br>
            <a:r>
              <a:rPr lang="en-US" sz="2000" dirty="0">
                <a:hlinkClick r:id="rId3"/>
              </a:rPr>
              <a:t>https://phfa.org/renters/#:~:text=PHFA%20Rental%20Housing%20Inventory</a:t>
            </a:r>
            <a:br>
              <a:rPr lang="en-US" sz="2000" dirty="0"/>
            </a:br>
            <a:endParaRPr lang="en-US" sz="2000" dirty="0"/>
          </a:p>
          <a:p>
            <a:pPr lvl="1"/>
            <a:r>
              <a:rPr lang="en-US" sz="2000" dirty="0">
                <a:solidFill>
                  <a:schemeClr val="tx1"/>
                </a:solidFill>
              </a:rPr>
              <a:t>PA Multi-Family Developers Council</a:t>
            </a:r>
            <a:br>
              <a:rPr lang="en-US" sz="2000" dirty="0">
                <a:solidFill>
                  <a:schemeClr val="tx1"/>
                </a:solidFill>
              </a:rPr>
            </a:br>
            <a:r>
              <a:rPr lang="en-US" sz="2000" dirty="0">
                <a:solidFill>
                  <a:srgbClr val="004E95"/>
                </a:solidFill>
                <a:hlinkClick r:id="rId4">
                  <a:extLst>
                    <a:ext uri="{A12FA001-AC4F-418D-AE19-62706E023703}">
                      <ahyp:hlinkClr xmlns:ahyp="http://schemas.microsoft.com/office/drawing/2018/hyperlinkcolor" val="tx"/>
                    </a:ext>
                  </a:extLst>
                </a:hlinkClick>
              </a:rPr>
              <a:t>https://www.padeveloperscouncil.com/</a:t>
            </a:r>
            <a:br>
              <a:rPr lang="en-US" sz="2000" dirty="0">
                <a:solidFill>
                  <a:srgbClr val="004E95"/>
                </a:solidFill>
              </a:rPr>
            </a:br>
            <a:endParaRPr lang="en-US" sz="2000" dirty="0">
              <a:solidFill>
                <a:srgbClr val="004E95"/>
              </a:solidFill>
            </a:endParaRPr>
          </a:p>
          <a:p>
            <a:pPr lvl="1"/>
            <a:r>
              <a:rPr lang="en-US" sz="2000" dirty="0">
                <a:solidFill>
                  <a:schemeClr val="tx1"/>
                </a:solidFill>
                <a:latin typeface="Arial"/>
                <a:cs typeface="Arial"/>
              </a:rPr>
              <a:t>More Front Doors Summit (Poconos)</a:t>
            </a:r>
            <a:br>
              <a:rPr lang="en-US" sz="2000" dirty="0">
                <a:solidFill>
                  <a:srgbClr val="004E95"/>
                </a:solidFill>
                <a:latin typeface="Arial"/>
                <a:cs typeface="Arial"/>
              </a:rPr>
            </a:br>
            <a:r>
              <a:rPr lang="en-US" sz="2000" dirty="0">
                <a:solidFill>
                  <a:srgbClr val="004E95"/>
                </a:solidFill>
                <a:latin typeface="Arial"/>
                <a:cs typeface="Arial"/>
                <a:hlinkClick r:id="rId5"/>
              </a:rPr>
              <a:t>http://morefrontdoors.com/</a:t>
            </a:r>
            <a:br>
              <a:rPr lang="en-US" sz="2000" dirty="0">
                <a:solidFill>
                  <a:srgbClr val="004E95"/>
                </a:solidFill>
                <a:latin typeface="Arial"/>
                <a:cs typeface="Arial"/>
              </a:rPr>
            </a:br>
            <a:endParaRPr lang="en-US" sz="2000" dirty="0">
              <a:solidFill>
                <a:srgbClr val="004E95"/>
              </a:solidFill>
              <a:latin typeface="Arial"/>
              <a:cs typeface="Arial"/>
            </a:endParaRPr>
          </a:p>
          <a:p>
            <a:pPr lvl="1"/>
            <a:r>
              <a:rPr lang="en-US" sz="2000" dirty="0">
                <a:solidFill>
                  <a:schemeClr val="tx1"/>
                </a:solidFill>
                <a:latin typeface="Arial"/>
                <a:cs typeface="Arial"/>
              </a:rPr>
              <a:t>Community Development of the Poconos (CDPI)</a:t>
            </a:r>
            <a:br>
              <a:rPr lang="en-US" sz="2000" dirty="0">
                <a:solidFill>
                  <a:srgbClr val="004E95"/>
                </a:solidFill>
                <a:latin typeface="Arial"/>
                <a:cs typeface="Arial"/>
              </a:rPr>
            </a:br>
            <a:r>
              <a:rPr lang="en-US" sz="2000" dirty="0">
                <a:solidFill>
                  <a:srgbClr val="004E95"/>
                </a:solidFill>
                <a:latin typeface="Arial"/>
                <a:cs typeface="Arial"/>
                <a:hlinkClick r:id="rId6"/>
              </a:rPr>
              <a:t>https://www.CDPoconos.org</a:t>
            </a:r>
            <a:br>
              <a:rPr lang="en-US" sz="2000" dirty="0">
                <a:solidFill>
                  <a:srgbClr val="004E95"/>
                </a:solidFill>
                <a:latin typeface="Arial"/>
                <a:cs typeface="Arial"/>
              </a:rPr>
            </a:br>
            <a:endParaRPr lang="en-US" sz="2000" dirty="0">
              <a:solidFill>
                <a:srgbClr val="004E95"/>
              </a:solidFill>
              <a:latin typeface="Arial"/>
              <a:cs typeface="Arial"/>
            </a:endParaRPr>
          </a:p>
          <a:p>
            <a:pPr lvl="1"/>
            <a:r>
              <a:rPr lang="en-US" sz="2000" dirty="0">
                <a:solidFill>
                  <a:schemeClr val="tx1"/>
                </a:solidFill>
                <a:latin typeface="Arial"/>
                <a:cs typeface="Arial"/>
              </a:rPr>
              <a:t>Housing Funding Database (Out of date)</a:t>
            </a:r>
            <a:br>
              <a:rPr lang="en-US" sz="2000" dirty="0">
                <a:solidFill>
                  <a:srgbClr val="004E95"/>
                </a:solidFill>
                <a:latin typeface="Arial"/>
                <a:cs typeface="Arial"/>
              </a:rPr>
            </a:br>
            <a:r>
              <a:rPr lang="en-US" sz="2000" dirty="0">
                <a:solidFill>
                  <a:srgbClr val="004E95"/>
                </a:solidFill>
                <a:latin typeface="Arial"/>
                <a:cs typeface="Arial"/>
                <a:hlinkClick r:id="rId7"/>
              </a:rPr>
              <a:t>https://poconounitedway.org/HousingFundingDatabase</a:t>
            </a:r>
            <a:endParaRPr lang="en-US" sz="2000" dirty="0">
              <a:solidFill>
                <a:schemeClr val="tx2">
                  <a:lumMod val="50000"/>
                </a:schemeClr>
              </a:solidFill>
              <a:latin typeface="Arial"/>
              <a:cs typeface="Arial"/>
            </a:endParaRPr>
          </a:p>
          <a:p>
            <a:pPr marL="0" indent="0">
              <a:buNone/>
            </a:pPr>
            <a:endParaRPr lang="en-US" dirty="0">
              <a:solidFill>
                <a:schemeClr val="tx2">
                  <a:lumMod val="50000"/>
                </a:schemeClr>
              </a:solidFill>
              <a:latin typeface="Arial"/>
              <a:cs typeface="Arial"/>
            </a:endParaRPr>
          </a:p>
        </p:txBody>
      </p:sp>
      <p:sp>
        <p:nvSpPr>
          <p:cNvPr id="3" name="Slide Number Placeholder 2">
            <a:extLst>
              <a:ext uri="{FF2B5EF4-FFF2-40B4-BE49-F238E27FC236}">
                <a16:creationId xmlns:a16="http://schemas.microsoft.com/office/drawing/2014/main" id="{8F39254B-9AFB-8CC2-8FA7-7F25C34B213F}"/>
              </a:ext>
            </a:extLst>
          </p:cNvPr>
          <p:cNvSpPr>
            <a:spLocks noGrp="1"/>
          </p:cNvSpPr>
          <p:nvPr>
            <p:ph type="sldNum" sz="quarter" idx="4"/>
          </p:nvPr>
        </p:nvSpPr>
        <p:spPr/>
        <p:txBody>
          <a:bodyPr/>
          <a:lstStyle/>
          <a:p>
            <a:fld id="{BBB69291-A384-1346-A27A-D0A1C91B6C32}" type="slidenum">
              <a:rPr lang="en-US" dirty="0" smtClean="0"/>
              <a:pPr/>
              <a:t>24</a:t>
            </a:fld>
            <a:endParaRPr lang="en-US" dirty="0"/>
          </a:p>
        </p:txBody>
      </p:sp>
      <p:sp>
        <p:nvSpPr>
          <p:cNvPr id="4" name="Title 3">
            <a:extLst>
              <a:ext uri="{FF2B5EF4-FFF2-40B4-BE49-F238E27FC236}">
                <a16:creationId xmlns:a16="http://schemas.microsoft.com/office/drawing/2014/main" id="{58A35146-6E75-7126-3F87-D13A83B3E86B}"/>
              </a:ext>
            </a:extLst>
          </p:cNvPr>
          <p:cNvSpPr>
            <a:spLocks noGrp="1"/>
          </p:cNvSpPr>
          <p:nvPr>
            <p:ph type="title"/>
          </p:nvPr>
        </p:nvSpPr>
        <p:spPr/>
        <p:txBody>
          <a:bodyPr/>
          <a:lstStyle/>
          <a:p>
            <a:r>
              <a:rPr lang="en-US" dirty="0">
                <a:latin typeface="Arial"/>
                <a:cs typeface="Arial"/>
              </a:rPr>
              <a:t>A few Resources</a:t>
            </a:r>
            <a:endParaRPr lang="en-US" dirty="0"/>
          </a:p>
        </p:txBody>
      </p:sp>
    </p:spTree>
    <p:extLst>
      <p:ext uri="{BB962C8B-B14F-4D97-AF65-F5344CB8AC3E}">
        <p14:creationId xmlns:p14="http://schemas.microsoft.com/office/powerpoint/2010/main" val="2083550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67AF38-475E-09AC-31C4-F5580BADD83D}"/>
              </a:ext>
            </a:extLst>
          </p:cNvPr>
          <p:cNvSpPr>
            <a:spLocks noGrp="1"/>
          </p:cNvSpPr>
          <p:nvPr>
            <p:ph idx="1"/>
          </p:nvPr>
        </p:nvSpPr>
        <p:spPr/>
        <p:txBody>
          <a:bodyPr/>
          <a:lstStyle/>
          <a:p>
            <a:r>
              <a:rPr lang="en-US" sz="2800" dirty="0">
                <a:latin typeface="Arial"/>
                <a:cs typeface="Arial"/>
              </a:rPr>
              <a:t>Contact Information: </a:t>
            </a:r>
          </a:p>
          <a:p>
            <a:r>
              <a:rPr lang="en-US" sz="2800" b="0" i="0" dirty="0">
                <a:latin typeface="Arial"/>
                <a:cs typeface="Arial"/>
              </a:rPr>
              <a:t>Tom Campbell </a:t>
            </a:r>
            <a:r>
              <a:rPr lang="en-US" sz="2800" b="0" i="0" dirty="0">
                <a:latin typeface="Arial"/>
                <a:cs typeface="Arial"/>
                <a:hlinkClick r:id="rId2"/>
              </a:rPr>
              <a:t>Tom@PoconoUnitedWay.org</a:t>
            </a:r>
          </a:p>
        </p:txBody>
      </p:sp>
      <p:sp>
        <p:nvSpPr>
          <p:cNvPr id="3" name="Slide Number Placeholder 2">
            <a:extLst>
              <a:ext uri="{FF2B5EF4-FFF2-40B4-BE49-F238E27FC236}">
                <a16:creationId xmlns:a16="http://schemas.microsoft.com/office/drawing/2014/main" id="{C9E89DD7-D5FC-6D11-E405-64E3AD378013}"/>
              </a:ext>
            </a:extLst>
          </p:cNvPr>
          <p:cNvSpPr>
            <a:spLocks noGrp="1"/>
          </p:cNvSpPr>
          <p:nvPr>
            <p:ph type="sldNum" sz="quarter" idx="4"/>
          </p:nvPr>
        </p:nvSpPr>
        <p:spPr/>
        <p:txBody>
          <a:bodyPr/>
          <a:lstStyle/>
          <a:p>
            <a:fld id="{BBB69291-A384-1346-A27A-D0A1C91B6C32}" type="slidenum">
              <a:rPr lang="en-US" dirty="0" smtClean="0"/>
              <a:pPr/>
              <a:t>25</a:t>
            </a:fld>
            <a:endParaRPr lang="en-US" dirty="0"/>
          </a:p>
        </p:txBody>
      </p:sp>
    </p:spTree>
    <p:extLst>
      <p:ext uri="{BB962C8B-B14F-4D97-AF65-F5344CB8AC3E}">
        <p14:creationId xmlns:p14="http://schemas.microsoft.com/office/powerpoint/2010/main" val="1878760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55A912-21DB-B4A6-FBC5-7B27E7961CB9}"/>
              </a:ext>
            </a:extLst>
          </p:cNvPr>
          <p:cNvSpPr>
            <a:spLocks noGrp="1"/>
          </p:cNvSpPr>
          <p:nvPr>
            <p:ph idx="1"/>
          </p:nvPr>
        </p:nvSpPr>
        <p:spPr>
          <a:xfrm>
            <a:off x="465666" y="1671922"/>
            <a:ext cx="11307234" cy="4054785"/>
          </a:xfrm>
        </p:spPr>
        <p:txBody>
          <a:bodyPr/>
          <a:lstStyle/>
          <a:p>
            <a:r>
              <a:rPr lang="en-US" sz="1200" dirty="0"/>
              <a:t>Champions – </a:t>
            </a:r>
          </a:p>
          <a:p>
            <a:pPr lvl="1"/>
            <a:r>
              <a:rPr lang="en-US" sz="1200" dirty="0">
                <a:solidFill>
                  <a:srgbClr val="25841E"/>
                </a:solidFill>
              </a:rPr>
              <a:t>Pocono Mountains Visitors Bureau &amp; Pocono Mountains United Way</a:t>
            </a:r>
          </a:p>
          <a:p>
            <a:pPr lvl="1"/>
            <a:r>
              <a:rPr lang="en-US" sz="1200" dirty="0">
                <a:solidFill>
                  <a:srgbClr val="25841E"/>
                </a:solidFill>
              </a:rPr>
              <a:t>Funding, introductions, validation, mental support.  </a:t>
            </a:r>
          </a:p>
          <a:p>
            <a:pPr lvl="1"/>
            <a:r>
              <a:rPr lang="en-US" sz="1200" dirty="0">
                <a:solidFill>
                  <a:srgbClr val="25841E"/>
                </a:solidFill>
              </a:rPr>
              <a:t>Champions need to understand – this is a long-game endeavor.  Expectations for monthly progress reports will be a constant source of frustration</a:t>
            </a:r>
          </a:p>
          <a:p>
            <a:r>
              <a:rPr lang="en-US" sz="1200" dirty="0"/>
              <a:t>Community Allies:</a:t>
            </a:r>
            <a:r>
              <a:rPr lang="en-US" sz="1200" dirty="0">
                <a:solidFill>
                  <a:schemeClr val="tx1"/>
                </a:solidFill>
              </a:rPr>
              <a:t> </a:t>
            </a:r>
          </a:p>
          <a:p>
            <a:pPr lvl="1"/>
            <a:r>
              <a:rPr lang="en-US" sz="1200" dirty="0">
                <a:solidFill>
                  <a:srgbClr val="25841E"/>
                </a:solidFill>
                <a:latin typeface="Arial"/>
                <a:cs typeface="Arial"/>
              </a:rPr>
              <a:t>County commissioner, Chamber of Commerce president, homeless shelter director, business leaders</a:t>
            </a:r>
          </a:p>
          <a:p>
            <a:pPr lvl="1"/>
            <a:r>
              <a:rPr lang="en-US" sz="1200" dirty="0">
                <a:solidFill>
                  <a:srgbClr val="25841E"/>
                </a:solidFill>
              </a:rPr>
              <a:t>Every potential ally is also a potential boat anchor who will do everything possible to hold back your efforts</a:t>
            </a:r>
          </a:p>
          <a:p>
            <a:pPr lvl="1"/>
            <a:r>
              <a:rPr lang="en-US" sz="1200" dirty="0">
                <a:solidFill>
                  <a:srgbClr val="25841E"/>
                </a:solidFill>
              </a:rPr>
              <a:t>Don’t do what I did by pushing too hard at first and creating a few adversaries that require endless work to try to bring back to the table.</a:t>
            </a:r>
          </a:p>
          <a:p>
            <a:pPr lvl="1"/>
            <a:r>
              <a:rPr lang="en-US" sz="1200" dirty="0">
                <a:solidFill>
                  <a:srgbClr val="25841E"/>
                </a:solidFill>
              </a:rPr>
              <a:t>Ask for introductions, meet, listen, </a:t>
            </a:r>
            <a:r>
              <a:rPr lang="en-US" sz="1200" b="1" u="sng" dirty="0">
                <a:solidFill>
                  <a:srgbClr val="25841E"/>
                </a:solidFill>
              </a:rPr>
              <a:t>look for opportunities to change your own mind, not theirs</a:t>
            </a:r>
            <a:r>
              <a:rPr lang="en-US" sz="1200" dirty="0">
                <a:solidFill>
                  <a:srgbClr val="25841E"/>
                </a:solidFill>
              </a:rPr>
              <a:t>. </a:t>
            </a:r>
          </a:p>
          <a:p>
            <a:pPr lvl="1"/>
            <a:r>
              <a:rPr lang="en-US" sz="1200" dirty="0">
                <a:solidFill>
                  <a:srgbClr val="25841E"/>
                </a:solidFill>
              </a:rPr>
              <a:t>Build Trust. Earn Allies.</a:t>
            </a:r>
          </a:p>
          <a:p>
            <a:r>
              <a:rPr lang="en-US" sz="1200" dirty="0"/>
              <a:t>Interview CHDOs- </a:t>
            </a:r>
          </a:p>
          <a:p>
            <a:pPr lvl="1"/>
            <a:r>
              <a:rPr lang="en-US" sz="1200" dirty="0">
                <a:solidFill>
                  <a:srgbClr val="25841E"/>
                </a:solidFill>
              </a:rPr>
              <a:t>Try to identify an existing local agency to pick up this baton and run with it. </a:t>
            </a:r>
          </a:p>
          <a:p>
            <a:pPr lvl="1"/>
            <a:r>
              <a:rPr lang="en-US" sz="1200" dirty="0">
                <a:solidFill>
                  <a:srgbClr val="25841E"/>
                </a:solidFill>
              </a:rPr>
              <a:t>Otherwise look North, S, E, W for an existing CHDO-capable organization with good management and a strong balance sheet to see if they might expand to your area.  </a:t>
            </a:r>
          </a:p>
          <a:p>
            <a:pPr lvl="1"/>
            <a:r>
              <a:rPr lang="en-US" sz="1200" dirty="0">
                <a:solidFill>
                  <a:srgbClr val="25841E"/>
                </a:solidFill>
              </a:rPr>
              <a:t>Note: Typically remote orgs may be able to build </a:t>
            </a:r>
            <a:r>
              <a:rPr lang="en-US" sz="1200" dirty="0" err="1">
                <a:solidFill>
                  <a:srgbClr val="25841E"/>
                </a:solidFill>
              </a:rPr>
              <a:t>bruildings</a:t>
            </a:r>
            <a:r>
              <a:rPr lang="en-US" sz="1200" dirty="0">
                <a:solidFill>
                  <a:srgbClr val="25841E"/>
                </a:solidFill>
              </a:rPr>
              <a:t>, but unless they have a perm presence in your area, they won’t know the county commissioners and city councils well enough to advocate for infrastructure and a change of mindsets – or sell your community to regional LIHTC developers</a:t>
            </a:r>
          </a:p>
          <a:p>
            <a:pPr lvl="1"/>
            <a:r>
              <a:rPr lang="en-US" sz="1200" dirty="0">
                <a:solidFill>
                  <a:srgbClr val="25841E"/>
                </a:solidFill>
              </a:rPr>
              <a:t>(</a:t>
            </a:r>
            <a:r>
              <a:rPr lang="en-US" sz="1200" b="1" dirty="0">
                <a:solidFill>
                  <a:srgbClr val="FF0000"/>
                </a:solidFill>
              </a:rPr>
              <a:t>NOTE</a:t>
            </a:r>
            <a:r>
              <a:rPr lang="en-US" sz="1200" dirty="0">
                <a:solidFill>
                  <a:srgbClr val="FF0000"/>
                </a:solidFill>
              </a:rPr>
              <a:t> </a:t>
            </a:r>
            <a:r>
              <a:rPr lang="en-US" sz="1200" dirty="0">
                <a:solidFill>
                  <a:srgbClr val="25841E"/>
                </a:solidFill>
              </a:rPr>
              <a:t>– if we had a strong local CAA or CHDO-capable organization, we would have taken a very different path)</a:t>
            </a:r>
          </a:p>
          <a:p>
            <a:r>
              <a:rPr lang="en-US" sz="1200" dirty="0"/>
              <a:t>Funding for ¼- ½  FTE – </a:t>
            </a:r>
          </a:p>
          <a:p>
            <a:pPr lvl="1"/>
            <a:r>
              <a:rPr lang="en-US" sz="1200" dirty="0">
                <a:solidFill>
                  <a:srgbClr val="25841E"/>
                </a:solidFill>
              </a:rPr>
              <a:t>Champion (from 1 above) needs to be able to financially support at least a 25% FTE, </a:t>
            </a:r>
          </a:p>
          <a:p>
            <a:pPr lvl="1"/>
            <a:r>
              <a:rPr lang="en-US" sz="1200" dirty="0">
                <a:solidFill>
                  <a:srgbClr val="25841E"/>
                </a:solidFill>
              </a:rPr>
              <a:t>OR, you find a financially self-sufficient individual (retired) with skills and community focus</a:t>
            </a:r>
          </a:p>
        </p:txBody>
      </p:sp>
      <p:sp>
        <p:nvSpPr>
          <p:cNvPr id="3" name="Slide Number Placeholder 2">
            <a:extLst>
              <a:ext uri="{FF2B5EF4-FFF2-40B4-BE49-F238E27FC236}">
                <a16:creationId xmlns:a16="http://schemas.microsoft.com/office/drawing/2014/main" id="{5F3FBA3B-349E-F6EF-EF13-5A71BDCFE114}"/>
              </a:ext>
            </a:extLst>
          </p:cNvPr>
          <p:cNvSpPr>
            <a:spLocks noGrp="1"/>
          </p:cNvSpPr>
          <p:nvPr>
            <p:ph type="sldNum" sz="quarter" idx="4"/>
          </p:nvPr>
        </p:nvSpPr>
        <p:spPr/>
        <p:txBody>
          <a:bodyPr/>
          <a:lstStyle/>
          <a:p>
            <a:fld id="{BBB69291-A384-1346-A27A-D0A1C91B6C32}" type="slidenum">
              <a:rPr lang="en-US" smtClean="0"/>
              <a:pPr/>
              <a:t>26</a:t>
            </a:fld>
            <a:endParaRPr lang="en-US"/>
          </a:p>
        </p:txBody>
      </p:sp>
      <p:sp>
        <p:nvSpPr>
          <p:cNvPr id="4" name="Title 3">
            <a:extLst>
              <a:ext uri="{FF2B5EF4-FFF2-40B4-BE49-F238E27FC236}">
                <a16:creationId xmlns:a16="http://schemas.microsoft.com/office/drawing/2014/main" id="{DACEEFBA-838E-7847-D046-3DDE8D06D588}"/>
              </a:ext>
            </a:extLst>
          </p:cNvPr>
          <p:cNvSpPr>
            <a:spLocks noGrp="1"/>
          </p:cNvSpPr>
          <p:nvPr>
            <p:ph type="title"/>
          </p:nvPr>
        </p:nvSpPr>
        <p:spPr/>
        <p:txBody>
          <a:bodyPr/>
          <a:lstStyle/>
          <a:p>
            <a:r>
              <a:rPr lang="en-US" dirty="0"/>
              <a:t>Supporting notes for The Journey 1</a:t>
            </a:r>
          </a:p>
        </p:txBody>
      </p:sp>
    </p:spTree>
    <p:extLst>
      <p:ext uri="{BB962C8B-B14F-4D97-AF65-F5344CB8AC3E}">
        <p14:creationId xmlns:p14="http://schemas.microsoft.com/office/powerpoint/2010/main" val="3638574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067E8-8477-9F0C-13F8-0C904B17413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829FBF-9B0E-B382-9027-2ADF4D0C927F}"/>
              </a:ext>
            </a:extLst>
          </p:cNvPr>
          <p:cNvSpPr>
            <a:spLocks noGrp="1"/>
          </p:cNvSpPr>
          <p:nvPr>
            <p:ph idx="1"/>
          </p:nvPr>
        </p:nvSpPr>
        <p:spPr>
          <a:xfrm>
            <a:off x="465666" y="1671922"/>
            <a:ext cx="11307234" cy="4054785"/>
          </a:xfrm>
        </p:spPr>
        <p:txBody>
          <a:bodyPr/>
          <a:lstStyle/>
          <a:p>
            <a:endParaRPr lang="en-US" sz="1000" dirty="0"/>
          </a:p>
          <a:p>
            <a:r>
              <a:rPr lang="en-US" sz="1200" dirty="0"/>
              <a:t>Market to LIHTC developers - Find locations with water &amp; sewer and court LIHTC apartment developers.  </a:t>
            </a:r>
          </a:p>
          <a:p>
            <a:pPr lvl="1"/>
            <a:r>
              <a:rPr lang="en-US" sz="1200" dirty="0">
                <a:solidFill>
                  <a:srgbClr val="25841E"/>
                </a:solidFill>
              </a:rPr>
              <a:t>Use the PHFA Rental Housing Inventory for your county to find existing developers to expand their capacity. Cold Call them if necessary</a:t>
            </a:r>
          </a:p>
          <a:p>
            <a:pPr lvl="1"/>
            <a:r>
              <a:rPr lang="en-US" sz="1200" dirty="0">
                <a:solidFill>
                  <a:srgbClr val="25841E"/>
                </a:solidFill>
              </a:rPr>
              <a:t>PA Developers Council is another place to look for developers.  </a:t>
            </a:r>
          </a:p>
          <a:p>
            <a:pPr lvl="1"/>
            <a:r>
              <a:rPr lang="en-US" sz="1200" dirty="0">
                <a:solidFill>
                  <a:srgbClr val="25841E"/>
                </a:solidFill>
              </a:rPr>
              <a:t>Use your local knowledge and network to sell your area as a place they want to invest in next – Clear the runway with supervisors and elected officials, introduce to Econ Dev Corp, etc.</a:t>
            </a:r>
          </a:p>
          <a:p>
            <a:r>
              <a:rPr lang="en-US" sz="1200" dirty="0"/>
              <a:t>Public Information – More Front Doors</a:t>
            </a:r>
          </a:p>
          <a:p>
            <a:pPr lvl="1"/>
            <a:r>
              <a:rPr lang="en-US" sz="1200" dirty="0">
                <a:solidFill>
                  <a:srgbClr val="25841E"/>
                </a:solidFill>
              </a:rPr>
              <a:t>Take the information from Housing Alliance and other advocacy groups to COG meetings, the PSATS and PA State Assoc of Bureaus meetings. Present and Network.</a:t>
            </a:r>
          </a:p>
          <a:p>
            <a:pPr lvl="1"/>
            <a:r>
              <a:rPr lang="en-US" sz="1200" dirty="0">
                <a:solidFill>
                  <a:srgbClr val="25841E"/>
                </a:solidFill>
              </a:rPr>
              <a:t>Meet with housing assistance and housing authority directors. </a:t>
            </a:r>
          </a:p>
          <a:p>
            <a:pPr lvl="1"/>
            <a:r>
              <a:rPr lang="en-US" sz="1200" dirty="0">
                <a:solidFill>
                  <a:srgbClr val="25841E"/>
                </a:solidFill>
              </a:rPr>
              <a:t>Build expertise and recognition. Become the organization or person everyone associates with housing in the community.  Use that platform with urgent but positive messaging.</a:t>
            </a:r>
          </a:p>
          <a:p>
            <a:pPr lvl="1"/>
            <a:r>
              <a:rPr lang="en-US" sz="1200" dirty="0">
                <a:solidFill>
                  <a:srgbClr val="25841E"/>
                </a:solidFill>
              </a:rPr>
              <a:t>TV interviews whenever housing legislation in action, etc.</a:t>
            </a:r>
          </a:p>
          <a:p>
            <a:r>
              <a:rPr lang="en-US" sz="1200" dirty="0"/>
              <a:t>Create a CDO (only if no other existing local organization can be dependably expanded to fill this role)  </a:t>
            </a:r>
          </a:p>
          <a:p>
            <a:pPr lvl="1"/>
            <a:r>
              <a:rPr lang="en-US" sz="1200" dirty="0">
                <a:solidFill>
                  <a:srgbClr val="25841E"/>
                </a:solidFill>
              </a:rPr>
              <a:t>Use your allies to fill the board (and help network for funding)</a:t>
            </a:r>
          </a:p>
          <a:p>
            <a:r>
              <a:rPr lang="en-US" sz="1200" dirty="0"/>
              <a:t>Use the CDO to get housing coalitions running as committees of the organization </a:t>
            </a:r>
          </a:p>
          <a:p>
            <a:pPr lvl="1"/>
            <a:r>
              <a:rPr lang="en-US" sz="1200" dirty="0">
                <a:solidFill>
                  <a:srgbClr val="25841E"/>
                </a:solidFill>
              </a:rPr>
              <a:t>location search, </a:t>
            </a:r>
          </a:p>
          <a:p>
            <a:pPr lvl="1"/>
            <a:r>
              <a:rPr lang="en-US" sz="1200" dirty="0">
                <a:solidFill>
                  <a:srgbClr val="25841E"/>
                </a:solidFill>
              </a:rPr>
              <a:t>municipal relations, </a:t>
            </a:r>
          </a:p>
          <a:p>
            <a:pPr lvl="1"/>
            <a:r>
              <a:rPr lang="en-US" sz="1200" dirty="0">
                <a:solidFill>
                  <a:srgbClr val="25841E"/>
                </a:solidFill>
              </a:rPr>
              <a:t>PR, </a:t>
            </a:r>
            <a:r>
              <a:rPr lang="en-US" sz="1200" dirty="0" err="1">
                <a:solidFill>
                  <a:srgbClr val="25841E"/>
                </a:solidFill>
              </a:rPr>
              <a:t>etc</a:t>
            </a:r>
            <a:endParaRPr lang="en-US" sz="1200" dirty="0">
              <a:solidFill>
                <a:srgbClr val="25841E"/>
              </a:solidFill>
            </a:endParaRPr>
          </a:p>
        </p:txBody>
      </p:sp>
      <p:sp>
        <p:nvSpPr>
          <p:cNvPr id="3" name="Slide Number Placeholder 2">
            <a:extLst>
              <a:ext uri="{FF2B5EF4-FFF2-40B4-BE49-F238E27FC236}">
                <a16:creationId xmlns:a16="http://schemas.microsoft.com/office/drawing/2014/main" id="{4DD171A7-100C-43D9-6624-A00D22192E7A}"/>
              </a:ext>
            </a:extLst>
          </p:cNvPr>
          <p:cNvSpPr>
            <a:spLocks noGrp="1"/>
          </p:cNvSpPr>
          <p:nvPr>
            <p:ph type="sldNum" sz="quarter" idx="4"/>
          </p:nvPr>
        </p:nvSpPr>
        <p:spPr/>
        <p:txBody>
          <a:bodyPr/>
          <a:lstStyle/>
          <a:p>
            <a:fld id="{BBB69291-A384-1346-A27A-D0A1C91B6C32}" type="slidenum">
              <a:rPr lang="en-US" smtClean="0"/>
              <a:pPr/>
              <a:t>27</a:t>
            </a:fld>
            <a:endParaRPr lang="en-US"/>
          </a:p>
        </p:txBody>
      </p:sp>
      <p:sp>
        <p:nvSpPr>
          <p:cNvPr id="4" name="Title 3">
            <a:extLst>
              <a:ext uri="{FF2B5EF4-FFF2-40B4-BE49-F238E27FC236}">
                <a16:creationId xmlns:a16="http://schemas.microsoft.com/office/drawing/2014/main" id="{40B82D94-D363-4CBC-7C1E-5EC89831D63E}"/>
              </a:ext>
            </a:extLst>
          </p:cNvPr>
          <p:cNvSpPr>
            <a:spLocks noGrp="1"/>
          </p:cNvSpPr>
          <p:nvPr>
            <p:ph type="title"/>
          </p:nvPr>
        </p:nvSpPr>
        <p:spPr/>
        <p:txBody>
          <a:bodyPr/>
          <a:lstStyle/>
          <a:p>
            <a:r>
              <a:rPr lang="en-US" dirty="0"/>
              <a:t>Supporting notes for The Journey 2</a:t>
            </a:r>
          </a:p>
        </p:txBody>
      </p:sp>
    </p:spTree>
    <p:extLst>
      <p:ext uri="{BB962C8B-B14F-4D97-AF65-F5344CB8AC3E}">
        <p14:creationId xmlns:p14="http://schemas.microsoft.com/office/powerpoint/2010/main" val="3752347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F686F-409C-ED82-A1CF-AA9E6E85590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249CB3-8457-7758-234E-0823F03AEC00}"/>
              </a:ext>
            </a:extLst>
          </p:cNvPr>
          <p:cNvSpPr>
            <a:spLocks noGrp="1"/>
          </p:cNvSpPr>
          <p:nvPr>
            <p:ph idx="1"/>
          </p:nvPr>
        </p:nvSpPr>
        <p:spPr/>
        <p:txBody>
          <a:bodyPr/>
          <a:lstStyle/>
          <a:p>
            <a:r>
              <a:rPr lang="en-US" sz="1000" dirty="0"/>
              <a:t>Funding for operations – </a:t>
            </a:r>
          </a:p>
          <a:p>
            <a:pPr lvl="1"/>
            <a:r>
              <a:rPr lang="en-US" sz="1000" dirty="0">
                <a:solidFill>
                  <a:srgbClr val="25841E"/>
                </a:solidFill>
                <a:latin typeface="Arial"/>
                <a:cs typeface="Arial"/>
              </a:rPr>
              <a:t>Currently dependent on original champions</a:t>
            </a:r>
          </a:p>
          <a:p>
            <a:pPr lvl="1"/>
            <a:r>
              <a:rPr lang="en-US" sz="1000" dirty="0">
                <a:solidFill>
                  <a:srgbClr val="00B050"/>
                </a:solidFill>
                <a:latin typeface="Arial"/>
                <a:cs typeface="Arial"/>
              </a:rPr>
              <a:t>Eventually – Portion of Developers fees</a:t>
            </a:r>
          </a:p>
          <a:p>
            <a:pPr lvl="1"/>
            <a:r>
              <a:rPr lang="en-US" sz="1000" dirty="0">
                <a:solidFill>
                  <a:srgbClr val="00B050"/>
                </a:solidFill>
                <a:latin typeface="Arial"/>
                <a:cs typeface="Arial"/>
              </a:rPr>
              <a:t>County / Municipal budgets</a:t>
            </a:r>
          </a:p>
          <a:p>
            <a:pPr lvl="1"/>
            <a:r>
              <a:rPr lang="en-US" sz="1000" dirty="0">
                <a:solidFill>
                  <a:srgbClr val="00B050"/>
                </a:solidFill>
                <a:latin typeface="Arial"/>
                <a:cs typeface="Arial"/>
              </a:rPr>
              <a:t>Philanthropic Organizations</a:t>
            </a:r>
          </a:p>
          <a:p>
            <a:r>
              <a:rPr lang="en-US" sz="1000" dirty="0"/>
              <a:t>Municipal Planning –</a:t>
            </a:r>
          </a:p>
          <a:p>
            <a:pPr lvl="1"/>
            <a:r>
              <a:rPr lang="en-US" sz="1000" dirty="0">
                <a:solidFill>
                  <a:srgbClr val="25841E"/>
                </a:solidFill>
              </a:rPr>
              <a:t>Staying on top of housing plans in each municipality</a:t>
            </a:r>
          </a:p>
          <a:p>
            <a:pPr lvl="1"/>
            <a:r>
              <a:rPr lang="en-US" sz="1000" dirty="0">
                <a:solidFill>
                  <a:srgbClr val="25841E"/>
                </a:solidFill>
              </a:rPr>
              <a:t>Recognizing right moments to interject needs for water-sewer add-ons to proposed commercial projects</a:t>
            </a:r>
          </a:p>
          <a:p>
            <a:pPr lvl="1"/>
            <a:r>
              <a:rPr lang="en-US" sz="1000" dirty="0">
                <a:solidFill>
                  <a:srgbClr val="25841E"/>
                </a:solidFill>
              </a:rPr>
              <a:t>Address NO DEVELOPMENT mindset of some municipalities</a:t>
            </a:r>
          </a:p>
          <a:p>
            <a:pPr lvl="1"/>
            <a:r>
              <a:rPr lang="en-US" sz="1000" dirty="0">
                <a:solidFill>
                  <a:srgbClr val="25841E"/>
                </a:solidFill>
              </a:rPr>
              <a:t>Educating municipalities on zoning reform (and recommending resources for Tech Assistance)</a:t>
            </a:r>
          </a:p>
          <a:p>
            <a:r>
              <a:rPr lang="en-US" sz="1000" dirty="0">
                <a:solidFill>
                  <a:schemeClr val="tx1"/>
                </a:solidFill>
              </a:rPr>
              <a:t>Courting developers –</a:t>
            </a:r>
          </a:p>
          <a:p>
            <a:pPr lvl="1"/>
            <a:r>
              <a:rPr lang="en-US" sz="1000" dirty="0">
                <a:solidFill>
                  <a:srgbClr val="25841E"/>
                </a:solidFill>
              </a:rPr>
              <a:t>Funding sources unstable, limited will to commit</a:t>
            </a:r>
          </a:p>
          <a:p>
            <a:pPr lvl="1"/>
            <a:r>
              <a:rPr lang="en-US" sz="1000" dirty="0">
                <a:solidFill>
                  <a:srgbClr val="25841E"/>
                </a:solidFill>
              </a:rPr>
              <a:t>Falling back on self-funded mix-use developers</a:t>
            </a:r>
          </a:p>
          <a:p>
            <a:r>
              <a:rPr lang="en-US" sz="1000" dirty="0">
                <a:solidFill>
                  <a:schemeClr val="tx1"/>
                </a:solidFill>
              </a:rPr>
              <a:t>Understanding funding sources better</a:t>
            </a:r>
          </a:p>
          <a:p>
            <a:pPr lvl="1"/>
            <a:r>
              <a:rPr lang="en-US" sz="1000" dirty="0">
                <a:solidFill>
                  <a:srgbClr val="25841E"/>
                </a:solidFill>
              </a:rPr>
              <a:t>Local Developers want to utilize, however not enough expertise to guide them</a:t>
            </a:r>
          </a:p>
          <a:p>
            <a:pPr lvl="1"/>
            <a:r>
              <a:rPr lang="en-US" sz="1000" dirty="0">
                <a:solidFill>
                  <a:srgbClr val="25841E"/>
                </a:solidFill>
              </a:rPr>
              <a:t>Particularly difficult to figure ways to pursue missing middle with no home-grown talent (importing talent from Phila)</a:t>
            </a:r>
          </a:p>
          <a:p>
            <a:r>
              <a:rPr lang="en-US" sz="1000" dirty="0">
                <a:solidFill>
                  <a:schemeClr val="tx1"/>
                </a:solidFill>
              </a:rPr>
              <a:t>NIMBYism</a:t>
            </a:r>
          </a:p>
          <a:p>
            <a:pPr lvl="1"/>
            <a:r>
              <a:rPr lang="en-US" sz="1000" dirty="0">
                <a:solidFill>
                  <a:srgbClr val="25841E"/>
                </a:solidFill>
              </a:rPr>
              <a:t>Strong nature-preservation support in Poconos.  Abuses by distribution centers have not helped the matter</a:t>
            </a:r>
          </a:p>
          <a:p>
            <a:r>
              <a:rPr lang="en-US" sz="1000" dirty="0">
                <a:solidFill>
                  <a:schemeClr val="tx1"/>
                </a:solidFill>
              </a:rPr>
              <a:t>Staying in the Public Eye</a:t>
            </a:r>
          </a:p>
          <a:p>
            <a:pPr lvl="1"/>
            <a:r>
              <a:rPr lang="en-US" sz="1000" dirty="0">
                <a:solidFill>
                  <a:srgbClr val="25841E"/>
                </a:solidFill>
              </a:rPr>
              <a:t>Running another summit like More Front Doors is very resource intensive – partnering with civic groups to do “Road Show” version in Pike and Carbon Counties</a:t>
            </a:r>
          </a:p>
          <a:p>
            <a:pPr lvl="1"/>
            <a:endParaRPr lang="en-US" sz="700" dirty="0">
              <a:solidFill>
                <a:srgbClr val="25841E"/>
              </a:solidFill>
            </a:endParaRPr>
          </a:p>
          <a:p>
            <a:endParaRPr lang="en-US" sz="1100" dirty="0">
              <a:solidFill>
                <a:srgbClr val="25841E"/>
              </a:solidFill>
            </a:endParaRPr>
          </a:p>
          <a:p>
            <a:pPr lvl="1"/>
            <a:endParaRPr lang="en-US" sz="700" dirty="0">
              <a:solidFill>
                <a:srgbClr val="25841E"/>
              </a:solidFill>
            </a:endParaRPr>
          </a:p>
        </p:txBody>
      </p:sp>
      <p:sp>
        <p:nvSpPr>
          <p:cNvPr id="3" name="Slide Number Placeholder 2">
            <a:extLst>
              <a:ext uri="{FF2B5EF4-FFF2-40B4-BE49-F238E27FC236}">
                <a16:creationId xmlns:a16="http://schemas.microsoft.com/office/drawing/2014/main" id="{AB321693-66D5-5615-32AF-25E6B5FC459C}"/>
              </a:ext>
            </a:extLst>
          </p:cNvPr>
          <p:cNvSpPr>
            <a:spLocks noGrp="1"/>
          </p:cNvSpPr>
          <p:nvPr>
            <p:ph type="sldNum" sz="quarter" idx="4"/>
          </p:nvPr>
        </p:nvSpPr>
        <p:spPr/>
        <p:txBody>
          <a:bodyPr/>
          <a:lstStyle/>
          <a:p>
            <a:fld id="{BBB69291-A384-1346-A27A-D0A1C91B6C32}" type="slidenum">
              <a:rPr lang="en-US" smtClean="0"/>
              <a:pPr/>
              <a:t>28</a:t>
            </a:fld>
            <a:endParaRPr lang="en-US"/>
          </a:p>
        </p:txBody>
      </p:sp>
      <p:sp>
        <p:nvSpPr>
          <p:cNvPr id="4" name="Title 3">
            <a:extLst>
              <a:ext uri="{FF2B5EF4-FFF2-40B4-BE49-F238E27FC236}">
                <a16:creationId xmlns:a16="http://schemas.microsoft.com/office/drawing/2014/main" id="{4239D0F5-AE91-FE2C-38E2-F4F4C9023A7D}"/>
              </a:ext>
            </a:extLst>
          </p:cNvPr>
          <p:cNvSpPr>
            <a:spLocks noGrp="1"/>
          </p:cNvSpPr>
          <p:nvPr>
            <p:ph type="title"/>
          </p:nvPr>
        </p:nvSpPr>
        <p:spPr/>
        <p:txBody>
          <a:bodyPr/>
          <a:lstStyle/>
          <a:p>
            <a:r>
              <a:rPr lang="en-US" dirty="0"/>
              <a:t>Supporting notes for Challenges:</a:t>
            </a:r>
          </a:p>
        </p:txBody>
      </p:sp>
    </p:spTree>
    <p:extLst>
      <p:ext uri="{BB962C8B-B14F-4D97-AF65-F5344CB8AC3E}">
        <p14:creationId xmlns:p14="http://schemas.microsoft.com/office/powerpoint/2010/main" val="369971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8702A-C3DB-D474-0AC7-B68B06CE03C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473A233-318A-FA10-AB99-62AE9AD806B2}"/>
              </a:ext>
            </a:extLst>
          </p:cNvPr>
          <p:cNvPicPr>
            <a:picLocks noChangeAspect="1"/>
          </p:cNvPicPr>
          <p:nvPr/>
        </p:nvPicPr>
        <p:blipFill>
          <a:blip r:embed="rId2"/>
          <a:stretch>
            <a:fillRect/>
          </a:stretch>
        </p:blipFill>
        <p:spPr>
          <a:xfrm>
            <a:off x="733787" y="231402"/>
            <a:ext cx="3000794" cy="2086266"/>
          </a:xfrm>
          <a:prstGeom prst="rect">
            <a:avLst/>
          </a:prstGeom>
        </p:spPr>
      </p:pic>
      <p:sp>
        <p:nvSpPr>
          <p:cNvPr id="7" name="TextBox 6">
            <a:extLst>
              <a:ext uri="{FF2B5EF4-FFF2-40B4-BE49-F238E27FC236}">
                <a16:creationId xmlns:a16="http://schemas.microsoft.com/office/drawing/2014/main" id="{E71C9F6F-A276-4675-5069-AE77EFD52FCC}"/>
              </a:ext>
            </a:extLst>
          </p:cNvPr>
          <p:cNvSpPr txBox="1"/>
          <p:nvPr/>
        </p:nvSpPr>
        <p:spPr>
          <a:xfrm>
            <a:off x="4050792" y="2121408"/>
            <a:ext cx="7059168" cy="5016758"/>
          </a:xfrm>
          <a:prstGeom prst="rect">
            <a:avLst/>
          </a:prstGeom>
          <a:noFill/>
        </p:spPr>
        <p:txBody>
          <a:bodyPr wrap="square" rtlCol="0">
            <a:spAutoFit/>
          </a:bodyPr>
          <a:lstStyle/>
          <a:p>
            <a:r>
              <a:rPr lang="en-GB" sz="2400" b="1" dirty="0"/>
              <a:t>B6. Driving Rural Housing Solutions: Building Capacity, Coalitions, and Homes</a:t>
            </a:r>
          </a:p>
          <a:p>
            <a:endParaRPr lang="en-GB" sz="2400" b="1" dirty="0"/>
          </a:p>
          <a:p>
            <a:r>
              <a:rPr lang="en-GB" sz="2400" b="1" dirty="0"/>
              <a:t>Magnolia C/D – Dec 3</a:t>
            </a:r>
            <a:r>
              <a:rPr lang="en-GB" sz="2400" b="1" baseline="30000" dirty="0"/>
              <a:t>rd</a:t>
            </a:r>
            <a:r>
              <a:rPr lang="en-GB" sz="2400" b="1" dirty="0"/>
              <a:t> 4:15 to 5:30</a:t>
            </a:r>
          </a:p>
          <a:p>
            <a:endParaRPr lang="en-GB" b="1" dirty="0"/>
          </a:p>
          <a:p>
            <a:r>
              <a:rPr lang="en-GB" sz="1400" b="1" dirty="0"/>
              <a:t>Bryce </a:t>
            </a:r>
            <a:r>
              <a:rPr lang="en-GB" sz="1400" b="1" dirty="0" err="1"/>
              <a:t>Maretzki</a:t>
            </a:r>
            <a:r>
              <a:rPr lang="en-GB" sz="1400" b="1" dirty="0"/>
              <a:t> - BMaretzki@phfa.org</a:t>
            </a:r>
          </a:p>
          <a:p>
            <a:r>
              <a:rPr lang="en-GB" sz="1400" dirty="0"/>
              <a:t>Director of Strategic Planning and Policy </a:t>
            </a:r>
          </a:p>
          <a:p>
            <a:r>
              <a:rPr lang="en-GB" sz="1400" dirty="0"/>
              <a:t>Pennsylvania Housing Finance Agency</a:t>
            </a:r>
          </a:p>
          <a:p>
            <a:endParaRPr lang="en-GB" sz="1600" b="1" dirty="0"/>
          </a:p>
          <a:p>
            <a:r>
              <a:rPr lang="en-GB" sz="1400" b="1" dirty="0"/>
              <a:t>Chad Martin - Chad@chestnuthousing.org</a:t>
            </a:r>
          </a:p>
          <a:p>
            <a:r>
              <a:rPr lang="en-GB" sz="1400" dirty="0"/>
              <a:t>Executive Director </a:t>
            </a:r>
          </a:p>
          <a:p>
            <a:r>
              <a:rPr lang="en-GB" sz="1400" dirty="0"/>
              <a:t>Chestnut Housing</a:t>
            </a:r>
            <a:br>
              <a:rPr lang="en-GB" sz="1400" dirty="0"/>
            </a:br>
            <a:endParaRPr lang="en-GB" sz="1400" dirty="0"/>
          </a:p>
          <a:p>
            <a:r>
              <a:rPr lang="en-GB" sz="1400" b="1" dirty="0"/>
              <a:t>Tom Campbell – TomC@CDPoconos.org</a:t>
            </a:r>
          </a:p>
          <a:p>
            <a:r>
              <a:rPr lang="en-GB" sz="1400" dirty="0"/>
              <a:t>Director of Housing Initiatives </a:t>
            </a:r>
          </a:p>
          <a:p>
            <a:r>
              <a:rPr lang="en-GB" sz="1400" dirty="0"/>
              <a:t>Pocono Mountains United Way &amp;</a:t>
            </a:r>
            <a:br>
              <a:rPr lang="en-GB" sz="1400" dirty="0"/>
            </a:br>
            <a:r>
              <a:rPr lang="en-GB" sz="1400" dirty="0"/>
              <a:t>Community Development of the Poconos</a:t>
            </a:r>
          </a:p>
          <a:p>
            <a:endParaRPr lang="en-GB" sz="2000" b="1" dirty="0"/>
          </a:p>
          <a:p>
            <a:endParaRPr lang="en-US" dirty="0"/>
          </a:p>
        </p:txBody>
      </p:sp>
      <p:pic>
        <p:nvPicPr>
          <p:cNvPr id="9" name="Picture 8">
            <a:extLst>
              <a:ext uri="{FF2B5EF4-FFF2-40B4-BE49-F238E27FC236}">
                <a16:creationId xmlns:a16="http://schemas.microsoft.com/office/drawing/2014/main" id="{7EBCD613-F923-1393-385C-CA78868A1904}"/>
              </a:ext>
            </a:extLst>
          </p:cNvPr>
          <p:cNvPicPr>
            <a:picLocks noChangeAspect="1"/>
          </p:cNvPicPr>
          <p:nvPr/>
        </p:nvPicPr>
        <p:blipFill>
          <a:blip r:embed="rId3"/>
          <a:stretch>
            <a:fillRect/>
          </a:stretch>
        </p:blipFill>
        <p:spPr>
          <a:xfrm>
            <a:off x="3734581" y="663201"/>
            <a:ext cx="7860012" cy="1343116"/>
          </a:xfrm>
          <a:prstGeom prst="rect">
            <a:avLst/>
          </a:prstGeom>
        </p:spPr>
      </p:pic>
      <p:sp>
        <p:nvSpPr>
          <p:cNvPr id="10" name="TextBox 9">
            <a:extLst>
              <a:ext uri="{FF2B5EF4-FFF2-40B4-BE49-F238E27FC236}">
                <a16:creationId xmlns:a16="http://schemas.microsoft.com/office/drawing/2014/main" id="{B79F881B-3654-28E1-79C1-4F4CA2052B27}"/>
              </a:ext>
            </a:extLst>
          </p:cNvPr>
          <p:cNvSpPr txBox="1"/>
          <p:nvPr/>
        </p:nvSpPr>
        <p:spPr>
          <a:xfrm>
            <a:off x="1571182" y="2317668"/>
            <a:ext cx="1326004" cy="769441"/>
          </a:xfrm>
          <a:prstGeom prst="rect">
            <a:avLst/>
          </a:prstGeom>
          <a:noFill/>
        </p:spPr>
        <p:txBody>
          <a:bodyPr wrap="none" rtlCol="0">
            <a:spAutoFit/>
          </a:bodyPr>
          <a:lstStyle/>
          <a:p>
            <a:r>
              <a:rPr lang="en-GB" sz="4400" dirty="0"/>
              <a:t>2025</a:t>
            </a:r>
            <a:endParaRPr lang="en-US" sz="4400" dirty="0"/>
          </a:p>
        </p:txBody>
      </p:sp>
    </p:spTree>
    <p:extLst>
      <p:ext uri="{BB962C8B-B14F-4D97-AF65-F5344CB8AC3E}">
        <p14:creationId xmlns:p14="http://schemas.microsoft.com/office/powerpoint/2010/main" val="516355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CF9B49-4D0F-BED3-6189-AEB3DDCF36B7}"/>
              </a:ext>
            </a:extLst>
          </p:cNvPr>
          <p:cNvSpPr>
            <a:spLocks noGrp="1"/>
          </p:cNvSpPr>
          <p:nvPr>
            <p:ph type="sldNum" sz="quarter" idx="4"/>
          </p:nvPr>
        </p:nvSpPr>
        <p:spPr/>
        <p:txBody>
          <a:bodyPr/>
          <a:lstStyle/>
          <a:p>
            <a:fld id="{BBB69291-A384-1346-A27A-D0A1C91B6C32}" type="slidenum">
              <a:rPr lang="en-US" smtClean="0"/>
              <a:pPr/>
              <a:t>3</a:t>
            </a:fld>
            <a:endParaRPr lang="en-US"/>
          </a:p>
        </p:txBody>
      </p:sp>
      <p:pic>
        <p:nvPicPr>
          <p:cNvPr id="6" name="Picture 5" descr="A red and blue triangle with black background&#10;&#10;Description automatically generated">
            <a:extLst>
              <a:ext uri="{FF2B5EF4-FFF2-40B4-BE49-F238E27FC236}">
                <a16:creationId xmlns:a16="http://schemas.microsoft.com/office/drawing/2014/main" id="{560F241E-3A2A-6471-1B54-84C95B7D3D84}"/>
              </a:ext>
            </a:extLst>
          </p:cNvPr>
          <p:cNvPicPr>
            <a:picLocks noChangeAspect="1"/>
          </p:cNvPicPr>
          <p:nvPr/>
        </p:nvPicPr>
        <p:blipFill>
          <a:blip r:embed="rId2"/>
          <a:stretch>
            <a:fillRect/>
          </a:stretch>
        </p:blipFill>
        <p:spPr>
          <a:xfrm>
            <a:off x="9831386" y="4945030"/>
            <a:ext cx="1112309" cy="543984"/>
          </a:xfrm>
          <a:prstGeom prst="rect">
            <a:avLst/>
          </a:prstGeom>
        </p:spPr>
      </p:pic>
      <p:sp>
        <p:nvSpPr>
          <p:cNvPr id="7" name="Title 1">
            <a:extLst>
              <a:ext uri="{FF2B5EF4-FFF2-40B4-BE49-F238E27FC236}">
                <a16:creationId xmlns:a16="http://schemas.microsoft.com/office/drawing/2014/main" id="{1A74B3F5-22FE-F17A-17A3-C7290A4B2584}"/>
              </a:ext>
            </a:extLst>
          </p:cNvPr>
          <p:cNvSpPr>
            <a:spLocks noGrp="1"/>
          </p:cNvSpPr>
          <p:nvPr>
            <p:ph type="title"/>
          </p:nvPr>
        </p:nvSpPr>
        <p:spPr>
          <a:xfrm>
            <a:off x="2813350" y="513044"/>
            <a:ext cx="5818841" cy="779741"/>
          </a:xfrm>
        </p:spPr>
        <p:txBody>
          <a:bodyPr/>
          <a:lstStyle/>
          <a:p>
            <a:r>
              <a:rPr lang="en-US" dirty="0"/>
              <a:t>Supply vs. Demand</a:t>
            </a:r>
          </a:p>
        </p:txBody>
      </p:sp>
      <p:sp>
        <p:nvSpPr>
          <p:cNvPr id="8" name="Rectangle 7">
            <a:extLst>
              <a:ext uri="{FF2B5EF4-FFF2-40B4-BE49-F238E27FC236}">
                <a16:creationId xmlns:a16="http://schemas.microsoft.com/office/drawing/2014/main" id="{69B80193-D18D-279C-4478-963161BFD896}"/>
              </a:ext>
            </a:extLst>
          </p:cNvPr>
          <p:cNvSpPr/>
          <p:nvPr/>
        </p:nvSpPr>
        <p:spPr>
          <a:xfrm>
            <a:off x="10145249" y="2045223"/>
            <a:ext cx="458305" cy="18908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727657-7ED3-1D3F-C0DD-C1BC9A2A80E4}"/>
              </a:ext>
            </a:extLst>
          </p:cNvPr>
          <p:cNvSpPr/>
          <p:nvPr/>
        </p:nvSpPr>
        <p:spPr>
          <a:xfrm>
            <a:off x="10145249" y="2458624"/>
            <a:ext cx="458305" cy="18908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620AC27-2D02-213E-2EEC-F8C646CD350D}"/>
              </a:ext>
            </a:extLst>
          </p:cNvPr>
          <p:cNvSpPr txBox="1"/>
          <p:nvPr/>
        </p:nvSpPr>
        <p:spPr>
          <a:xfrm>
            <a:off x="10685765" y="1987919"/>
            <a:ext cx="1247854" cy="276999"/>
          </a:xfrm>
          <a:prstGeom prst="rect">
            <a:avLst/>
          </a:prstGeom>
          <a:noFill/>
        </p:spPr>
        <p:txBody>
          <a:bodyPr wrap="square" rtlCol="0">
            <a:spAutoFit/>
          </a:bodyPr>
          <a:lstStyle/>
          <a:p>
            <a:pPr algn="ctr"/>
            <a:r>
              <a:rPr lang="en-US" sz="1200" dirty="0"/>
              <a:t>Owner Occupied</a:t>
            </a:r>
          </a:p>
        </p:txBody>
      </p:sp>
      <p:sp>
        <p:nvSpPr>
          <p:cNvPr id="11" name="TextBox 10">
            <a:extLst>
              <a:ext uri="{FF2B5EF4-FFF2-40B4-BE49-F238E27FC236}">
                <a16:creationId xmlns:a16="http://schemas.microsoft.com/office/drawing/2014/main" id="{018944EF-A935-473A-ED42-E0BAD0875956}"/>
              </a:ext>
            </a:extLst>
          </p:cNvPr>
          <p:cNvSpPr txBox="1"/>
          <p:nvPr/>
        </p:nvSpPr>
        <p:spPr>
          <a:xfrm>
            <a:off x="10685765" y="2390194"/>
            <a:ext cx="1247854" cy="461665"/>
          </a:xfrm>
          <a:prstGeom prst="rect">
            <a:avLst/>
          </a:prstGeom>
          <a:noFill/>
        </p:spPr>
        <p:txBody>
          <a:bodyPr wrap="square" rtlCol="0">
            <a:spAutoFit/>
          </a:bodyPr>
          <a:lstStyle/>
          <a:p>
            <a:pPr algn="ctr"/>
            <a:r>
              <a:rPr lang="en-US" sz="1200" dirty="0"/>
              <a:t>Renter – Apt or Single Family</a:t>
            </a:r>
          </a:p>
        </p:txBody>
      </p:sp>
      <p:sp>
        <p:nvSpPr>
          <p:cNvPr id="12" name="Rectangle 11">
            <a:extLst>
              <a:ext uri="{FF2B5EF4-FFF2-40B4-BE49-F238E27FC236}">
                <a16:creationId xmlns:a16="http://schemas.microsoft.com/office/drawing/2014/main" id="{CACA96BA-BD67-FF01-7795-B3EEA36D2D47}"/>
              </a:ext>
            </a:extLst>
          </p:cNvPr>
          <p:cNvSpPr/>
          <p:nvPr/>
        </p:nvSpPr>
        <p:spPr>
          <a:xfrm>
            <a:off x="8490453" y="1999055"/>
            <a:ext cx="458305" cy="21112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63ED03-F7B5-3CD5-E699-96A8EFC92FA6}"/>
              </a:ext>
            </a:extLst>
          </p:cNvPr>
          <p:cNvSpPr/>
          <p:nvPr/>
        </p:nvSpPr>
        <p:spPr>
          <a:xfrm>
            <a:off x="8490453" y="2431224"/>
            <a:ext cx="458305" cy="2111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4CA4C5D-8967-70AE-E536-D8544B8E077B}"/>
              </a:ext>
            </a:extLst>
          </p:cNvPr>
          <p:cNvSpPr txBox="1"/>
          <p:nvPr/>
        </p:nvSpPr>
        <p:spPr>
          <a:xfrm>
            <a:off x="8949764" y="2384844"/>
            <a:ext cx="1099948" cy="461665"/>
          </a:xfrm>
          <a:prstGeom prst="rect">
            <a:avLst/>
          </a:prstGeom>
          <a:noFill/>
        </p:spPr>
        <p:txBody>
          <a:bodyPr wrap="square" rtlCol="0">
            <a:spAutoFit/>
          </a:bodyPr>
          <a:lstStyle/>
          <a:p>
            <a:pPr algn="ctr"/>
            <a:r>
              <a:rPr lang="en-US" sz="1200"/>
              <a:t>Retired or Fixed Income</a:t>
            </a:r>
          </a:p>
        </p:txBody>
      </p:sp>
      <p:sp>
        <p:nvSpPr>
          <p:cNvPr id="15" name="TextBox 14">
            <a:extLst>
              <a:ext uri="{FF2B5EF4-FFF2-40B4-BE49-F238E27FC236}">
                <a16:creationId xmlns:a16="http://schemas.microsoft.com/office/drawing/2014/main" id="{843067BA-6191-3CD2-5DB8-0BD1ADE70253}"/>
              </a:ext>
            </a:extLst>
          </p:cNvPr>
          <p:cNvSpPr txBox="1"/>
          <p:nvPr/>
        </p:nvSpPr>
        <p:spPr>
          <a:xfrm>
            <a:off x="8949764" y="1924236"/>
            <a:ext cx="1099948" cy="461665"/>
          </a:xfrm>
          <a:prstGeom prst="rect">
            <a:avLst/>
          </a:prstGeom>
          <a:noFill/>
        </p:spPr>
        <p:txBody>
          <a:bodyPr wrap="square" rtlCol="0">
            <a:spAutoFit/>
          </a:bodyPr>
          <a:lstStyle/>
          <a:p>
            <a:pPr algn="ctr"/>
            <a:r>
              <a:rPr lang="en-US" sz="1200" dirty="0"/>
              <a:t>Working Incomes</a:t>
            </a:r>
          </a:p>
        </p:txBody>
      </p:sp>
      <p:sp>
        <p:nvSpPr>
          <p:cNvPr id="16" name="Rectangle 15">
            <a:extLst>
              <a:ext uri="{FF2B5EF4-FFF2-40B4-BE49-F238E27FC236}">
                <a16:creationId xmlns:a16="http://schemas.microsoft.com/office/drawing/2014/main" id="{A2703087-C78D-644F-E151-201ED80D7AF4}"/>
              </a:ext>
            </a:extLst>
          </p:cNvPr>
          <p:cNvSpPr/>
          <p:nvPr/>
        </p:nvSpPr>
        <p:spPr>
          <a:xfrm>
            <a:off x="7777018" y="4932213"/>
            <a:ext cx="1248165" cy="4895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C7D6DEA-CF6C-11E2-0B4C-B1C2A9E59F53}"/>
              </a:ext>
            </a:extLst>
          </p:cNvPr>
          <p:cNvSpPr/>
          <p:nvPr/>
        </p:nvSpPr>
        <p:spPr>
          <a:xfrm>
            <a:off x="4284645" y="4929678"/>
            <a:ext cx="3351485" cy="4895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ED5D64-CC8E-A458-C20D-B14CADBB9E3B}"/>
              </a:ext>
            </a:extLst>
          </p:cNvPr>
          <p:cNvSpPr/>
          <p:nvPr/>
        </p:nvSpPr>
        <p:spPr>
          <a:xfrm>
            <a:off x="9166329" y="4926112"/>
            <a:ext cx="519926" cy="48952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64A7D65-0517-9962-BD73-03B47CD08B4D}"/>
              </a:ext>
            </a:extLst>
          </p:cNvPr>
          <p:cNvSpPr/>
          <p:nvPr/>
        </p:nvSpPr>
        <p:spPr>
          <a:xfrm>
            <a:off x="7777018" y="5180070"/>
            <a:ext cx="1248166" cy="23913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77B2E31-0D77-36F5-6DEC-80F2534160A0}"/>
              </a:ext>
            </a:extLst>
          </p:cNvPr>
          <p:cNvSpPr/>
          <p:nvPr/>
        </p:nvSpPr>
        <p:spPr>
          <a:xfrm>
            <a:off x="4284645" y="5286602"/>
            <a:ext cx="3351485" cy="13260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F7599A3-41A6-EBC1-46DB-9C800320983F}"/>
              </a:ext>
            </a:extLst>
          </p:cNvPr>
          <p:cNvSpPr txBox="1"/>
          <p:nvPr/>
        </p:nvSpPr>
        <p:spPr>
          <a:xfrm>
            <a:off x="8969092" y="5562389"/>
            <a:ext cx="914400" cy="738664"/>
          </a:xfrm>
          <a:prstGeom prst="rect">
            <a:avLst/>
          </a:prstGeom>
          <a:noFill/>
        </p:spPr>
        <p:txBody>
          <a:bodyPr wrap="square" rtlCol="0">
            <a:spAutoFit/>
          </a:bodyPr>
          <a:lstStyle/>
          <a:p>
            <a:pPr algn="ctr"/>
            <a:r>
              <a:rPr lang="en-US" sz="1400"/>
              <a:t>Very Low Fixed Rent</a:t>
            </a:r>
          </a:p>
        </p:txBody>
      </p:sp>
      <p:sp>
        <p:nvSpPr>
          <p:cNvPr id="22" name="TextBox 21">
            <a:extLst>
              <a:ext uri="{FF2B5EF4-FFF2-40B4-BE49-F238E27FC236}">
                <a16:creationId xmlns:a16="http://schemas.microsoft.com/office/drawing/2014/main" id="{D48540A4-52D8-932A-5FE3-00F0D5DD993E}"/>
              </a:ext>
            </a:extLst>
          </p:cNvPr>
          <p:cNvSpPr txBox="1"/>
          <p:nvPr/>
        </p:nvSpPr>
        <p:spPr>
          <a:xfrm>
            <a:off x="7564448" y="5728763"/>
            <a:ext cx="1562471" cy="523220"/>
          </a:xfrm>
          <a:prstGeom prst="rect">
            <a:avLst/>
          </a:prstGeom>
          <a:noFill/>
        </p:spPr>
        <p:txBody>
          <a:bodyPr wrap="square" rtlCol="0">
            <a:spAutoFit/>
          </a:bodyPr>
          <a:lstStyle/>
          <a:p>
            <a:pPr algn="ctr"/>
            <a:r>
              <a:rPr lang="en-US" sz="1400"/>
              <a:t>Low Market Rent or Mortgage</a:t>
            </a:r>
          </a:p>
        </p:txBody>
      </p:sp>
      <p:sp>
        <p:nvSpPr>
          <p:cNvPr id="23" name="TextBox 22">
            <a:extLst>
              <a:ext uri="{FF2B5EF4-FFF2-40B4-BE49-F238E27FC236}">
                <a16:creationId xmlns:a16="http://schemas.microsoft.com/office/drawing/2014/main" id="{2CD7E7AD-6C24-DDC2-FDB9-A506D54D068C}"/>
              </a:ext>
            </a:extLst>
          </p:cNvPr>
          <p:cNvSpPr txBox="1"/>
          <p:nvPr/>
        </p:nvSpPr>
        <p:spPr>
          <a:xfrm>
            <a:off x="5190026" y="5572677"/>
            <a:ext cx="1562471" cy="523220"/>
          </a:xfrm>
          <a:prstGeom prst="rect">
            <a:avLst/>
          </a:prstGeom>
          <a:noFill/>
        </p:spPr>
        <p:txBody>
          <a:bodyPr wrap="square" rtlCol="0">
            <a:spAutoFit/>
          </a:bodyPr>
          <a:lstStyle/>
          <a:p>
            <a:pPr algn="ctr"/>
            <a:r>
              <a:rPr lang="en-US" sz="1400"/>
              <a:t>Mid Market Rent or Mortgage</a:t>
            </a:r>
          </a:p>
        </p:txBody>
      </p:sp>
      <p:sp>
        <p:nvSpPr>
          <p:cNvPr id="24" name="Rectangle 23">
            <a:extLst>
              <a:ext uri="{FF2B5EF4-FFF2-40B4-BE49-F238E27FC236}">
                <a16:creationId xmlns:a16="http://schemas.microsoft.com/office/drawing/2014/main" id="{0B461BE6-D025-D34E-9186-12623095ADBF}"/>
              </a:ext>
            </a:extLst>
          </p:cNvPr>
          <p:cNvSpPr/>
          <p:nvPr/>
        </p:nvSpPr>
        <p:spPr>
          <a:xfrm>
            <a:off x="2895670" y="4927637"/>
            <a:ext cx="1291992" cy="4895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3562F67-038A-8835-7CAC-3F5007E50294}"/>
              </a:ext>
            </a:extLst>
          </p:cNvPr>
          <p:cNvSpPr/>
          <p:nvPr/>
        </p:nvSpPr>
        <p:spPr>
          <a:xfrm>
            <a:off x="2895669" y="5346705"/>
            <a:ext cx="1291992" cy="70458"/>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18E2BA0-C87A-094A-B684-3A7B68B051B7}"/>
              </a:ext>
            </a:extLst>
          </p:cNvPr>
          <p:cNvSpPr txBox="1"/>
          <p:nvPr/>
        </p:nvSpPr>
        <p:spPr>
          <a:xfrm>
            <a:off x="2993815" y="5562389"/>
            <a:ext cx="1087914" cy="738664"/>
          </a:xfrm>
          <a:prstGeom prst="rect">
            <a:avLst/>
          </a:prstGeom>
          <a:noFill/>
        </p:spPr>
        <p:txBody>
          <a:bodyPr wrap="square" rtlCol="0">
            <a:spAutoFit/>
          </a:bodyPr>
          <a:lstStyle/>
          <a:p>
            <a:pPr algn="ctr"/>
            <a:r>
              <a:rPr lang="en-US" sz="1400"/>
              <a:t>High Market Rent or Mortgage</a:t>
            </a:r>
          </a:p>
        </p:txBody>
      </p:sp>
      <p:sp>
        <p:nvSpPr>
          <p:cNvPr id="27" name="Rectangle 26">
            <a:extLst>
              <a:ext uri="{FF2B5EF4-FFF2-40B4-BE49-F238E27FC236}">
                <a16:creationId xmlns:a16="http://schemas.microsoft.com/office/drawing/2014/main" id="{9B248969-BD95-FDEA-4C06-940B6546376F}"/>
              </a:ext>
            </a:extLst>
          </p:cNvPr>
          <p:cNvSpPr/>
          <p:nvPr/>
        </p:nvSpPr>
        <p:spPr>
          <a:xfrm>
            <a:off x="2113713" y="4935306"/>
            <a:ext cx="684973" cy="4895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40B706C-B134-DC07-BEC9-006CFD7952C9}"/>
              </a:ext>
            </a:extLst>
          </p:cNvPr>
          <p:cNvSpPr txBox="1"/>
          <p:nvPr/>
        </p:nvSpPr>
        <p:spPr>
          <a:xfrm>
            <a:off x="1937485" y="5564005"/>
            <a:ext cx="898146" cy="523220"/>
          </a:xfrm>
          <a:prstGeom prst="rect">
            <a:avLst/>
          </a:prstGeom>
          <a:noFill/>
        </p:spPr>
        <p:txBody>
          <a:bodyPr wrap="square" rtlCol="0">
            <a:spAutoFit/>
          </a:bodyPr>
          <a:lstStyle/>
          <a:p>
            <a:pPr algn="ctr"/>
            <a:r>
              <a:rPr lang="en-US" sz="1400"/>
              <a:t>Very High Mortgage</a:t>
            </a:r>
          </a:p>
        </p:txBody>
      </p:sp>
      <p:sp>
        <p:nvSpPr>
          <p:cNvPr id="29" name="Rectangle 28">
            <a:extLst>
              <a:ext uri="{FF2B5EF4-FFF2-40B4-BE49-F238E27FC236}">
                <a16:creationId xmlns:a16="http://schemas.microsoft.com/office/drawing/2014/main" id="{09692457-0652-FCFE-4534-403132D8AEE2}"/>
              </a:ext>
            </a:extLst>
          </p:cNvPr>
          <p:cNvSpPr/>
          <p:nvPr/>
        </p:nvSpPr>
        <p:spPr>
          <a:xfrm>
            <a:off x="8501272" y="4260815"/>
            <a:ext cx="1330114" cy="60311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619CEC5-46A8-9865-BECB-2A069FE138A1}"/>
              </a:ext>
            </a:extLst>
          </p:cNvPr>
          <p:cNvSpPr/>
          <p:nvPr/>
        </p:nvSpPr>
        <p:spPr>
          <a:xfrm>
            <a:off x="6543844" y="4262083"/>
            <a:ext cx="1870197" cy="584452"/>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008EC61-92AF-3270-6B34-3999ECAFE2CE}"/>
              </a:ext>
            </a:extLst>
          </p:cNvPr>
          <p:cNvSpPr/>
          <p:nvPr/>
        </p:nvSpPr>
        <p:spPr>
          <a:xfrm>
            <a:off x="3367426" y="4220160"/>
            <a:ext cx="1125928" cy="46235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C021EDB-8E7E-04EB-FEA3-E76426A16189}"/>
              </a:ext>
            </a:extLst>
          </p:cNvPr>
          <p:cNvSpPr/>
          <p:nvPr/>
        </p:nvSpPr>
        <p:spPr>
          <a:xfrm>
            <a:off x="3639236" y="2545539"/>
            <a:ext cx="3820274" cy="58596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D908E0E-3703-6566-021E-B31C498E05A8}"/>
              </a:ext>
            </a:extLst>
          </p:cNvPr>
          <p:cNvSpPr/>
          <p:nvPr/>
        </p:nvSpPr>
        <p:spPr>
          <a:xfrm>
            <a:off x="8501272" y="4459932"/>
            <a:ext cx="1330114" cy="404002"/>
          </a:xfrm>
          <a:prstGeom prst="rect">
            <a:avLst/>
          </a:prstGeom>
          <a:solidFill>
            <a:srgbClr val="00206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4BA48AC-F305-FC64-DF02-CDD709DF8CA0}"/>
              </a:ext>
            </a:extLst>
          </p:cNvPr>
          <p:cNvSpPr/>
          <p:nvPr/>
        </p:nvSpPr>
        <p:spPr>
          <a:xfrm>
            <a:off x="6543844" y="4664155"/>
            <a:ext cx="1870197" cy="182379"/>
          </a:xfrm>
          <a:prstGeom prst="rect">
            <a:avLst/>
          </a:prstGeom>
          <a:solidFill>
            <a:srgbClr val="00206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20A6A60-C076-52E5-29F5-1FF39896F459}"/>
              </a:ext>
            </a:extLst>
          </p:cNvPr>
          <p:cNvSpPr/>
          <p:nvPr/>
        </p:nvSpPr>
        <p:spPr>
          <a:xfrm>
            <a:off x="3639236" y="3017358"/>
            <a:ext cx="3820274" cy="113233"/>
          </a:xfrm>
          <a:prstGeom prst="rect">
            <a:avLst/>
          </a:prstGeom>
          <a:solidFill>
            <a:srgbClr val="00206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EECB6FF-0056-D9F3-4A7A-D240F665D8D7}"/>
              </a:ext>
            </a:extLst>
          </p:cNvPr>
          <p:cNvSpPr/>
          <p:nvPr/>
        </p:nvSpPr>
        <p:spPr>
          <a:xfrm>
            <a:off x="3367425" y="4633684"/>
            <a:ext cx="1125928" cy="192548"/>
          </a:xfrm>
          <a:prstGeom prst="rect">
            <a:avLst/>
          </a:prstGeom>
          <a:solidFill>
            <a:srgbClr val="00206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C1ABE98-B064-7E85-060F-F5FA0F0A528E}"/>
              </a:ext>
            </a:extLst>
          </p:cNvPr>
          <p:cNvSpPr txBox="1"/>
          <p:nvPr/>
        </p:nvSpPr>
        <p:spPr>
          <a:xfrm>
            <a:off x="8501272" y="3429000"/>
            <a:ext cx="1330113" cy="646331"/>
          </a:xfrm>
          <a:prstGeom prst="rect">
            <a:avLst/>
          </a:prstGeom>
          <a:noFill/>
        </p:spPr>
        <p:txBody>
          <a:bodyPr wrap="square" rtlCol="0">
            <a:spAutoFit/>
          </a:bodyPr>
          <a:lstStyle/>
          <a:p>
            <a:pPr algn="ctr"/>
            <a:r>
              <a:rPr lang="en-US" sz="1200" dirty="0"/>
              <a:t>Very Low Income</a:t>
            </a:r>
            <a:br>
              <a:rPr lang="en-US" sz="1200" dirty="0"/>
            </a:br>
            <a:r>
              <a:rPr lang="en-US" sz="1200" dirty="0"/>
              <a:t>Seniors &amp; Income Limited</a:t>
            </a:r>
          </a:p>
        </p:txBody>
      </p:sp>
      <p:sp>
        <p:nvSpPr>
          <p:cNvPr id="38" name="TextBox 37">
            <a:extLst>
              <a:ext uri="{FF2B5EF4-FFF2-40B4-BE49-F238E27FC236}">
                <a16:creationId xmlns:a16="http://schemas.microsoft.com/office/drawing/2014/main" id="{16B734A2-86EB-215E-F5B7-A2EF4959DFB6}"/>
              </a:ext>
            </a:extLst>
          </p:cNvPr>
          <p:cNvSpPr txBox="1"/>
          <p:nvPr/>
        </p:nvSpPr>
        <p:spPr>
          <a:xfrm>
            <a:off x="6752497" y="3676489"/>
            <a:ext cx="1562471" cy="461665"/>
          </a:xfrm>
          <a:prstGeom prst="rect">
            <a:avLst/>
          </a:prstGeom>
          <a:noFill/>
        </p:spPr>
        <p:txBody>
          <a:bodyPr wrap="square" rtlCol="0">
            <a:spAutoFit/>
          </a:bodyPr>
          <a:lstStyle/>
          <a:p>
            <a:pPr algn="ctr"/>
            <a:r>
              <a:rPr lang="en-US" sz="1200"/>
              <a:t>Low Income</a:t>
            </a:r>
            <a:br>
              <a:rPr lang="en-US" sz="1200"/>
            </a:br>
            <a:r>
              <a:rPr lang="en-US" sz="1200"/>
              <a:t>(Workforce &amp; Seniors)</a:t>
            </a:r>
          </a:p>
        </p:txBody>
      </p:sp>
      <p:sp>
        <p:nvSpPr>
          <p:cNvPr id="39" name="TextBox 38">
            <a:extLst>
              <a:ext uri="{FF2B5EF4-FFF2-40B4-BE49-F238E27FC236}">
                <a16:creationId xmlns:a16="http://schemas.microsoft.com/office/drawing/2014/main" id="{AA753EB0-1F77-0442-70C9-D1098C169178}"/>
              </a:ext>
            </a:extLst>
          </p:cNvPr>
          <p:cNvSpPr txBox="1"/>
          <p:nvPr/>
        </p:nvSpPr>
        <p:spPr>
          <a:xfrm>
            <a:off x="4462504" y="1793175"/>
            <a:ext cx="2077375" cy="738664"/>
          </a:xfrm>
          <a:prstGeom prst="rect">
            <a:avLst/>
          </a:prstGeom>
          <a:noFill/>
        </p:spPr>
        <p:txBody>
          <a:bodyPr wrap="square" rtlCol="0">
            <a:spAutoFit/>
          </a:bodyPr>
          <a:lstStyle/>
          <a:p>
            <a:pPr algn="ctr"/>
            <a:r>
              <a:rPr lang="en-US" sz="1400"/>
              <a:t>50% to 110% Area Median Income</a:t>
            </a:r>
            <a:br>
              <a:rPr lang="en-US" sz="1400"/>
            </a:br>
            <a:r>
              <a:rPr lang="en-US" sz="1400"/>
              <a:t>(Mostly Local workforce)</a:t>
            </a:r>
          </a:p>
        </p:txBody>
      </p:sp>
      <p:sp>
        <p:nvSpPr>
          <p:cNvPr id="40" name="TextBox 39">
            <a:extLst>
              <a:ext uri="{FF2B5EF4-FFF2-40B4-BE49-F238E27FC236}">
                <a16:creationId xmlns:a16="http://schemas.microsoft.com/office/drawing/2014/main" id="{FEA34986-F8C4-34F8-DF7D-906F546DB994}"/>
              </a:ext>
            </a:extLst>
          </p:cNvPr>
          <p:cNvSpPr txBox="1"/>
          <p:nvPr/>
        </p:nvSpPr>
        <p:spPr>
          <a:xfrm>
            <a:off x="3351702" y="3685199"/>
            <a:ext cx="1027678" cy="523220"/>
          </a:xfrm>
          <a:prstGeom prst="rect">
            <a:avLst/>
          </a:prstGeom>
          <a:noFill/>
        </p:spPr>
        <p:txBody>
          <a:bodyPr wrap="square" rtlCol="0">
            <a:spAutoFit/>
          </a:bodyPr>
          <a:lstStyle/>
          <a:p>
            <a:pPr algn="ctr"/>
            <a:r>
              <a:rPr lang="en-US" sz="1400"/>
              <a:t>Higher Income</a:t>
            </a:r>
          </a:p>
        </p:txBody>
      </p:sp>
      <p:sp>
        <p:nvSpPr>
          <p:cNvPr id="41" name="TextBox 40">
            <a:extLst>
              <a:ext uri="{FF2B5EF4-FFF2-40B4-BE49-F238E27FC236}">
                <a16:creationId xmlns:a16="http://schemas.microsoft.com/office/drawing/2014/main" id="{1814F04A-84F1-5D1C-91FD-0732971CBCAF}"/>
              </a:ext>
            </a:extLst>
          </p:cNvPr>
          <p:cNvSpPr txBox="1"/>
          <p:nvPr/>
        </p:nvSpPr>
        <p:spPr>
          <a:xfrm>
            <a:off x="2250964" y="3685199"/>
            <a:ext cx="898146" cy="523220"/>
          </a:xfrm>
          <a:prstGeom prst="rect">
            <a:avLst/>
          </a:prstGeom>
          <a:noFill/>
        </p:spPr>
        <p:txBody>
          <a:bodyPr wrap="square" rtlCol="0">
            <a:spAutoFit/>
          </a:bodyPr>
          <a:lstStyle/>
          <a:p>
            <a:pPr algn="ctr"/>
            <a:r>
              <a:rPr lang="en-US" sz="1400"/>
              <a:t>Very High Income</a:t>
            </a:r>
          </a:p>
        </p:txBody>
      </p:sp>
      <p:sp>
        <p:nvSpPr>
          <p:cNvPr id="42" name="Rectangle 41">
            <a:extLst>
              <a:ext uri="{FF2B5EF4-FFF2-40B4-BE49-F238E27FC236}">
                <a16:creationId xmlns:a16="http://schemas.microsoft.com/office/drawing/2014/main" id="{75F0EF55-E7AB-98DA-CDD7-5D46860CE77E}"/>
              </a:ext>
            </a:extLst>
          </p:cNvPr>
          <p:cNvSpPr/>
          <p:nvPr/>
        </p:nvSpPr>
        <p:spPr>
          <a:xfrm>
            <a:off x="2113713" y="4220746"/>
            <a:ext cx="1172650" cy="54661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C783461-3225-B3AD-6200-E5E991414F89}"/>
              </a:ext>
            </a:extLst>
          </p:cNvPr>
          <p:cNvSpPr/>
          <p:nvPr/>
        </p:nvSpPr>
        <p:spPr>
          <a:xfrm>
            <a:off x="2113712" y="4526153"/>
            <a:ext cx="1172650" cy="27814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3">
            <a:extLst>
              <a:ext uri="{FF2B5EF4-FFF2-40B4-BE49-F238E27FC236}">
                <a16:creationId xmlns:a16="http://schemas.microsoft.com/office/drawing/2014/main" id="{1A136890-196B-0BF9-314E-C994C27FABD2}"/>
              </a:ext>
            </a:extLst>
          </p:cNvPr>
          <p:cNvSpPr/>
          <p:nvPr/>
        </p:nvSpPr>
        <p:spPr>
          <a:xfrm flipV="1">
            <a:off x="3699637" y="3200824"/>
            <a:ext cx="3699471" cy="981120"/>
          </a:xfrm>
          <a:custGeom>
            <a:avLst/>
            <a:gdLst>
              <a:gd name="connsiteX0" fmla="*/ 0 w 3699471"/>
              <a:gd name="connsiteY0" fmla="*/ 921854 h 921854"/>
              <a:gd name="connsiteX1" fmla="*/ 230464 w 3699471"/>
              <a:gd name="connsiteY1" fmla="*/ 0 h 921854"/>
              <a:gd name="connsiteX2" fmla="*/ 3469008 w 3699471"/>
              <a:gd name="connsiteY2" fmla="*/ 0 h 921854"/>
              <a:gd name="connsiteX3" fmla="*/ 3699471 w 3699471"/>
              <a:gd name="connsiteY3" fmla="*/ 921854 h 921854"/>
              <a:gd name="connsiteX4" fmla="*/ 0 w 3699471"/>
              <a:gd name="connsiteY4" fmla="*/ 921854 h 921854"/>
              <a:gd name="connsiteX0" fmla="*/ 0 w 3699471"/>
              <a:gd name="connsiteY0" fmla="*/ 972654 h 972654"/>
              <a:gd name="connsiteX1" fmla="*/ 230464 w 3699471"/>
              <a:gd name="connsiteY1" fmla="*/ 50800 h 972654"/>
              <a:gd name="connsiteX2" fmla="*/ 2884808 w 3699471"/>
              <a:gd name="connsiteY2" fmla="*/ 0 h 972654"/>
              <a:gd name="connsiteX3" fmla="*/ 3699471 w 3699471"/>
              <a:gd name="connsiteY3" fmla="*/ 972654 h 972654"/>
              <a:gd name="connsiteX4" fmla="*/ 0 w 3699471"/>
              <a:gd name="connsiteY4" fmla="*/ 972654 h 972654"/>
              <a:gd name="connsiteX0" fmla="*/ 0 w 3699471"/>
              <a:gd name="connsiteY0" fmla="*/ 981120 h 981120"/>
              <a:gd name="connsiteX1" fmla="*/ 687664 w 3699471"/>
              <a:gd name="connsiteY1" fmla="*/ 0 h 981120"/>
              <a:gd name="connsiteX2" fmla="*/ 2884808 w 3699471"/>
              <a:gd name="connsiteY2" fmla="*/ 8466 h 981120"/>
              <a:gd name="connsiteX3" fmla="*/ 3699471 w 3699471"/>
              <a:gd name="connsiteY3" fmla="*/ 981120 h 981120"/>
              <a:gd name="connsiteX4" fmla="*/ 0 w 3699471"/>
              <a:gd name="connsiteY4" fmla="*/ 981120 h 981120"/>
              <a:gd name="connsiteX0" fmla="*/ 0 w 3699471"/>
              <a:gd name="connsiteY0" fmla="*/ 981120 h 981120"/>
              <a:gd name="connsiteX1" fmla="*/ 780797 w 3699471"/>
              <a:gd name="connsiteY1" fmla="*/ 0 h 981120"/>
              <a:gd name="connsiteX2" fmla="*/ 2884808 w 3699471"/>
              <a:gd name="connsiteY2" fmla="*/ 8466 h 981120"/>
              <a:gd name="connsiteX3" fmla="*/ 3699471 w 3699471"/>
              <a:gd name="connsiteY3" fmla="*/ 981120 h 981120"/>
              <a:gd name="connsiteX4" fmla="*/ 0 w 3699471"/>
              <a:gd name="connsiteY4" fmla="*/ 981120 h 981120"/>
              <a:gd name="connsiteX0" fmla="*/ 0 w 3699471"/>
              <a:gd name="connsiteY0" fmla="*/ 981121 h 981121"/>
              <a:gd name="connsiteX1" fmla="*/ 780797 w 3699471"/>
              <a:gd name="connsiteY1" fmla="*/ 1 h 981121"/>
              <a:gd name="connsiteX2" fmla="*/ 2783208 w 3699471"/>
              <a:gd name="connsiteY2" fmla="*/ 0 h 981121"/>
              <a:gd name="connsiteX3" fmla="*/ 3699471 w 3699471"/>
              <a:gd name="connsiteY3" fmla="*/ 981121 h 981121"/>
              <a:gd name="connsiteX4" fmla="*/ 0 w 3699471"/>
              <a:gd name="connsiteY4" fmla="*/ 981121 h 981121"/>
              <a:gd name="connsiteX0" fmla="*/ 0 w 3699471"/>
              <a:gd name="connsiteY0" fmla="*/ 981121 h 981121"/>
              <a:gd name="connsiteX1" fmla="*/ 967064 w 3699471"/>
              <a:gd name="connsiteY1" fmla="*/ 1 h 981121"/>
              <a:gd name="connsiteX2" fmla="*/ 2783208 w 3699471"/>
              <a:gd name="connsiteY2" fmla="*/ 0 h 981121"/>
              <a:gd name="connsiteX3" fmla="*/ 3699471 w 3699471"/>
              <a:gd name="connsiteY3" fmla="*/ 981121 h 981121"/>
              <a:gd name="connsiteX4" fmla="*/ 0 w 3699471"/>
              <a:gd name="connsiteY4" fmla="*/ 981121 h 981121"/>
              <a:gd name="connsiteX0" fmla="*/ 0 w 3699471"/>
              <a:gd name="connsiteY0" fmla="*/ 981120 h 981120"/>
              <a:gd name="connsiteX1" fmla="*/ 967064 w 3699471"/>
              <a:gd name="connsiteY1" fmla="*/ 0 h 981120"/>
              <a:gd name="connsiteX2" fmla="*/ 2656208 w 3699471"/>
              <a:gd name="connsiteY2" fmla="*/ 8466 h 981120"/>
              <a:gd name="connsiteX3" fmla="*/ 3699471 w 3699471"/>
              <a:gd name="connsiteY3" fmla="*/ 981120 h 981120"/>
              <a:gd name="connsiteX4" fmla="*/ 0 w 3699471"/>
              <a:gd name="connsiteY4" fmla="*/ 981120 h 98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471" h="981120">
                <a:moveTo>
                  <a:pt x="0" y="981120"/>
                </a:moveTo>
                <a:lnTo>
                  <a:pt x="967064" y="0"/>
                </a:lnTo>
                <a:lnTo>
                  <a:pt x="2656208" y="8466"/>
                </a:lnTo>
                <a:lnTo>
                  <a:pt x="3699471" y="981120"/>
                </a:lnTo>
                <a:lnTo>
                  <a:pt x="0" y="981120"/>
                </a:lnTo>
                <a:close/>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613E481-AC66-233F-6BC1-818C13006975}"/>
              </a:ext>
            </a:extLst>
          </p:cNvPr>
          <p:cNvSpPr txBox="1"/>
          <p:nvPr/>
        </p:nvSpPr>
        <p:spPr>
          <a:xfrm>
            <a:off x="8741409" y="1588055"/>
            <a:ext cx="981935" cy="276999"/>
          </a:xfrm>
          <a:prstGeom prst="rect">
            <a:avLst/>
          </a:prstGeom>
          <a:noFill/>
        </p:spPr>
        <p:txBody>
          <a:bodyPr wrap="none" rtlCol="0">
            <a:spAutoFit/>
          </a:bodyPr>
          <a:lstStyle/>
          <a:p>
            <a:r>
              <a:rPr lang="en-US" sz="1200" b="1" dirty="0"/>
              <a:t>Family types</a:t>
            </a:r>
          </a:p>
        </p:txBody>
      </p:sp>
      <p:sp>
        <p:nvSpPr>
          <p:cNvPr id="4" name="TextBox 3">
            <a:extLst>
              <a:ext uri="{FF2B5EF4-FFF2-40B4-BE49-F238E27FC236}">
                <a16:creationId xmlns:a16="http://schemas.microsoft.com/office/drawing/2014/main" id="{A4FF1B17-78B0-17D5-E9B9-859523660F6D}"/>
              </a:ext>
            </a:extLst>
          </p:cNvPr>
          <p:cNvSpPr txBox="1"/>
          <p:nvPr/>
        </p:nvSpPr>
        <p:spPr>
          <a:xfrm>
            <a:off x="10427045" y="1592677"/>
            <a:ext cx="1106393" cy="276999"/>
          </a:xfrm>
          <a:prstGeom prst="rect">
            <a:avLst/>
          </a:prstGeom>
          <a:noFill/>
        </p:spPr>
        <p:txBody>
          <a:bodyPr wrap="none" rtlCol="0">
            <a:spAutoFit/>
          </a:bodyPr>
          <a:lstStyle/>
          <a:p>
            <a:r>
              <a:rPr lang="en-US" sz="1200" b="1" dirty="0"/>
              <a:t>Housing Types</a:t>
            </a:r>
          </a:p>
        </p:txBody>
      </p:sp>
      <p:sp>
        <p:nvSpPr>
          <p:cNvPr id="5" name="Rectangle 4">
            <a:extLst>
              <a:ext uri="{FF2B5EF4-FFF2-40B4-BE49-F238E27FC236}">
                <a16:creationId xmlns:a16="http://schemas.microsoft.com/office/drawing/2014/main" id="{F79DAEDE-7833-32DB-DA84-15509F8D84F0}"/>
              </a:ext>
            </a:extLst>
          </p:cNvPr>
          <p:cNvSpPr/>
          <p:nvPr/>
        </p:nvSpPr>
        <p:spPr>
          <a:xfrm>
            <a:off x="8345683" y="1578820"/>
            <a:ext cx="3587936" cy="132556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155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with medium confidence">
            <a:extLst>
              <a:ext uri="{FF2B5EF4-FFF2-40B4-BE49-F238E27FC236}">
                <a16:creationId xmlns:a16="http://schemas.microsoft.com/office/drawing/2014/main" id="{1DA64B2B-F131-B1BF-45BA-925493B84A7B}"/>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212879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DFE2CF-F4C1-6E5A-DBDF-8399115FF7C7}"/>
              </a:ext>
            </a:extLst>
          </p:cNvPr>
          <p:cNvPicPr>
            <a:picLocks noChangeAspect="1"/>
          </p:cNvPicPr>
          <p:nvPr/>
        </p:nvPicPr>
        <p:blipFill rotWithShape="1">
          <a:blip r:embed="rId2" cstate="hqprint">
            <a:alphaModFix amt="20000"/>
            <a:extLst>
              <a:ext uri="{28A0092B-C50C-407E-A947-70E740481C1C}">
                <a14:useLocalDpi xmlns:a14="http://schemas.microsoft.com/office/drawing/2010/main"/>
              </a:ext>
            </a:extLst>
          </a:blip>
          <a:srcRect t="16703" b="16703"/>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A86F46D-F0E9-9996-35D8-11D10E026128}"/>
              </a:ext>
            </a:extLst>
          </p:cNvPr>
          <p:cNvSpPr>
            <a:spLocks noGrp="1"/>
          </p:cNvSpPr>
          <p:nvPr>
            <p:ph idx="1"/>
          </p:nvPr>
        </p:nvSpPr>
        <p:spPr>
          <a:xfrm>
            <a:off x="650508" y="1285320"/>
            <a:ext cx="10890983" cy="4194982"/>
          </a:xfrm>
        </p:spPr>
        <p:txBody>
          <a:bodyPr>
            <a:normAutofit/>
          </a:bodyPr>
          <a:lstStyle/>
          <a:p>
            <a:pPr marL="0" indent="0" algn="ctr">
              <a:lnSpc>
                <a:spcPct val="110000"/>
              </a:lnSpc>
              <a:buNone/>
            </a:pPr>
            <a:r>
              <a:rPr lang="en-US" sz="4000" b="0" i="0" dirty="0">
                <a:solidFill>
                  <a:srgbClr val="24373A"/>
                </a:solidFill>
                <a:effectLst/>
                <a:latin typeface="Greycliff CF" pitchFamily="2" charset="0"/>
              </a:rPr>
              <a:t>Chestnut Housing provides affordable rental housing to people experiencing homelessness because a home is the foundation of a healthy and fulfilling life. We connect people and communities of faith with tangible ways to create more affordable homes in Lancaster.</a:t>
            </a:r>
          </a:p>
          <a:p>
            <a:pPr marL="0" indent="0" algn="l">
              <a:buNone/>
            </a:pPr>
            <a:endParaRPr lang="en-US" sz="4000" b="0" i="1" dirty="0">
              <a:solidFill>
                <a:srgbClr val="24373A"/>
              </a:solidFill>
              <a:effectLst/>
              <a:latin typeface="Greycliff CF" pitchFamily="2" charset="0"/>
            </a:endParaRPr>
          </a:p>
        </p:txBody>
      </p:sp>
      <p:pic>
        <p:nvPicPr>
          <p:cNvPr id="10" name="Picture 9" descr="Text&#10;&#10;Description automatically generated with low confidence">
            <a:extLst>
              <a:ext uri="{FF2B5EF4-FFF2-40B4-BE49-F238E27FC236}">
                <a16:creationId xmlns:a16="http://schemas.microsoft.com/office/drawing/2014/main" id="{52C8C9F0-1E6D-C091-6C82-12041355B2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5480303"/>
            <a:ext cx="2296160" cy="1377696"/>
          </a:xfrm>
          <a:prstGeom prst="rect">
            <a:avLst/>
          </a:prstGeom>
        </p:spPr>
      </p:pic>
    </p:spTree>
    <p:extLst>
      <p:ext uri="{BB962C8B-B14F-4D97-AF65-F5344CB8AC3E}">
        <p14:creationId xmlns:p14="http://schemas.microsoft.com/office/powerpoint/2010/main" val="3247993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DFE2CF-F4C1-6E5A-DBDF-8399115FF7C7}"/>
              </a:ext>
            </a:extLst>
          </p:cNvPr>
          <p:cNvPicPr>
            <a:picLocks noChangeAspect="1"/>
          </p:cNvPicPr>
          <p:nvPr/>
        </p:nvPicPr>
        <p:blipFill rotWithShape="1">
          <a:blip r:embed="rId2">
            <a:alphaModFix amt="20000"/>
          </a:blip>
          <a:srcRect t="16703" b="16703"/>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A86F46D-F0E9-9996-35D8-11D10E026128}"/>
              </a:ext>
            </a:extLst>
          </p:cNvPr>
          <p:cNvSpPr>
            <a:spLocks noGrp="1"/>
          </p:cNvSpPr>
          <p:nvPr>
            <p:ph idx="1"/>
          </p:nvPr>
        </p:nvSpPr>
        <p:spPr>
          <a:xfrm>
            <a:off x="302132" y="1413616"/>
            <a:ext cx="6414967" cy="3661436"/>
          </a:xfrm>
        </p:spPr>
        <p:txBody>
          <a:bodyPr>
            <a:normAutofit/>
          </a:bodyPr>
          <a:lstStyle/>
          <a:p>
            <a:pPr>
              <a:lnSpc>
                <a:spcPct val="100000"/>
              </a:lnSpc>
              <a:spcBef>
                <a:spcPts val="0"/>
              </a:spcBef>
              <a:spcAft>
                <a:spcPts val="1000"/>
              </a:spcAft>
            </a:pPr>
            <a:r>
              <a:rPr lang="en-US" sz="4000" b="0" i="0" u="none" strike="noStrike" dirty="0">
                <a:solidFill>
                  <a:srgbClr val="24373A"/>
                </a:solidFill>
                <a:effectLst/>
                <a:latin typeface="Greycliff CF" pitchFamily="2" charset="0"/>
                <a:ea typeface="Open Sans" panose="020B0606030504020204" pitchFamily="34" charset="0"/>
                <a:cs typeface="Open Sans" panose="020B0606030504020204" pitchFamily="34" charset="0"/>
              </a:rPr>
              <a:t>Over a decade-long track record</a:t>
            </a:r>
          </a:p>
          <a:p>
            <a:pPr>
              <a:lnSpc>
                <a:spcPct val="100000"/>
              </a:lnSpc>
              <a:spcBef>
                <a:spcPts val="0"/>
              </a:spcBef>
              <a:spcAft>
                <a:spcPts val="1000"/>
              </a:spcAft>
            </a:pPr>
            <a:r>
              <a:rPr lang="en-US" sz="4000" dirty="0">
                <a:solidFill>
                  <a:srgbClr val="24373A"/>
                </a:solidFill>
                <a:latin typeface="Greycliff CF" pitchFamily="2" charset="0"/>
                <a:ea typeface="Open Sans" panose="020B0606030504020204" pitchFamily="34" charset="0"/>
                <a:cs typeface="Open Sans" panose="020B0606030504020204" pitchFamily="34" charset="0"/>
              </a:rPr>
              <a:t>Operate 40+ apartments and homes</a:t>
            </a:r>
          </a:p>
          <a:p>
            <a:pPr>
              <a:lnSpc>
                <a:spcPct val="100000"/>
              </a:lnSpc>
              <a:spcBef>
                <a:spcPts val="0"/>
              </a:spcBef>
              <a:spcAft>
                <a:spcPts val="1000"/>
              </a:spcAft>
            </a:pPr>
            <a:r>
              <a:rPr lang="en-US" sz="4000" b="0" dirty="0">
                <a:solidFill>
                  <a:srgbClr val="24373A"/>
                </a:solidFill>
                <a:effectLst/>
                <a:latin typeface="Greycliff CF" pitchFamily="2" charset="0"/>
                <a:ea typeface="Open Sans" panose="020B0606030504020204" pitchFamily="34" charset="0"/>
                <a:cs typeface="Open Sans" panose="020B0606030504020204" pitchFamily="34" charset="0"/>
              </a:rPr>
              <a:t>Dozens of households served</a:t>
            </a:r>
          </a:p>
        </p:txBody>
      </p:sp>
      <p:sp>
        <p:nvSpPr>
          <p:cNvPr id="4" name="TextBox 3">
            <a:extLst>
              <a:ext uri="{FF2B5EF4-FFF2-40B4-BE49-F238E27FC236}">
                <a16:creationId xmlns:a16="http://schemas.microsoft.com/office/drawing/2014/main" id="{ABF1D14F-A007-12EE-61EB-D4B3B82A57EB}"/>
              </a:ext>
            </a:extLst>
          </p:cNvPr>
          <p:cNvSpPr txBox="1"/>
          <p:nvPr/>
        </p:nvSpPr>
        <p:spPr>
          <a:xfrm>
            <a:off x="3049121" y="3244334"/>
            <a:ext cx="60982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 name="Picture 9" descr="Text&#10;&#10;Description automatically generated with low confidence">
            <a:extLst>
              <a:ext uri="{FF2B5EF4-FFF2-40B4-BE49-F238E27FC236}">
                <a16:creationId xmlns:a16="http://schemas.microsoft.com/office/drawing/2014/main" id="{52C8C9F0-1E6D-C091-6C82-12041355B2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5480303"/>
            <a:ext cx="2296160" cy="1377696"/>
          </a:xfrm>
          <a:prstGeom prst="rect">
            <a:avLst/>
          </a:prstGeom>
        </p:spPr>
      </p:pic>
      <p:pic>
        <p:nvPicPr>
          <p:cNvPr id="9" name="Picture 8" descr="A collage of people posing for a photo&#10;&#10;AI-generated content may be incorrect.">
            <a:extLst>
              <a:ext uri="{FF2B5EF4-FFF2-40B4-BE49-F238E27FC236}">
                <a16:creationId xmlns:a16="http://schemas.microsoft.com/office/drawing/2014/main" id="{3A1A6D4F-9AB1-A50B-8263-89BA503446D6}"/>
              </a:ext>
            </a:extLst>
          </p:cNvPr>
          <p:cNvPicPr>
            <a:picLocks noChangeAspect="1"/>
          </p:cNvPicPr>
          <p:nvPr/>
        </p:nvPicPr>
        <p:blipFill>
          <a:blip r:embed="rId4"/>
          <a:stretch>
            <a:fillRect/>
          </a:stretch>
        </p:blipFill>
        <p:spPr>
          <a:xfrm>
            <a:off x="6513871" y="589935"/>
            <a:ext cx="5678129" cy="5678129"/>
          </a:xfrm>
          <a:prstGeom prst="rect">
            <a:avLst/>
          </a:prstGeom>
        </p:spPr>
      </p:pic>
    </p:spTree>
    <p:extLst>
      <p:ext uri="{BB962C8B-B14F-4D97-AF65-F5344CB8AC3E}">
        <p14:creationId xmlns:p14="http://schemas.microsoft.com/office/powerpoint/2010/main" val="479088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E3149-874C-CC25-6218-38039A283C9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E7AF81-EC0D-0DF2-4072-32F545A6E751}"/>
              </a:ext>
            </a:extLst>
          </p:cNvPr>
          <p:cNvSpPr>
            <a:spLocks noGrp="1"/>
          </p:cNvSpPr>
          <p:nvPr>
            <p:ph idx="1"/>
          </p:nvPr>
        </p:nvSpPr>
        <p:spPr>
          <a:xfrm>
            <a:off x="0" y="-1"/>
            <a:ext cx="12192000" cy="1696065"/>
          </a:xfrm>
          <a:solidFill>
            <a:srgbClr val="ECAF50"/>
          </a:solidFill>
        </p:spPr>
        <p:txBody>
          <a:bodyPr anchor="ctr">
            <a:normAutofit/>
          </a:bodyPr>
          <a:lstStyle/>
          <a:p>
            <a:pPr marL="0" indent="0" algn="ctr">
              <a:lnSpc>
                <a:spcPct val="110000"/>
              </a:lnSpc>
              <a:buNone/>
            </a:pPr>
            <a:r>
              <a:rPr lang="en-US" sz="4200" b="1" dirty="0">
                <a:solidFill>
                  <a:srgbClr val="24373A"/>
                </a:solidFill>
                <a:latin typeface="Americana Font" pitchFamily="2" charset="77"/>
              </a:rPr>
              <a:t>Turning Crisis Into Opportunity</a:t>
            </a:r>
            <a:endParaRPr lang="en-US" sz="4200" b="1" i="1" dirty="0">
              <a:solidFill>
                <a:srgbClr val="24373A"/>
              </a:solidFill>
              <a:latin typeface="Americana Font" pitchFamily="2" charset="77"/>
            </a:endParaRPr>
          </a:p>
        </p:txBody>
      </p:sp>
      <p:pic>
        <p:nvPicPr>
          <p:cNvPr id="2" name="Picture 1" descr="Text&#10;&#10;Description automatically generated with low confidence">
            <a:extLst>
              <a:ext uri="{FF2B5EF4-FFF2-40B4-BE49-F238E27FC236}">
                <a16:creationId xmlns:a16="http://schemas.microsoft.com/office/drawing/2014/main" id="{48F23EEF-BE0F-0567-0B24-9D8A0A6B0DD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5840" y="5480304"/>
            <a:ext cx="2296160" cy="1377696"/>
          </a:xfrm>
          <a:prstGeom prst="rect">
            <a:avLst/>
          </a:prstGeom>
        </p:spPr>
      </p:pic>
      <p:sp>
        <p:nvSpPr>
          <p:cNvPr id="5" name="Content Placeholder 2">
            <a:extLst>
              <a:ext uri="{FF2B5EF4-FFF2-40B4-BE49-F238E27FC236}">
                <a16:creationId xmlns:a16="http://schemas.microsoft.com/office/drawing/2014/main" id="{4D0DD6D7-CC2E-5074-D742-E83AB7F1590A}"/>
              </a:ext>
            </a:extLst>
          </p:cNvPr>
          <p:cNvSpPr txBox="1">
            <a:spLocks/>
          </p:cNvSpPr>
          <p:nvPr/>
        </p:nvSpPr>
        <p:spPr>
          <a:xfrm>
            <a:off x="1506697" y="2286490"/>
            <a:ext cx="9178606" cy="366143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Vision</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Follow-through</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Sweat Equity Matters</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Quick to Partner, Slow to Hire</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Nimble &amp; </a:t>
            </a:r>
            <a:r>
              <a:rPr kumimoji="0" lang="en-US" sz="4000" b="0" i="0" u="none" strike="noStrike" kern="1200" cap="none" spc="0" normalizeH="0" baseline="0" noProof="0" dirty="0" err="1">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Entreprenureal</a:t>
            </a: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 </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00144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5811D-9D11-E557-E7F0-1D29FCD9304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CD6235-D62F-D5E3-33A1-8AD13A55B007}"/>
              </a:ext>
            </a:extLst>
          </p:cNvPr>
          <p:cNvSpPr>
            <a:spLocks noGrp="1"/>
          </p:cNvSpPr>
          <p:nvPr>
            <p:ph idx="1"/>
          </p:nvPr>
        </p:nvSpPr>
        <p:spPr>
          <a:xfrm>
            <a:off x="0" y="-1"/>
            <a:ext cx="12192000" cy="1696065"/>
          </a:xfrm>
          <a:solidFill>
            <a:srgbClr val="ECAF50"/>
          </a:solidFill>
        </p:spPr>
        <p:txBody>
          <a:bodyPr anchor="ctr">
            <a:normAutofit/>
          </a:bodyPr>
          <a:lstStyle/>
          <a:p>
            <a:pPr marL="0" indent="0" algn="ctr">
              <a:lnSpc>
                <a:spcPct val="110000"/>
              </a:lnSpc>
              <a:buNone/>
            </a:pPr>
            <a:r>
              <a:rPr lang="en-US" sz="4200" b="1" dirty="0">
                <a:solidFill>
                  <a:srgbClr val="24373A"/>
                </a:solidFill>
                <a:latin typeface="Americana Font" pitchFamily="2" charset="77"/>
              </a:rPr>
              <a:t>Turning Crisis Into Opportunity</a:t>
            </a:r>
            <a:endParaRPr lang="en-US" sz="4200" b="1" i="1" dirty="0">
              <a:solidFill>
                <a:srgbClr val="24373A"/>
              </a:solidFill>
              <a:latin typeface="Americana Font" pitchFamily="2" charset="77"/>
            </a:endParaRPr>
          </a:p>
        </p:txBody>
      </p:sp>
      <p:pic>
        <p:nvPicPr>
          <p:cNvPr id="2" name="Picture 1" descr="Text&#10;&#10;Description automatically generated with low confidence">
            <a:extLst>
              <a:ext uri="{FF2B5EF4-FFF2-40B4-BE49-F238E27FC236}">
                <a16:creationId xmlns:a16="http://schemas.microsoft.com/office/drawing/2014/main" id="{264F3D5E-2CCC-5236-BFDA-20E1D166C7F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5840" y="5480304"/>
            <a:ext cx="2296160" cy="1377696"/>
          </a:xfrm>
          <a:prstGeom prst="rect">
            <a:avLst/>
          </a:prstGeom>
        </p:spPr>
      </p:pic>
      <p:sp>
        <p:nvSpPr>
          <p:cNvPr id="4" name="Content Placeholder 2">
            <a:extLst>
              <a:ext uri="{FF2B5EF4-FFF2-40B4-BE49-F238E27FC236}">
                <a16:creationId xmlns:a16="http://schemas.microsoft.com/office/drawing/2014/main" id="{D2521C69-FE70-B584-6336-EAFF20C21308}"/>
              </a:ext>
            </a:extLst>
          </p:cNvPr>
          <p:cNvSpPr txBox="1">
            <a:spLocks/>
          </p:cNvSpPr>
          <p:nvPr/>
        </p:nvSpPr>
        <p:spPr>
          <a:xfrm>
            <a:off x="650508" y="2258714"/>
            <a:ext cx="10890983" cy="4194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srgbClr val="24373A"/>
                </a:solidFill>
                <a:effectLst/>
                <a:uLnTx/>
                <a:uFillTx/>
                <a:latin typeface="Greycliff CF" pitchFamily="2" charset="0"/>
                <a:ea typeface="+mn-ea"/>
                <a:cs typeface="+mn-cs"/>
              </a:rPr>
              <a:t>100 Homes in </a:t>
            </a: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srgbClr val="24373A"/>
                </a:solidFill>
                <a:effectLst/>
                <a:uLnTx/>
                <a:uFillTx/>
                <a:latin typeface="Greycliff CF" pitchFamily="2" charset="0"/>
                <a:ea typeface="+mn-ea"/>
                <a:cs typeface="+mn-cs"/>
              </a:rPr>
              <a:t>Five Years</a:t>
            </a:r>
            <a:endParaRPr kumimoji="0" lang="en-US" sz="8800" b="1" i="1" u="none" strike="noStrike" kern="1200" cap="none" spc="0" normalizeH="0" baseline="0" noProof="0" dirty="0">
              <a:ln>
                <a:noFill/>
              </a:ln>
              <a:solidFill>
                <a:srgbClr val="24373A"/>
              </a:solidFill>
              <a:effectLst/>
              <a:uLnTx/>
              <a:uFillTx/>
              <a:latin typeface="Greycliff CF" pitchFamily="2" charset="0"/>
              <a:ea typeface="+mn-ea"/>
              <a:cs typeface="+mn-cs"/>
            </a:endParaRPr>
          </a:p>
        </p:txBody>
      </p:sp>
    </p:spTree>
    <p:extLst>
      <p:ext uri="{BB962C8B-B14F-4D97-AF65-F5344CB8AC3E}">
        <p14:creationId xmlns:p14="http://schemas.microsoft.com/office/powerpoint/2010/main" val="242363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297195-FB62-3BCE-000E-51BA7136204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2935"/>
            <a:ext cx="12192000" cy="6858001"/>
          </a:xfrm>
          <a:prstGeom prst="rect">
            <a:avLst/>
          </a:prstGeom>
        </p:spPr>
      </p:pic>
      <p:sp>
        <p:nvSpPr>
          <p:cNvPr id="6" name="Google Shape;110;p21">
            <a:extLst>
              <a:ext uri="{FF2B5EF4-FFF2-40B4-BE49-F238E27FC236}">
                <a16:creationId xmlns:a16="http://schemas.microsoft.com/office/drawing/2014/main" id="{01AE3FDC-C660-3315-624A-B77289544C37}"/>
              </a:ext>
            </a:extLst>
          </p:cNvPr>
          <p:cNvSpPr txBox="1">
            <a:spLocks/>
          </p:cNvSpPr>
          <p:nvPr/>
        </p:nvSpPr>
        <p:spPr>
          <a:xfrm>
            <a:off x="1075343" y="2883202"/>
            <a:ext cx="4226352" cy="1376414"/>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990"/>
              <a:buFontTx/>
              <a:buNone/>
              <a:tabLst/>
              <a:defRPr/>
            </a:pPr>
            <a:r>
              <a:rPr kumimoji="0" lang="en-US" sz="4400" b="1" i="0" u="none" strike="noStrike" kern="1200" cap="none" spc="0" normalizeH="0" baseline="0" noProof="0" dirty="0">
                <a:ln>
                  <a:noFill/>
                </a:ln>
                <a:solidFill>
                  <a:srgbClr val="D08349"/>
                </a:solidFill>
                <a:effectLst/>
                <a:uLnTx/>
                <a:uFillTx/>
                <a:latin typeface="Americana Font" pitchFamily="2" charset="77"/>
                <a:ea typeface="Verdana"/>
                <a:cs typeface="Verdana"/>
                <a:sym typeface="Verdana"/>
              </a:rPr>
              <a:t>Dinah’s Hill Apartments</a:t>
            </a:r>
          </a:p>
        </p:txBody>
      </p:sp>
      <p:pic>
        <p:nvPicPr>
          <p:cNvPr id="3" name="Picture 2">
            <a:extLst>
              <a:ext uri="{FF2B5EF4-FFF2-40B4-BE49-F238E27FC236}">
                <a16:creationId xmlns:a16="http://schemas.microsoft.com/office/drawing/2014/main" id="{63E5AF62-C87E-B6F6-5A25-41C99C8E873B}"/>
              </a:ext>
            </a:extLst>
          </p:cNvPr>
          <p:cNvPicPr>
            <a:picLocks noChangeAspect="1"/>
          </p:cNvPicPr>
          <p:nvPr/>
        </p:nvPicPr>
        <p:blipFill rotWithShape="1">
          <a:blip r:embed="rId3" cstate="hqprint">
            <a:alphaModFix amt="50000"/>
            <a:extLst>
              <a:ext uri="{28A0092B-C50C-407E-A947-70E740481C1C}">
                <a14:useLocalDpi xmlns:a14="http://schemas.microsoft.com/office/drawing/2010/main"/>
              </a:ext>
            </a:extLst>
          </a:blip>
          <a:srcRect/>
          <a:stretch/>
        </p:blipFill>
        <p:spPr>
          <a:xfrm>
            <a:off x="6456784" y="1914865"/>
            <a:ext cx="5735216" cy="2714466"/>
          </a:xfrm>
          <a:prstGeom prst="rect">
            <a:avLst/>
          </a:prstGeom>
        </p:spPr>
      </p:pic>
      <p:sp>
        <p:nvSpPr>
          <p:cNvPr id="2" name="Google Shape;110;p21">
            <a:extLst>
              <a:ext uri="{FF2B5EF4-FFF2-40B4-BE49-F238E27FC236}">
                <a16:creationId xmlns:a16="http://schemas.microsoft.com/office/drawing/2014/main" id="{AB0DCC96-F655-7A2A-52B6-782F194C48D7}"/>
              </a:ext>
            </a:extLst>
          </p:cNvPr>
          <p:cNvSpPr txBox="1">
            <a:spLocks/>
          </p:cNvSpPr>
          <p:nvPr/>
        </p:nvSpPr>
        <p:spPr>
          <a:xfrm>
            <a:off x="1075343" y="660739"/>
            <a:ext cx="4226352" cy="1480883"/>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990"/>
              <a:buFontTx/>
              <a:buNone/>
              <a:tabLst/>
              <a:defRPr/>
            </a:pPr>
            <a:r>
              <a:rPr kumimoji="0" lang="en-US" sz="4400" b="1" i="0" u="none" strike="noStrike" kern="1200" cap="none" spc="0" normalizeH="0" baseline="0" noProof="0" dirty="0">
                <a:ln>
                  <a:noFill/>
                </a:ln>
                <a:solidFill>
                  <a:srgbClr val="D08349"/>
                </a:solidFill>
                <a:effectLst/>
                <a:uLnTx/>
                <a:uFillTx/>
                <a:latin typeface="Americana Font" pitchFamily="2" charset="77"/>
                <a:ea typeface="Verdana"/>
                <a:cs typeface="Verdana"/>
                <a:sym typeface="Verdana"/>
              </a:rPr>
              <a:t>Milburn </a:t>
            </a:r>
          </a:p>
          <a:p>
            <a:pPr marL="0" marR="0" lvl="0" indent="0" algn="ctr" defTabSz="914400" rtl="0" eaLnBrk="1" fontAlgn="auto" latinLnBrk="0" hangingPunct="1">
              <a:lnSpc>
                <a:spcPct val="90000"/>
              </a:lnSpc>
              <a:spcBef>
                <a:spcPct val="0"/>
              </a:spcBef>
              <a:spcAft>
                <a:spcPts val="0"/>
              </a:spcAft>
              <a:buClrTx/>
              <a:buSzPts val="990"/>
              <a:buFontTx/>
              <a:buNone/>
              <a:tabLst/>
              <a:defRPr/>
            </a:pPr>
            <a:r>
              <a:rPr kumimoji="0" lang="en-US" sz="4400" b="1" i="0" u="none" strike="noStrike" kern="1200" cap="none" spc="0" normalizeH="0" baseline="0" noProof="0" dirty="0">
                <a:ln>
                  <a:noFill/>
                </a:ln>
                <a:solidFill>
                  <a:srgbClr val="D08349"/>
                </a:solidFill>
                <a:effectLst/>
                <a:uLnTx/>
                <a:uFillTx/>
                <a:latin typeface="Americana Font" pitchFamily="2" charset="77"/>
                <a:ea typeface="Verdana"/>
                <a:cs typeface="Verdana"/>
                <a:sym typeface="Verdana"/>
              </a:rPr>
              <a:t>Apartments</a:t>
            </a:r>
          </a:p>
        </p:txBody>
      </p:sp>
      <p:sp>
        <p:nvSpPr>
          <p:cNvPr id="4" name="Google Shape;110;p21">
            <a:extLst>
              <a:ext uri="{FF2B5EF4-FFF2-40B4-BE49-F238E27FC236}">
                <a16:creationId xmlns:a16="http://schemas.microsoft.com/office/drawing/2014/main" id="{9D24FB87-FFEE-D579-FD32-BAC477778175}"/>
              </a:ext>
            </a:extLst>
          </p:cNvPr>
          <p:cNvSpPr txBox="1">
            <a:spLocks/>
          </p:cNvSpPr>
          <p:nvPr/>
        </p:nvSpPr>
        <p:spPr>
          <a:xfrm>
            <a:off x="1167585" y="5108762"/>
            <a:ext cx="4041867" cy="1376414"/>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990"/>
              <a:buFontTx/>
              <a:buNone/>
              <a:tabLst/>
              <a:defRPr/>
            </a:pPr>
            <a:r>
              <a:rPr kumimoji="0" lang="en-US" sz="4400" b="1" i="0" u="none" strike="noStrike" kern="1200" cap="none" spc="0" normalizeH="0" baseline="0" noProof="0" dirty="0">
                <a:ln>
                  <a:noFill/>
                </a:ln>
                <a:solidFill>
                  <a:srgbClr val="D08349"/>
                </a:solidFill>
                <a:effectLst/>
                <a:uLnTx/>
                <a:uFillTx/>
                <a:latin typeface="Americana Font" pitchFamily="2" charset="77"/>
                <a:ea typeface="Verdana"/>
                <a:cs typeface="Verdana"/>
                <a:sym typeface="Verdana"/>
              </a:rPr>
              <a:t>Bridgeport Housing</a:t>
            </a:r>
          </a:p>
        </p:txBody>
      </p:sp>
      <p:sp>
        <p:nvSpPr>
          <p:cNvPr id="7" name="Google Shape;111;p21">
            <a:extLst>
              <a:ext uri="{FF2B5EF4-FFF2-40B4-BE49-F238E27FC236}">
                <a16:creationId xmlns:a16="http://schemas.microsoft.com/office/drawing/2014/main" id="{C97B9F18-B13E-6AF5-C8AD-44615BEBD6F0}"/>
              </a:ext>
            </a:extLst>
          </p:cNvPr>
          <p:cNvSpPr txBox="1">
            <a:spLocks/>
          </p:cNvSpPr>
          <p:nvPr/>
        </p:nvSpPr>
        <p:spPr>
          <a:xfrm>
            <a:off x="6394580" y="2953160"/>
            <a:ext cx="5288045" cy="95435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None/>
              <a:tabLst/>
              <a:defRPr/>
            </a:pPr>
            <a:r>
              <a:rPr kumimoji="0" lang="en-US" sz="3600" b="1"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11 Apartments + Offices </a:t>
            </a:r>
            <a:endParaRPr kumimoji="0" lang="en-US" sz="2800" b="1"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endParaRPr>
          </a:p>
        </p:txBody>
      </p:sp>
      <p:pic>
        <p:nvPicPr>
          <p:cNvPr id="11" name="Picture 10" descr="A building under construction with a dirt road and trees&#10;&#10;Description automatically generated">
            <a:extLst>
              <a:ext uri="{FF2B5EF4-FFF2-40B4-BE49-F238E27FC236}">
                <a16:creationId xmlns:a16="http://schemas.microsoft.com/office/drawing/2014/main" id="{B0159D21-4FE2-EB14-AC2D-402EA386197F}"/>
              </a:ext>
            </a:extLst>
          </p:cNvPr>
          <p:cNvPicPr>
            <a:picLocks noChangeAspect="1"/>
          </p:cNvPicPr>
          <p:nvPr/>
        </p:nvPicPr>
        <p:blipFill rotWithShape="1">
          <a:blip r:embed="rId4" cstate="hqprint">
            <a:alphaModFix amt="35000"/>
            <a:extLst>
              <a:ext uri="{28A0092B-C50C-407E-A947-70E740481C1C}">
                <a14:useLocalDpi xmlns:a14="http://schemas.microsoft.com/office/drawing/2010/main"/>
              </a:ext>
            </a:extLst>
          </a:blip>
          <a:srcRect r="-1"/>
          <a:stretch/>
        </p:blipFill>
        <p:spPr>
          <a:xfrm>
            <a:off x="6456784" y="-8242"/>
            <a:ext cx="5735216" cy="2285609"/>
          </a:xfrm>
          <a:prstGeom prst="rect">
            <a:avLst/>
          </a:prstGeom>
        </p:spPr>
      </p:pic>
      <p:pic>
        <p:nvPicPr>
          <p:cNvPr id="12" name="Picture 11">
            <a:extLst>
              <a:ext uri="{FF2B5EF4-FFF2-40B4-BE49-F238E27FC236}">
                <a16:creationId xmlns:a16="http://schemas.microsoft.com/office/drawing/2014/main" id="{56BD9856-E000-5E6E-8443-7875E9B0961B}"/>
              </a:ext>
            </a:extLst>
          </p:cNvPr>
          <p:cNvPicPr>
            <a:picLocks noChangeAspect="1"/>
          </p:cNvPicPr>
          <p:nvPr/>
        </p:nvPicPr>
        <p:blipFill rotWithShape="1">
          <a:blip r:embed="rId5" cstate="hqprint">
            <a:alphaModFix amt="70000"/>
            <a:extLst>
              <a:ext uri="{28A0092B-C50C-407E-A947-70E740481C1C}">
                <a14:useLocalDpi xmlns:a14="http://schemas.microsoft.com/office/drawing/2010/main"/>
              </a:ext>
            </a:extLst>
          </a:blip>
          <a:srcRect/>
          <a:stretch/>
        </p:blipFill>
        <p:spPr>
          <a:xfrm>
            <a:off x="6456784" y="4683779"/>
            <a:ext cx="5735216" cy="2197157"/>
          </a:xfrm>
          <a:prstGeom prst="rect">
            <a:avLst/>
          </a:prstGeom>
          <a:solidFill>
            <a:schemeClr val="bg1"/>
          </a:solidFill>
        </p:spPr>
      </p:pic>
      <p:sp>
        <p:nvSpPr>
          <p:cNvPr id="9" name="Google Shape;111;p21">
            <a:extLst>
              <a:ext uri="{FF2B5EF4-FFF2-40B4-BE49-F238E27FC236}">
                <a16:creationId xmlns:a16="http://schemas.microsoft.com/office/drawing/2014/main" id="{E0B5B7B2-4480-7DBB-6B55-2BF879D198DF}"/>
              </a:ext>
            </a:extLst>
          </p:cNvPr>
          <p:cNvSpPr txBox="1">
            <a:spLocks/>
          </p:cNvSpPr>
          <p:nvPr/>
        </p:nvSpPr>
        <p:spPr>
          <a:xfrm>
            <a:off x="6456784" y="686032"/>
            <a:ext cx="5288045" cy="954351"/>
          </a:xfrm>
          <a:prstGeom prst="rect">
            <a:avLst/>
          </a:prstGeom>
          <a:noFill/>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None/>
              <a:tabLst/>
              <a:defRPr/>
            </a:pPr>
            <a:r>
              <a:rPr kumimoji="0" lang="en-US" sz="3600" b="1"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8 Apartments </a:t>
            </a:r>
          </a:p>
        </p:txBody>
      </p:sp>
      <p:sp>
        <p:nvSpPr>
          <p:cNvPr id="10" name="Google Shape;111;p21">
            <a:extLst>
              <a:ext uri="{FF2B5EF4-FFF2-40B4-BE49-F238E27FC236}">
                <a16:creationId xmlns:a16="http://schemas.microsoft.com/office/drawing/2014/main" id="{C634727E-7AC7-B8D7-20F5-3B20B312DDD5}"/>
              </a:ext>
            </a:extLst>
          </p:cNvPr>
          <p:cNvSpPr txBox="1">
            <a:spLocks/>
          </p:cNvSpPr>
          <p:nvPr/>
        </p:nvSpPr>
        <p:spPr>
          <a:xfrm>
            <a:off x="6456784" y="5305183"/>
            <a:ext cx="5288045" cy="95435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None/>
              <a:tabLst/>
              <a:defRPr/>
            </a:pPr>
            <a:r>
              <a:rPr kumimoji="0" lang="en-US" sz="3600" b="1"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15 Apartments </a:t>
            </a:r>
          </a:p>
        </p:txBody>
      </p:sp>
    </p:spTree>
    <p:extLst>
      <p:ext uri="{BB962C8B-B14F-4D97-AF65-F5344CB8AC3E}">
        <p14:creationId xmlns:p14="http://schemas.microsoft.com/office/powerpoint/2010/main" val="2990958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012D5C-84C2-048D-A094-CFAC7A136CE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 y="0"/>
            <a:ext cx="12192000" cy="6858001"/>
          </a:xfrm>
          <a:prstGeom prst="rect">
            <a:avLst/>
          </a:prstGeom>
        </p:spPr>
      </p:pic>
      <p:sp>
        <p:nvSpPr>
          <p:cNvPr id="6" name="Google Shape;110;p21">
            <a:extLst>
              <a:ext uri="{FF2B5EF4-FFF2-40B4-BE49-F238E27FC236}">
                <a16:creationId xmlns:a16="http://schemas.microsoft.com/office/drawing/2014/main" id="{01AE3FDC-C660-3315-624A-B77289544C37}"/>
              </a:ext>
            </a:extLst>
          </p:cNvPr>
          <p:cNvSpPr txBox="1">
            <a:spLocks/>
          </p:cNvSpPr>
          <p:nvPr/>
        </p:nvSpPr>
        <p:spPr>
          <a:xfrm>
            <a:off x="1886657" y="396250"/>
            <a:ext cx="8418685" cy="1205936"/>
          </a:xfrm>
          <a:prstGeom prst="rect">
            <a:avLst/>
          </a:prstGeom>
          <a:solidFill>
            <a:schemeClr val="bg1">
              <a:alpha val="75000"/>
            </a:schemeClr>
          </a:solidFill>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200"/>
              </a:spcBef>
              <a:spcAft>
                <a:spcPts val="0"/>
              </a:spcAft>
              <a:buClrTx/>
              <a:buSzPts val="990"/>
              <a:buFontTx/>
              <a:buNone/>
              <a:tabLst/>
              <a:defRPr/>
            </a:pPr>
            <a:r>
              <a:rPr kumimoji="0" lang="en-US" sz="5400" b="1" i="0" u="none" strike="noStrike" kern="1200" cap="none" spc="0" normalizeH="0" baseline="0" noProof="0" dirty="0">
                <a:ln>
                  <a:noFill/>
                </a:ln>
                <a:solidFill>
                  <a:srgbClr val="ECAF50"/>
                </a:solidFill>
                <a:effectLst/>
                <a:uLnTx/>
                <a:uFillTx/>
                <a:latin typeface="Americana Font" pitchFamily="2" charset="77"/>
                <a:ea typeface="Verdana"/>
                <a:cs typeface="Verdana"/>
                <a:sym typeface="Verdana"/>
              </a:rPr>
              <a:t>Milburn Apartments</a:t>
            </a:r>
          </a:p>
        </p:txBody>
      </p:sp>
      <p:sp>
        <p:nvSpPr>
          <p:cNvPr id="7" name="Google Shape;111;p21">
            <a:extLst>
              <a:ext uri="{FF2B5EF4-FFF2-40B4-BE49-F238E27FC236}">
                <a16:creationId xmlns:a16="http://schemas.microsoft.com/office/drawing/2014/main" id="{C97B9F18-B13E-6AF5-C8AD-44615BEBD6F0}"/>
              </a:ext>
            </a:extLst>
          </p:cNvPr>
          <p:cNvSpPr txBox="1">
            <a:spLocks/>
          </p:cNvSpPr>
          <p:nvPr/>
        </p:nvSpPr>
        <p:spPr>
          <a:xfrm>
            <a:off x="852947" y="1602186"/>
            <a:ext cx="10486103" cy="406908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None/>
              <a:tabLst/>
              <a:defRPr/>
            </a:pPr>
            <a:r>
              <a:rPr kumimoji="0" lang="en-US" sz="36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607 &amp; 609 Rockland Street in Lancaster</a:t>
            </a:r>
          </a:p>
          <a:p>
            <a:pPr marL="457200" marR="0" lvl="1" indent="0" algn="l" defTabSz="914400" rtl="0" eaLnBrk="1" fontAlgn="auto" latinLnBrk="0" hangingPunct="1">
              <a:lnSpc>
                <a:spcPct val="100000"/>
              </a:lnSpc>
              <a:spcBef>
                <a:spcPts val="500"/>
              </a:spcBef>
              <a:spcAft>
                <a:spcPts val="600"/>
              </a:spcAft>
              <a:buClr>
                <a:prstClr val="black"/>
              </a:buClr>
              <a:buSzPts val="2800"/>
              <a:buFont typeface="Arial" panose="020B0604020202020204" pitchFamily="34" charset="0"/>
              <a:buNone/>
              <a:tabLst/>
              <a:defRPr/>
            </a:pPr>
            <a:r>
              <a:rPr kumimoji="0" lang="en-US" sz="32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Purchased from city’s redevelopment authority</a:t>
            </a:r>
          </a:p>
          <a:p>
            <a:pPr marL="457200" marR="0" lvl="1" indent="0" algn="l" defTabSz="914400" rtl="0" eaLnBrk="1" fontAlgn="auto" latinLnBrk="0" hangingPunct="1">
              <a:lnSpc>
                <a:spcPct val="100000"/>
              </a:lnSpc>
              <a:spcBef>
                <a:spcPts val="500"/>
              </a:spcBef>
              <a:spcAft>
                <a:spcPts val="600"/>
              </a:spcAft>
              <a:buClr>
                <a:prstClr val="black"/>
              </a:buClr>
              <a:buSzPts val="2800"/>
              <a:buFont typeface="Arial" panose="020B0604020202020204" pitchFamily="34" charset="0"/>
              <a:buNone/>
              <a:tabLst/>
              <a:defRPr/>
            </a:pPr>
            <a:r>
              <a:rPr kumimoji="0" lang="en-US" sz="32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Massive fire in 2020</a:t>
            </a:r>
          </a:p>
          <a:p>
            <a:pPr marL="0" marR="0" lvl="0" indent="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None/>
              <a:tabLst/>
              <a:defRPr/>
            </a:pPr>
            <a:r>
              <a:rPr kumimoji="0" lang="en-US" sz="36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Eight apartments: two 2-BR &amp; six efficiencies</a:t>
            </a:r>
          </a:p>
          <a:p>
            <a:pPr marL="0" marR="0" lvl="0" indent="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None/>
              <a:tabLst/>
              <a:defRPr/>
            </a:pPr>
            <a:r>
              <a:rPr kumimoji="0" lang="en-US" sz="36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Income restricted to households below 50% AMI</a:t>
            </a:r>
          </a:p>
          <a:p>
            <a:pPr marL="0" marR="0" lvl="0" indent="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None/>
              <a:tabLst/>
              <a:defRPr/>
            </a:pPr>
            <a:endParaRPr kumimoji="0" lang="en-US" sz="36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endParaRPr>
          </a:p>
        </p:txBody>
      </p:sp>
      <p:pic>
        <p:nvPicPr>
          <p:cNvPr id="8" name="Picture 7" descr="Text&#10;&#10;Description automatically generated with low confidence">
            <a:extLst>
              <a:ext uri="{FF2B5EF4-FFF2-40B4-BE49-F238E27FC236}">
                <a16:creationId xmlns:a16="http://schemas.microsoft.com/office/drawing/2014/main" id="{81EF0B9B-07D2-30E7-1447-FE72380DCD3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5480304"/>
            <a:ext cx="2296160" cy="1377696"/>
          </a:xfrm>
          <a:prstGeom prst="rect">
            <a:avLst/>
          </a:prstGeom>
        </p:spPr>
      </p:pic>
    </p:spTree>
    <p:extLst>
      <p:ext uri="{BB962C8B-B14F-4D97-AF65-F5344CB8AC3E}">
        <p14:creationId xmlns:p14="http://schemas.microsoft.com/office/powerpoint/2010/main" val="2279963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F375E-797E-9E39-8FBD-B5074A767EC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D7FB07E-C179-F1B3-AD5F-1E5F18DF17D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 y="0"/>
            <a:ext cx="12192000" cy="6858001"/>
          </a:xfrm>
          <a:prstGeom prst="rect">
            <a:avLst/>
          </a:prstGeom>
        </p:spPr>
      </p:pic>
      <p:sp>
        <p:nvSpPr>
          <p:cNvPr id="6" name="Google Shape;110;p21">
            <a:extLst>
              <a:ext uri="{FF2B5EF4-FFF2-40B4-BE49-F238E27FC236}">
                <a16:creationId xmlns:a16="http://schemas.microsoft.com/office/drawing/2014/main" id="{9547BF70-85B7-AAD9-CB07-C0C237F73A6C}"/>
              </a:ext>
            </a:extLst>
          </p:cNvPr>
          <p:cNvSpPr txBox="1">
            <a:spLocks/>
          </p:cNvSpPr>
          <p:nvPr/>
        </p:nvSpPr>
        <p:spPr>
          <a:xfrm>
            <a:off x="1886657" y="396250"/>
            <a:ext cx="8418685" cy="1205936"/>
          </a:xfrm>
          <a:prstGeom prst="rect">
            <a:avLst/>
          </a:prstGeom>
          <a:solidFill>
            <a:schemeClr val="bg1">
              <a:alpha val="75000"/>
            </a:schemeClr>
          </a:solidFill>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200"/>
              </a:spcBef>
              <a:spcAft>
                <a:spcPts val="0"/>
              </a:spcAft>
              <a:buClrTx/>
              <a:buSzPts val="990"/>
              <a:buFontTx/>
              <a:buNone/>
              <a:tabLst/>
              <a:defRPr/>
            </a:pPr>
            <a:r>
              <a:rPr kumimoji="0" lang="en-US" sz="5400" b="1" i="0" u="none" strike="noStrike" kern="1200" cap="none" spc="0" normalizeH="0" baseline="0" noProof="0" dirty="0">
                <a:ln>
                  <a:noFill/>
                </a:ln>
                <a:solidFill>
                  <a:srgbClr val="ECAF50"/>
                </a:solidFill>
                <a:effectLst/>
                <a:uLnTx/>
                <a:uFillTx/>
                <a:latin typeface="Americana Font" pitchFamily="2" charset="77"/>
                <a:ea typeface="Verdana"/>
                <a:cs typeface="Verdana"/>
                <a:sym typeface="Verdana"/>
              </a:rPr>
              <a:t>Milburn Apartments</a:t>
            </a:r>
          </a:p>
        </p:txBody>
      </p:sp>
      <p:sp>
        <p:nvSpPr>
          <p:cNvPr id="7" name="Google Shape;111;p21">
            <a:extLst>
              <a:ext uri="{FF2B5EF4-FFF2-40B4-BE49-F238E27FC236}">
                <a16:creationId xmlns:a16="http://schemas.microsoft.com/office/drawing/2014/main" id="{23F4D14D-6AC9-55B7-B0D0-38997EC810A5}"/>
              </a:ext>
            </a:extLst>
          </p:cNvPr>
          <p:cNvSpPr txBox="1">
            <a:spLocks/>
          </p:cNvSpPr>
          <p:nvPr/>
        </p:nvSpPr>
        <p:spPr>
          <a:xfrm>
            <a:off x="1356234" y="1602186"/>
            <a:ext cx="9479528" cy="1205936"/>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None/>
              <a:tabLst/>
              <a:defRPr/>
            </a:pPr>
            <a:r>
              <a:rPr kumimoji="0" lang="en-US" sz="3600" b="1"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$2.2 Development Budget. Sources include:</a:t>
            </a:r>
            <a:endParaRPr kumimoji="0" lang="en-US" sz="2800" b="1"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None/>
              <a:tabLst/>
              <a:defRPr/>
            </a:pPr>
            <a:endParaRPr kumimoji="0" lang="en-US" sz="3600" b="1"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BE3BF51-76D4-D148-A4C6-1E94E4E1B6C1}"/>
              </a:ext>
            </a:extLst>
          </p:cNvPr>
          <p:cNvSpPr txBox="1"/>
          <p:nvPr/>
        </p:nvSpPr>
        <p:spPr>
          <a:xfrm>
            <a:off x="426472" y="2775257"/>
            <a:ext cx="11339051" cy="3493264"/>
          </a:xfrm>
          <a:prstGeom prst="rect">
            <a:avLst/>
          </a:prstGeom>
          <a:noFill/>
        </p:spPr>
        <p:txBody>
          <a:bodyPr wrap="square" numCol="2" rtlCol="0">
            <a:spAutoFit/>
          </a:bodyPr>
          <a:lstStyle/>
          <a:p>
            <a:pPr marL="457200" marR="0" lvl="0" indent="-457200" algn="l" defTabSz="914400" rtl="0" eaLnBrk="1" fontAlgn="auto" latinLnBrk="0" hangingPunct="1">
              <a:lnSpc>
                <a:spcPct val="100000"/>
              </a:lnSpc>
              <a:spcBef>
                <a:spcPts val="0"/>
              </a:spcBef>
              <a:spcAft>
                <a:spcPts val="600"/>
              </a:spcAft>
              <a:buClr>
                <a:prstClr val="black"/>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City of Lancaster ARPA grant</a:t>
            </a:r>
          </a:p>
          <a:p>
            <a:pPr marL="457200" marR="0" lvl="0" indent="-457200" algn="l" defTabSz="914400" rtl="0" eaLnBrk="1" fontAlgn="auto" latinLnBrk="0" hangingPunct="1">
              <a:lnSpc>
                <a:spcPct val="100000"/>
              </a:lnSpc>
              <a:spcBef>
                <a:spcPts val="0"/>
              </a:spcBef>
              <a:spcAft>
                <a:spcPts val="600"/>
              </a:spcAft>
              <a:buClr>
                <a:prstClr val="black"/>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HOME-ARP loan (LCHRA)</a:t>
            </a:r>
          </a:p>
          <a:p>
            <a:pPr marL="457200" marR="0" lvl="0" indent="-457200" algn="l" defTabSz="914400" rtl="0" eaLnBrk="1" fontAlgn="auto" latinLnBrk="0" hangingPunct="1">
              <a:lnSpc>
                <a:spcPct val="100000"/>
              </a:lnSpc>
              <a:spcBef>
                <a:spcPts val="0"/>
              </a:spcBef>
              <a:spcAft>
                <a:spcPts val="600"/>
              </a:spcAft>
              <a:buClr>
                <a:prstClr val="black"/>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Local Shares Account Grant</a:t>
            </a:r>
          </a:p>
          <a:p>
            <a:pPr marL="457200" marR="0" lvl="0" indent="-457200" algn="l" defTabSz="914400" rtl="0" eaLnBrk="1" fontAlgn="auto" latinLnBrk="0" hangingPunct="1">
              <a:lnSpc>
                <a:spcPct val="100000"/>
              </a:lnSpc>
              <a:spcBef>
                <a:spcPts val="0"/>
              </a:spcBef>
              <a:spcAft>
                <a:spcPts val="600"/>
              </a:spcAft>
              <a:buClr>
                <a:prstClr val="black"/>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ERAP 2 grant (LCHRA)</a:t>
            </a:r>
          </a:p>
          <a:p>
            <a:pPr marL="457200" marR="0" lvl="0" indent="-457200" algn="l" defTabSz="914400" rtl="0" eaLnBrk="1" fontAlgn="auto" latinLnBrk="0" hangingPunct="1">
              <a:lnSpc>
                <a:spcPct val="100000"/>
              </a:lnSpc>
              <a:spcBef>
                <a:spcPts val="0"/>
              </a:spcBef>
              <a:spcAft>
                <a:spcPts val="600"/>
              </a:spcAft>
              <a:buClr>
                <a:prstClr val="black"/>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NAP-SPP – M&amp;T Bank contributing</a:t>
            </a:r>
          </a:p>
          <a:p>
            <a:pPr marL="457200" marR="0" lvl="0" indent="-457200" algn="l" defTabSz="914400" rtl="0" eaLnBrk="1" fontAlgn="auto" latinLnBrk="0" hangingPunct="1">
              <a:lnSpc>
                <a:spcPct val="100000"/>
              </a:lnSpc>
              <a:spcBef>
                <a:spcPts val="0"/>
              </a:spcBef>
              <a:spcAft>
                <a:spcPts val="600"/>
              </a:spcAft>
              <a:buClr>
                <a:prstClr val="black"/>
              </a:buClr>
              <a:buSzPts val="2800"/>
              <a:buFont typeface="Arial" panose="020B0604020202020204" pitchFamily="34" charset="0"/>
              <a:buChar char="•"/>
              <a:tabLst/>
              <a:defRPr/>
            </a:pPr>
            <a:endParaRPr kumimoji="0" lang="en-US" sz="28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600"/>
              </a:spcAft>
              <a:buClr>
                <a:prstClr val="black"/>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High Foundation</a:t>
            </a:r>
          </a:p>
          <a:p>
            <a:pPr marL="457200" marR="0" lvl="0" indent="-457200" algn="l" defTabSz="914400" rtl="0" eaLnBrk="1" fontAlgn="auto" latinLnBrk="0" hangingPunct="1">
              <a:lnSpc>
                <a:spcPct val="100000"/>
              </a:lnSpc>
              <a:spcBef>
                <a:spcPts val="0"/>
              </a:spcBef>
              <a:spcAft>
                <a:spcPts val="600"/>
              </a:spcAft>
              <a:buClr>
                <a:prstClr val="black"/>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Loan from Lancaster County Community Foundation</a:t>
            </a:r>
          </a:p>
          <a:p>
            <a:pPr marL="457200" marR="0" lvl="0" indent="-457200" algn="l" defTabSz="914400" rtl="0" eaLnBrk="1" fontAlgn="auto" latinLnBrk="0" hangingPunct="1">
              <a:lnSpc>
                <a:spcPct val="100000"/>
              </a:lnSpc>
              <a:spcBef>
                <a:spcPts val="0"/>
              </a:spcBef>
              <a:spcAft>
                <a:spcPts val="600"/>
              </a:spcAft>
              <a:buClr>
                <a:prstClr val="black"/>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Individual donations</a:t>
            </a:r>
          </a:p>
          <a:p>
            <a:pPr marL="457200" marR="0" lvl="0" indent="-457200" algn="l" defTabSz="914400" rtl="0" eaLnBrk="1" fontAlgn="auto" latinLnBrk="0" hangingPunct="1">
              <a:lnSpc>
                <a:spcPct val="100000"/>
              </a:lnSpc>
              <a:spcBef>
                <a:spcPts val="0"/>
              </a:spcBef>
              <a:spcAft>
                <a:spcPts val="600"/>
              </a:spcAft>
              <a:buClr>
                <a:prstClr val="black"/>
              </a:buClr>
              <a:buSzPts val="2800"/>
              <a:buFont typeface="Arial" panose="020B0604020202020204" pitchFamily="34" charset="0"/>
              <a:buChar char="•"/>
              <a:tabLst/>
              <a:defRPr/>
            </a:pPr>
            <a:r>
              <a:rPr kumimoji="0" lang="en-US" sz="2800" b="1"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Volunteer labor</a:t>
            </a:r>
          </a:p>
          <a:p>
            <a:pPr marL="457200" marR="0" lvl="0" indent="-457200" algn="l" defTabSz="914400" rtl="0" eaLnBrk="1" fontAlgn="auto" latinLnBrk="0" hangingPunct="1">
              <a:lnSpc>
                <a:spcPct val="100000"/>
              </a:lnSpc>
              <a:spcBef>
                <a:spcPts val="0"/>
              </a:spcBef>
              <a:spcAft>
                <a:spcPts val="600"/>
              </a:spcAft>
              <a:buClr>
                <a:prstClr val="black"/>
              </a:buClr>
              <a:buSzPts val="2800"/>
              <a:buFont typeface="Arial" panose="020B0604020202020204" pitchFamily="34" charset="0"/>
              <a:buChar char="•"/>
              <a:tabLst/>
              <a:defRPr/>
            </a:pPr>
            <a:endParaRPr kumimoji="0" lang="en-US" sz="28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55914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E88DA-D201-9AAA-BCEF-596C6630AD0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83E51E0-4FEF-3845-C248-B226B256F08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 y="0"/>
            <a:ext cx="12192000" cy="6858001"/>
          </a:xfrm>
          <a:prstGeom prst="rect">
            <a:avLst/>
          </a:prstGeom>
        </p:spPr>
      </p:pic>
      <p:sp>
        <p:nvSpPr>
          <p:cNvPr id="6" name="Google Shape;110;p21">
            <a:extLst>
              <a:ext uri="{FF2B5EF4-FFF2-40B4-BE49-F238E27FC236}">
                <a16:creationId xmlns:a16="http://schemas.microsoft.com/office/drawing/2014/main" id="{A44425A6-CDEA-45CD-C1A0-8A506488D2AC}"/>
              </a:ext>
            </a:extLst>
          </p:cNvPr>
          <p:cNvSpPr txBox="1">
            <a:spLocks/>
          </p:cNvSpPr>
          <p:nvPr/>
        </p:nvSpPr>
        <p:spPr>
          <a:xfrm>
            <a:off x="1886657" y="396250"/>
            <a:ext cx="8418685" cy="1205936"/>
          </a:xfrm>
          <a:prstGeom prst="rect">
            <a:avLst/>
          </a:prstGeom>
          <a:solidFill>
            <a:schemeClr val="bg1">
              <a:alpha val="75000"/>
            </a:schemeClr>
          </a:solidFill>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200"/>
              </a:spcBef>
              <a:spcAft>
                <a:spcPts val="0"/>
              </a:spcAft>
              <a:buClrTx/>
              <a:buSzPts val="990"/>
              <a:buFontTx/>
              <a:buNone/>
              <a:tabLst/>
              <a:defRPr/>
            </a:pPr>
            <a:r>
              <a:rPr kumimoji="0" lang="en-US" sz="5400" b="1" i="0" u="none" strike="noStrike" kern="1200" cap="none" spc="0" normalizeH="0" baseline="0" noProof="0" dirty="0">
                <a:ln>
                  <a:noFill/>
                </a:ln>
                <a:solidFill>
                  <a:srgbClr val="ECAF50"/>
                </a:solidFill>
                <a:effectLst/>
                <a:uLnTx/>
                <a:uFillTx/>
                <a:latin typeface="Americana Font" pitchFamily="2" charset="77"/>
                <a:ea typeface="Verdana"/>
                <a:cs typeface="Verdana"/>
                <a:sym typeface="Verdana"/>
              </a:rPr>
              <a:t>Milburn Apartments</a:t>
            </a:r>
          </a:p>
        </p:txBody>
      </p:sp>
      <p:sp>
        <p:nvSpPr>
          <p:cNvPr id="7" name="Google Shape;111;p21">
            <a:extLst>
              <a:ext uri="{FF2B5EF4-FFF2-40B4-BE49-F238E27FC236}">
                <a16:creationId xmlns:a16="http://schemas.microsoft.com/office/drawing/2014/main" id="{3C554EFA-E9FC-8B27-B929-0D0B32566A2D}"/>
              </a:ext>
            </a:extLst>
          </p:cNvPr>
          <p:cNvSpPr txBox="1">
            <a:spLocks/>
          </p:cNvSpPr>
          <p:nvPr/>
        </p:nvSpPr>
        <p:spPr>
          <a:xfrm>
            <a:off x="852947" y="1602186"/>
            <a:ext cx="10486103" cy="406908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None/>
              <a:tabLst/>
              <a:defRPr/>
            </a:pPr>
            <a:r>
              <a:rPr kumimoji="0" lang="en-US" sz="36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Over 1,000 hours of volunteer labor contributed to the project </a:t>
            </a:r>
          </a:p>
          <a:p>
            <a:pPr marL="0" marR="0" lvl="0" indent="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None/>
              <a:tabLst/>
              <a:defRPr/>
            </a:pPr>
            <a:r>
              <a:rPr kumimoji="0" lang="en-US" sz="36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100+ unique volunteers </a:t>
            </a:r>
          </a:p>
          <a:p>
            <a:pPr marL="0" marR="0" lvl="0" indent="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None/>
              <a:tabLst/>
              <a:defRPr/>
            </a:pPr>
            <a:r>
              <a:rPr kumimoji="0" lang="en-US" sz="36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Current savings to project budget = $25K to $50K</a:t>
            </a:r>
          </a:p>
          <a:p>
            <a:pPr marL="0" marR="0" lvl="0" indent="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None/>
              <a:tabLst/>
              <a:defRPr/>
            </a:pPr>
            <a:r>
              <a:rPr kumimoji="0" lang="en-US" sz="3600" b="1"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Completed in September and fully leased up!!</a:t>
            </a:r>
          </a:p>
          <a:p>
            <a:pPr marL="0" marR="0" lvl="0" indent="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None/>
              <a:tabLst/>
              <a:defRPr/>
            </a:pPr>
            <a:endParaRPr kumimoji="0" lang="en-US" sz="36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endParaRPr>
          </a:p>
        </p:txBody>
      </p:sp>
      <p:pic>
        <p:nvPicPr>
          <p:cNvPr id="8" name="Picture 7" descr="Text&#10;&#10;Description automatically generated with low confidence">
            <a:extLst>
              <a:ext uri="{FF2B5EF4-FFF2-40B4-BE49-F238E27FC236}">
                <a16:creationId xmlns:a16="http://schemas.microsoft.com/office/drawing/2014/main" id="{33D506EE-1B92-9251-AE0C-810EEEACAC3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5480304"/>
            <a:ext cx="2296160" cy="1377696"/>
          </a:xfrm>
          <a:prstGeom prst="rect">
            <a:avLst/>
          </a:prstGeom>
        </p:spPr>
      </p:pic>
    </p:spTree>
    <p:extLst>
      <p:ext uri="{BB962C8B-B14F-4D97-AF65-F5344CB8AC3E}">
        <p14:creationId xmlns:p14="http://schemas.microsoft.com/office/powerpoint/2010/main" val="1366532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58F37-6466-E906-FA94-1B3176FDBB3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1"/>
            <a:ext cx="9073006" cy="6858000"/>
          </a:xfrm>
          <a:prstGeom prst="rect">
            <a:avLst/>
          </a:prstGeom>
        </p:spPr>
      </p:pic>
      <p:pic>
        <p:nvPicPr>
          <p:cNvPr id="6" name="Picture 5" descr="A building with a lawn and a sidewalk&#10;&#10;AI-generated content may be incorrect.">
            <a:extLst>
              <a:ext uri="{FF2B5EF4-FFF2-40B4-BE49-F238E27FC236}">
                <a16:creationId xmlns:a16="http://schemas.microsoft.com/office/drawing/2014/main" id="{63A1FD54-B322-B4F6-53FF-5F151B108465}"/>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096000" y="2"/>
            <a:ext cx="6105832" cy="3849329"/>
          </a:xfrm>
          <a:prstGeom prst="rect">
            <a:avLst/>
          </a:prstGeom>
          <a:ln w="38100">
            <a:solidFill>
              <a:srgbClr val="24373A"/>
            </a:solidFill>
          </a:ln>
        </p:spPr>
      </p:pic>
      <p:pic>
        <p:nvPicPr>
          <p:cNvPr id="8" name="Picture 7" descr="A street with a house and trees&#10;&#10;AI-generated content may be incorrect.">
            <a:extLst>
              <a:ext uri="{FF2B5EF4-FFF2-40B4-BE49-F238E27FC236}">
                <a16:creationId xmlns:a16="http://schemas.microsoft.com/office/drawing/2014/main" id="{43CDF5D3-6745-1407-B6D6-89885FA002E7}"/>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rot="5400000">
            <a:off x="8809703" y="3475704"/>
            <a:ext cx="3008670" cy="3755924"/>
          </a:xfrm>
          <a:prstGeom prst="rect">
            <a:avLst/>
          </a:prstGeom>
          <a:ln w="38100">
            <a:solidFill>
              <a:srgbClr val="24373A"/>
            </a:solidFill>
          </a:ln>
        </p:spPr>
      </p:pic>
    </p:spTree>
    <p:extLst>
      <p:ext uri="{BB962C8B-B14F-4D97-AF65-F5344CB8AC3E}">
        <p14:creationId xmlns:p14="http://schemas.microsoft.com/office/powerpoint/2010/main" val="387130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30A56-ECB1-F53D-70D1-BBFBE53DC18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DF8461-C903-259D-C0DF-E15A658D951C}"/>
              </a:ext>
            </a:extLst>
          </p:cNvPr>
          <p:cNvSpPr>
            <a:spLocks noGrp="1"/>
          </p:cNvSpPr>
          <p:nvPr>
            <p:ph idx="1"/>
          </p:nvPr>
        </p:nvSpPr>
        <p:spPr>
          <a:xfrm>
            <a:off x="465666" y="1738850"/>
            <a:ext cx="10888133" cy="4054785"/>
          </a:xfrm>
        </p:spPr>
        <p:txBody>
          <a:bodyPr vert="horz" lIns="91440" tIns="45720" rIns="91440" bIns="45720" rtlCol="0" anchor="t">
            <a:noAutofit/>
          </a:bodyPr>
          <a:lstStyle/>
          <a:p>
            <a:pPr marL="0" indent="0">
              <a:buNone/>
            </a:pPr>
            <a:endParaRPr lang="en-US" sz="2400" dirty="0">
              <a:solidFill>
                <a:schemeClr val="tx2">
                  <a:lumMod val="50000"/>
                </a:schemeClr>
              </a:solidFill>
              <a:latin typeface="Arial"/>
              <a:cs typeface="Arial"/>
            </a:endParaRPr>
          </a:p>
          <a:p>
            <a:pPr marL="0" indent="0">
              <a:buNone/>
            </a:pPr>
            <a:r>
              <a:rPr lang="en-US" sz="2400" dirty="0">
                <a:solidFill>
                  <a:schemeClr val="tx2">
                    <a:lumMod val="50000"/>
                  </a:schemeClr>
                </a:solidFill>
                <a:latin typeface="Arial"/>
                <a:cs typeface="Arial"/>
              </a:rPr>
              <a:t>Housing Authority						Homeless Aid Agencies</a:t>
            </a:r>
          </a:p>
          <a:p>
            <a:pPr marL="0" indent="0" algn="ctr">
              <a:buNone/>
            </a:pPr>
            <a:r>
              <a:rPr lang="en-US" sz="2400" dirty="0">
                <a:solidFill>
                  <a:schemeClr val="tx2">
                    <a:lumMod val="50000"/>
                  </a:schemeClr>
                </a:solidFill>
                <a:latin typeface="Arial"/>
                <a:cs typeface="Arial"/>
              </a:rPr>
              <a:t>Schools</a:t>
            </a:r>
          </a:p>
          <a:p>
            <a:pPr marL="0" indent="0">
              <a:buNone/>
            </a:pPr>
            <a:r>
              <a:rPr lang="en-US" sz="2400" dirty="0">
                <a:solidFill>
                  <a:schemeClr val="tx2">
                    <a:lumMod val="50000"/>
                  </a:schemeClr>
                </a:solidFill>
                <a:latin typeface="Arial"/>
                <a:cs typeface="Arial"/>
              </a:rPr>
              <a:t>Emergency Services 					Healthcare Providers</a:t>
            </a:r>
          </a:p>
          <a:p>
            <a:pPr marL="0" indent="0" algn="ctr">
              <a:buNone/>
            </a:pPr>
            <a:r>
              <a:rPr lang="en-US" sz="2400" dirty="0">
                <a:solidFill>
                  <a:schemeClr val="tx2">
                    <a:lumMod val="50000"/>
                  </a:schemeClr>
                </a:solidFill>
                <a:latin typeface="Arial"/>
                <a:cs typeface="Arial"/>
              </a:rPr>
              <a:t>Municipal Planners</a:t>
            </a:r>
          </a:p>
          <a:p>
            <a:pPr marL="0" indent="0">
              <a:buNone/>
            </a:pPr>
            <a:r>
              <a:rPr lang="en-US" sz="2400" dirty="0">
                <a:solidFill>
                  <a:schemeClr val="tx2">
                    <a:lumMod val="50000"/>
                  </a:schemeClr>
                </a:solidFill>
                <a:latin typeface="Arial"/>
                <a:cs typeface="Arial"/>
              </a:rPr>
              <a:t>Elected Officials						Faith Organizations</a:t>
            </a:r>
          </a:p>
          <a:p>
            <a:pPr marL="0" indent="0" algn="ctr">
              <a:buNone/>
            </a:pPr>
            <a:r>
              <a:rPr lang="en-US" sz="2400" dirty="0">
                <a:solidFill>
                  <a:schemeClr val="tx2">
                    <a:lumMod val="50000"/>
                  </a:schemeClr>
                </a:solidFill>
                <a:latin typeface="Arial"/>
                <a:cs typeface="Arial"/>
              </a:rPr>
              <a:t>Employers</a:t>
            </a:r>
          </a:p>
          <a:p>
            <a:pPr marL="0" indent="0">
              <a:buNone/>
            </a:pPr>
            <a:r>
              <a:rPr lang="en-US" sz="2400" dirty="0">
                <a:solidFill>
                  <a:schemeClr val="tx2">
                    <a:lumMod val="50000"/>
                  </a:schemeClr>
                </a:solidFill>
                <a:latin typeface="Arial"/>
                <a:cs typeface="Arial"/>
              </a:rPr>
              <a:t>Economic Dev Agencies					Chamber of Commerce</a:t>
            </a:r>
          </a:p>
        </p:txBody>
      </p:sp>
      <p:sp>
        <p:nvSpPr>
          <p:cNvPr id="3" name="Slide Number Placeholder 2">
            <a:extLst>
              <a:ext uri="{FF2B5EF4-FFF2-40B4-BE49-F238E27FC236}">
                <a16:creationId xmlns:a16="http://schemas.microsoft.com/office/drawing/2014/main" id="{A06BFD4C-DFE0-CFFB-4D55-89E9C1C2ECFA}"/>
              </a:ext>
            </a:extLst>
          </p:cNvPr>
          <p:cNvSpPr>
            <a:spLocks noGrp="1"/>
          </p:cNvSpPr>
          <p:nvPr>
            <p:ph type="sldNum" sz="quarter" idx="4"/>
          </p:nvPr>
        </p:nvSpPr>
        <p:spPr/>
        <p:txBody>
          <a:bodyPr/>
          <a:lstStyle/>
          <a:p>
            <a:fld id="{BBB69291-A384-1346-A27A-D0A1C91B6C32}" type="slidenum">
              <a:rPr lang="en-US" smtClean="0"/>
              <a:pPr/>
              <a:t>4</a:t>
            </a:fld>
            <a:endParaRPr lang="en-US"/>
          </a:p>
        </p:txBody>
      </p:sp>
      <p:sp>
        <p:nvSpPr>
          <p:cNvPr id="4" name="Title 3">
            <a:extLst>
              <a:ext uri="{FF2B5EF4-FFF2-40B4-BE49-F238E27FC236}">
                <a16:creationId xmlns:a16="http://schemas.microsoft.com/office/drawing/2014/main" id="{AB4416BE-73C7-AC49-43C2-446822D03144}"/>
              </a:ext>
            </a:extLst>
          </p:cNvPr>
          <p:cNvSpPr>
            <a:spLocks noGrp="1"/>
          </p:cNvSpPr>
          <p:nvPr>
            <p:ph type="title"/>
          </p:nvPr>
        </p:nvSpPr>
        <p:spPr>
          <a:xfrm>
            <a:off x="2755899" y="493135"/>
            <a:ext cx="9095441" cy="1151075"/>
          </a:xfrm>
        </p:spPr>
        <p:txBody>
          <a:bodyPr/>
          <a:lstStyle/>
          <a:p>
            <a:r>
              <a:rPr lang="en-US" dirty="0">
                <a:latin typeface="Arial"/>
                <a:cs typeface="Arial"/>
              </a:rPr>
              <a:t>Who Cares?</a:t>
            </a:r>
            <a:endParaRPr lang="en-US" dirty="0"/>
          </a:p>
        </p:txBody>
      </p:sp>
    </p:spTree>
    <p:extLst>
      <p:ext uri="{BB962C8B-B14F-4D97-AF65-F5344CB8AC3E}">
        <p14:creationId xmlns:p14="http://schemas.microsoft.com/office/powerpoint/2010/main" val="756887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297195-FB62-3BCE-000E-51BA7136204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Google Shape;110;p21">
            <a:extLst>
              <a:ext uri="{FF2B5EF4-FFF2-40B4-BE49-F238E27FC236}">
                <a16:creationId xmlns:a16="http://schemas.microsoft.com/office/drawing/2014/main" id="{01AE3FDC-C660-3315-624A-B77289544C37}"/>
              </a:ext>
            </a:extLst>
          </p:cNvPr>
          <p:cNvSpPr txBox="1">
            <a:spLocks/>
          </p:cNvSpPr>
          <p:nvPr/>
        </p:nvSpPr>
        <p:spPr>
          <a:xfrm>
            <a:off x="0" y="189124"/>
            <a:ext cx="6381440" cy="1609325"/>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990"/>
              <a:buFontTx/>
              <a:buNone/>
              <a:tabLst/>
              <a:defRPr/>
            </a:pPr>
            <a:r>
              <a:rPr kumimoji="0" lang="en-US" sz="4800" b="1" i="0" u="none" strike="noStrike" kern="1200" cap="none" spc="0" normalizeH="0" baseline="0" noProof="0" dirty="0">
                <a:ln>
                  <a:noFill/>
                </a:ln>
                <a:solidFill>
                  <a:srgbClr val="ECAF50"/>
                </a:solidFill>
                <a:effectLst/>
                <a:uLnTx/>
                <a:uFillTx/>
                <a:latin typeface="Americana Font" pitchFamily="2" charset="77"/>
                <a:ea typeface="Verdana"/>
                <a:cs typeface="Verdana"/>
                <a:sym typeface="Verdana"/>
              </a:rPr>
              <a:t>Dinah’s Hill Apartments</a:t>
            </a:r>
          </a:p>
        </p:txBody>
      </p:sp>
      <p:sp>
        <p:nvSpPr>
          <p:cNvPr id="7" name="Google Shape;111;p21">
            <a:extLst>
              <a:ext uri="{FF2B5EF4-FFF2-40B4-BE49-F238E27FC236}">
                <a16:creationId xmlns:a16="http://schemas.microsoft.com/office/drawing/2014/main" id="{C97B9F18-B13E-6AF5-C8AD-44615BEBD6F0}"/>
              </a:ext>
            </a:extLst>
          </p:cNvPr>
          <p:cNvSpPr txBox="1">
            <a:spLocks/>
          </p:cNvSpPr>
          <p:nvPr/>
        </p:nvSpPr>
        <p:spPr>
          <a:xfrm>
            <a:off x="401629" y="1798449"/>
            <a:ext cx="6032807" cy="5058269"/>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Char char="•"/>
              <a:tabLst/>
              <a:defRPr/>
            </a:pPr>
            <a:r>
              <a:rPr kumimoji="0" lang="en-US" sz="36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Historic restaurant site</a:t>
            </a:r>
          </a:p>
          <a:p>
            <a:pPr marL="228600" marR="0" lvl="0" indent="-22860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Char char="•"/>
              <a:tabLst/>
              <a:defRPr/>
            </a:pPr>
            <a:r>
              <a:rPr kumimoji="0" lang="en-US" sz="36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11 new apartments</a:t>
            </a:r>
          </a:p>
          <a:p>
            <a:pPr marL="228600" marR="0" lvl="0" indent="-22860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Char char="•"/>
              <a:tabLst/>
              <a:defRPr/>
            </a:pPr>
            <a:r>
              <a:rPr kumimoji="0" lang="en-US" sz="36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Offices and Meeting Space</a:t>
            </a:r>
          </a:p>
          <a:p>
            <a:pPr marL="228600" marR="0" lvl="0" indent="-228600" algn="l" defTabSz="914400" rtl="0" eaLnBrk="1" fontAlgn="auto" latinLnBrk="0" hangingPunct="1">
              <a:lnSpc>
                <a:spcPct val="100000"/>
              </a:lnSpc>
              <a:spcBef>
                <a:spcPts val="1000"/>
              </a:spcBef>
              <a:spcAft>
                <a:spcPts val="0"/>
              </a:spcAft>
              <a:buClr>
                <a:prstClr val="black"/>
              </a:buClr>
              <a:buSzPts val="2800"/>
              <a:buFont typeface="Arial" panose="020B0604020202020204" pitchFamily="34" charset="0"/>
              <a:buChar char="•"/>
              <a:tabLst/>
              <a:defRPr/>
            </a:pPr>
            <a:r>
              <a:rPr kumimoji="0" lang="en-US" sz="36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$3.8 Million</a:t>
            </a:r>
          </a:p>
        </p:txBody>
      </p:sp>
      <p:pic>
        <p:nvPicPr>
          <p:cNvPr id="8" name="Picture 7" descr="Text&#10;&#10;Description automatically generated with low confidence">
            <a:extLst>
              <a:ext uri="{FF2B5EF4-FFF2-40B4-BE49-F238E27FC236}">
                <a16:creationId xmlns:a16="http://schemas.microsoft.com/office/drawing/2014/main" id="{81EF0B9B-07D2-30E7-1447-FE72380DCD3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5480304"/>
            <a:ext cx="2296160" cy="1377696"/>
          </a:xfrm>
          <a:prstGeom prst="rect">
            <a:avLst/>
          </a:prstGeom>
        </p:spPr>
      </p:pic>
      <p:pic>
        <p:nvPicPr>
          <p:cNvPr id="3" name="Picture 2">
            <a:extLst>
              <a:ext uri="{FF2B5EF4-FFF2-40B4-BE49-F238E27FC236}">
                <a16:creationId xmlns:a16="http://schemas.microsoft.com/office/drawing/2014/main" id="{63E5AF62-C87E-B6F6-5A25-41C99C8E873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34436" y="0"/>
            <a:ext cx="5757564" cy="6858001"/>
          </a:xfrm>
          <a:prstGeom prst="rect">
            <a:avLst/>
          </a:prstGeom>
        </p:spPr>
      </p:pic>
    </p:spTree>
    <p:extLst>
      <p:ext uri="{BB962C8B-B14F-4D97-AF65-F5344CB8AC3E}">
        <p14:creationId xmlns:p14="http://schemas.microsoft.com/office/powerpoint/2010/main" val="1701982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297195-FB62-3BCE-000E-51BA7136204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Google Shape;110;p21">
            <a:extLst>
              <a:ext uri="{FF2B5EF4-FFF2-40B4-BE49-F238E27FC236}">
                <a16:creationId xmlns:a16="http://schemas.microsoft.com/office/drawing/2014/main" id="{01AE3FDC-C660-3315-624A-B77289544C37}"/>
              </a:ext>
            </a:extLst>
          </p:cNvPr>
          <p:cNvSpPr txBox="1">
            <a:spLocks/>
          </p:cNvSpPr>
          <p:nvPr/>
        </p:nvSpPr>
        <p:spPr>
          <a:xfrm>
            <a:off x="0" y="189124"/>
            <a:ext cx="6381440" cy="1609325"/>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990"/>
              <a:buFontTx/>
              <a:buNone/>
              <a:tabLst/>
              <a:defRPr/>
            </a:pPr>
            <a:r>
              <a:rPr kumimoji="0" lang="en-US" sz="4800" b="1" i="0" u="none" strike="noStrike" kern="1200" cap="none" spc="0" normalizeH="0" baseline="0" noProof="0" dirty="0">
                <a:ln>
                  <a:noFill/>
                </a:ln>
                <a:solidFill>
                  <a:srgbClr val="ECAF50"/>
                </a:solidFill>
                <a:effectLst/>
                <a:uLnTx/>
                <a:uFillTx/>
                <a:latin typeface="Americana Font" pitchFamily="2" charset="77"/>
                <a:ea typeface="Verdana"/>
                <a:cs typeface="Verdana"/>
                <a:sym typeface="Verdana"/>
              </a:rPr>
              <a:t>Bridgeport Housing</a:t>
            </a:r>
          </a:p>
        </p:txBody>
      </p:sp>
      <p:sp>
        <p:nvSpPr>
          <p:cNvPr id="7" name="Google Shape;111;p21">
            <a:extLst>
              <a:ext uri="{FF2B5EF4-FFF2-40B4-BE49-F238E27FC236}">
                <a16:creationId xmlns:a16="http://schemas.microsoft.com/office/drawing/2014/main" id="{C97B9F18-B13E-6AF5-C8AD-44615BEBD6F0}"/>
              </a:ext>
            </a:extLst>
          </p:cNvPr>
          <p:cNvSpPr txBox="1">
            <a:spLocks/>
          </p:cNvSpPr>
          <p:nvPr/>
        </p:nvSpPr>
        <p:spPr>
          <a:xfrm>
            <a:off x="401629" y="1798449"/>
            <a:ext cx="6032807" cy="5058269"/>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Char char="•"/>
              <a:tabLst/>
              <a:defRPr/>
            </a:pPr>
            <a:r>
              <a:rPr kumimoji="0" lang="en-US" sz="36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Partnership with members of Forest Hills Mennonite Church</a:t>
            </a:r>
          </a:p>
          <a:p>
            <a:pPr marL="228600" marR="0" lvl="0" indent="-228600" algn="l" defTabSz="914400" rtl="0" eaLnBrk="1" fontAlgn="auto" latinLnBrk="0" hangingPunct="1">
              <a:lnSpc>
                <a:spcPct val="100000"/>
              </a:lnSpc>
              <a:spcBef>
                <a:spcPts val="1000"/>
              </a:spcBef>
              <a:spcAft>
                <a:spcPts val="600"/>
              </a:spcAft>
              <a:buClr>
                <a:prstClr val="black"/>
              </a:buClr>
              <a:buSzPts val="2800"/>
              <a:buFont typeface="Arial" panose="020B0604020202020204" pitchFamily="34" charset="0"/>
              <a:buChar char="•"/>
              <a:tabLst/>
              <a:defRPr/>
            </a:pPr>
            <a:r>
              <a:rPr kumimoji="0" lang="en-US" sz="36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Purchased in 2024; long term plans to develop 12-15 apartments.</a:t>
            </a:r>
          </a:p>
        </p:txBody>
      </p:sp>
      <p:pic>
        <p:nvPicPr>
          <p:cNvPr id="8" name="Picture 7" descr="Text&#10;&#10;Description automatically generated with low confidence">
            <a:extLst>
              <a:ext uri="{FF2B5EF4-FFF2-40B4-BE49-F238E27FC236}">
                <a16:creationId xmlns:a16="http://schemas.microsoft.com/office/drawing/2014/main" id="{81EF0B9B-07D2-30E7-1447-FE72380DCD3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5480304"/>
            <a:ext cx="2296160" cy="1377696"/>
          </a:xfrm>
          <a:prstGeom prst="rect">
            <a:avLst/>
          </a:prstGeom>
        </p:spPr>
      </p:pic>
      <p:sp>
        <p:nvSpPr>
          <p:cNvPr id="9" name="Rectangle 8">
            <a:extLst>
              <a:ext uri="{FF2B5EF4-FFF2-40B4-BE49-F238E27FC236}">
                <a16:creationId xmlns:a16="http://schemas.microsoft.com/office/drawing/2014/main" id="{AFEFAE7A-EB4F-A380-9309-E388432587F8}"/>
              </a:ext>
            </a:extLst>
          </p:cNvPr>
          <p:cNvSpPr/>
          <p:nvPr/>
        </p:nvSpPr>
        <p:spPr>
          <a:xfrm>
            <a:off x="6381440" y="1281"/>
            <a:ext cx="5757564" cy="6856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752083-5DF5-3CE3-B759-5D4F506A0CC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81440" y="-1283"/>
            <a:ext cx="5810560" cy="6858001"/>
          </a:xfrm>
          <a:prstGeom prst="rect">
            <a:avLst/>
          </a:prstGeom>
          <a:solidFill>
            <a:schemeClr val="bg1"/>
          </a:solidFill>
        </p:spPr>
      </p:pic>
    </p:spTree>
    <p:extLst>
      <p:ext uri="{BB962C8B-B14F-4D97-AF65-F5344CB8AC3E}">
        <p14:creationId xmlns:p14="http://schemas.microsoft.com/office/powerpoint/2010/main" val="3916931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48572-0A91-71C3-068E-B4EF65FC0DC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A868E0-024F-47E3-16B3-C8C62C2CF9E2}"/>
              </a:ext>
            </a:extLst>
          </p:cNvPr>
          <p:cNvSpPr>
            <a:spLocks noGrp="1"/>
          </p:cNvSpPr>
          <p:nvPr>
            <p:ph idx="1"/>
          </p:nvPr>
        </p:nvSpPr>
        <p:spPr>
          <a:xfrm>
            <a:off x="0" y="-1"/>
            <a:ext cx="12192000" cy="1696065"/>
          </a:xfrm>
          <a:solidFill>
            <a:srgbClr val="ECAF50"/>
          </a:solidFill>
        </p:spPr>
        <p:txBody>
          <a:bodyPr anchor="ctr">
            <a:normAutofit/>
          </a:bodyPr>
          <a:lstStyle/>
          <a:p>
            <a:pPr marL="0" indent="0" algn="ctr">
              <a:lnSpc>
                <a:spcPct val="110000"/>
              </a:lnSpc>
              <a:buNone/>
            </a:pPr>
            <a:r>
              <a:rPr lang="en-US" sz="4200" b="1" dirty="0">
                <a:solidFill>
                  <a:srgbClr val="24373A"/>
                </a:solidFill>
                <a:latin typeface="Americana Font" pitchFamily="2" charset="77"/>
              </a:rPr>
              <a:t>Turning Crisis Into Opportunity</a:t>
            </a:r>
            <a:endParaRPr lang="en-US" sz="4200" b="1" i="1" dirty="0">
              <a:solidFill>
                <a:srgbClr val="24373A"/>
              </a:solidFill>
              <a:latin typeface="Americana Font" pitchFamily="2" charset="77"/>
            </a:endParaRPr>
          </a:p>
        </p:txBody>
      </p:sp>
      <p:pic>
        <p:nvPicPr>
          <p:cNvPr id="2" name="Picture 1" descr="Text&#10;&#10;Description automatically generated with low confidence">
            <a:extLst>
              <a:ext uri="{FF2B5EF4-FFF2-40B4-BE49-F238E27FC236}">
                <a16:creationId xmlns:a16="http://schemas.microsoft.com/office/drawing/2014/main" id="{7040473A-F4CC-DB42-D49D-0B195514BA3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5840" y="5480304"/>
            <a:ext cx="2296160" cy="1377696"/>
          </a:xfrm>
          <a:prstGeom prst="rect">
            <a:avLst/>
          </a:prstGeom>
        </p:spPr>
      </p:pic>
      <p:sp>
        <p:nvSpPr>
          <p:cNvPr id="5" name="Content Placeholder 2">
            <a:extLst>
              <a:ext uri="{FF2B5EF4-FFF2-40B4-BE49-F238E27FC236}">
                <a16:creationId xmlns:a16="http://schemas.microsoft.com/office/drawing/2014/main" id="{CBA97D40-6BC7-8F48-56F4-0864AC787B07}"/>
              </a:ext>
            </a:extLst>
          </p:cNvPr>
          <p:cNvSpPr txBox="1">
            <a:spLocks/>
          </p:cNvSpPr>
          <p:nvPr/>
        </p:nvSpPr>
        <p:spPr>
          <a:xfrm>
            <a:off x="1506697" y="2286490"/>
            <a:ext cx="9178606" cy="366143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Vision</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Follow-through</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Sweat Equity Matters</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Quick to Partner, Slow to Hire</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Nimble &amp; </a:t>
            </a:r>
            <a:r>
              <a:rPr kumimoji="0" lang="en-US" sz="4000" b="0" i="0" u="none" strike="noStrike" kern="1200" cap="none" spc="0" normalizeH="0" baseline="0" noProof="0" dirty="0" err="1">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Entreprenureal</a:t>
            </a: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 </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32343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86F46D-F0E9-9996-35D8-11D10E026128}"/>
              </a:ext>
            </a:extLst>
          </p:cNvPr>
          <p:cNvSpPr>
            <a:spLocks noGrp="1"/>
          </p:cNvSpPr>
          <p:nvPr>
            <p:ph idx="1"/>
          </p:nvPr>
        </p:nvSpPr>
        <p:spPr>
          <a:xfrm>
            <a:off x="0" y="0"/>
            <a:ext cx="12192000" cy="1225908"/>
          </a:xfrm>
          <a:solidFill>
            <a:srgbClr val="ECAF50"/>
          </a:solidFill>
        </p:spPr>
        <p:txBody>
          <a:bodyPr anchor="ctr">
            <a:normAutofit/>
          </a:bodyPr>
          <a:lstStyle/>
          <a:p>
            <a:pPr marL="0" indent="0" algn="ctr">
              <a:lnSpc>
                <a:spcPct val="110000"/>
              </a:lnSpc>
              <a:buNone/>
            </a:pPr>
            <a:r>
              <a:rPr lang="en-US" sz="5400" b="1" dirty="0">
                <a:solidFill>
                  <a:srgbClr val="24373A"/>
                </a:solidFill>
                <a:latin typeface="Americana Font" pitchFamily="2" charset="77"/>
              </a:rPr>
              <a:t>Education, Engagement &amp; Advocacy</a:t>
            </a:r>
            <a:endParaRPr lang="en-US" sz="5400" b="1" i="1" dirty="0">
              <a:solidFill>
                <a:srgbClr val="24373A"/>
              </a:solidFill>
              <a:latin typeface="Americana Font" pitchFamily="2" charset="77"/>
            </a:endParaRPr>
          </a:p>
        </p:txBody>
      </p:sp>
      <p:pic>
        <p:nvPicPr>
          <p:cNvPr id="2" name="Picture 1" descr="Text&#10;&#10;Description automatically generated with low confidence">
            <a:extLst>
              <a:ext uri="{FF2B5EF4-FFF2-40B4-BE49-F238E27FC236}">
                <a16:creationId xmlns:a16="http://schemas.microsoft.com/office/drawing/2014/main" id="{BF7A8E9E-75B0-82FF-C947-AE494B21431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95840" y="5480304"/>
            <a:ext cx="2296160" cy="1377696"/>
          </a:xfrm>
          <a:prstGeom prst="rect">
            <a:avLst/>
          </a:prstGeom>
        </p:spPr>
      </p:pic>
      <p:sp>
        <p:nvSpPr>
          <p:cNvPr id="5" name="Content Placeholder 2">
            <a:extLst>
              <a:ext uri="{FF2B5EF4-FFF2-40B4-BE49-F238E27FC236}">
                <a16:creationId xmlns:a16="http://schemas.microsoft.com/office/drawing/2014/main" id="{6437F883-C169-49E7-A762-D2F955E20601}"/>
              </a:ext>
            </a:extLst>
          </p:cNvPr>
          <p:cNvSpPr txBox="1">
            <a:spLocks/>
          </p:cNvSpPr>
          <p:nvPr/>
        </p:nvSpPr>
        <p:spPr>
          <a:xfrm>
            <a:off x="1506697" y="1818868"/>
            <a:ext cx="9178606" cy="366143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Building Housing Champions in Congregations</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Creating Volunteer Engagement that Generates Investment</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24373A"/>
                </a:solidFill>
                <a:effectLst/>
                <a:uLnTx/>
                <a:uFillTx/>
                <a:latin typeface="Greycliff CF" pitchFamily="2" charset="0"/>
                <a:ea typeface="Open Sans" panose="020B0606030504020204" pitchFamily="34" charset="0"/>
                <a:cs typeface="Open Sans" panose="020B0606030504020204" pitchFamily="34" charset="0"/>
              </a:rPr>
              <a:t>Strategic Leadership in Local Advocacy Initiatives</a:t>
            </a:r>
          </a:p>
        </p:txBody>
      </p:sp>
    </p:spTree>
    <p:extLst>
      <p:ext uri="{BB962C8B-B14F-4D97-AF65-F5344CB8AC3E}">
        <p14:creationId xmlns:p14="http://schemas.microsoft.com/office/powerpoint/2010/main" val="4177095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297195-FB62-3BCE-000E-51BA7136204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81EF0B9B-07D2-30E7-1447-FE72380DCD3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5480304"/>
            <a:ext cx="2296160" cy="1377696"/>
          </a:xfrm>
          <a:prstGeom prst="rect">
            <a:avLst/>
          </a:prstGeom>
        </p:spPr>
      </p:pic>
      <p:sp>
        <p:nvSpPr>
          <p:cNvPr id="2" name="Text Box 17">
            <a:extLst>
              <a:ext uri="{FF2B5EF4-FFF2-40B4-BE49-F238E27FC236}">
                <a16:creationId xmlns:a16="http://schemas.microsoft.com/office/drawing/2014/main" id="{FFB090DC-9FC9-8CB6-84BF-D8F7B9FCAA71}"/>
              </a:ext>
            </a:extLst>
          </p:cNvPr>
          <p:cNvSpPr txBox="1"/>
          <p:nvPr/>
        </p:nvSpPr>
        <p:spPr>
          <a:xfrm>
            <a:off x="916004" y="1706879"/>
            <a:ext cx="10359992" cy="2688720"/>
          </a:xfrm>
          <a:prstGeom prst="rect">
            <a:avLst/>
          </a:prstGeom>
          <a:noFill/>
          <a:ln w="6350">
            <a:noFill/>
          </a:ln>
        </p:spPr>
        <p:txBody>
          <a:bodyPr rot="0" spcFirstLastPara="0" vert="horz" wrap="square" lIns="91440" tIns="45720" rIns="91440" bIns="45720" numCol="2"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55951"/>
                </a:solidFill>
                <a:effectLst/>
                <a:uLnTx/>
                <a:uFillTx/>
                <a:latin typeface="Greycliff CF" pitchFamily="2" charset="0"/>
                <a:ea typeface="Times New Roman" panose="02020603050405020304" pitchFamily="18" charset="0"/>
                <a:cs typeface="Arial" panose="020B0604020202020204" pitchFamily="34" charset="0"/>
              </a:rPr>
              <a:t>Sue Waterfield</a:t>
            </a:r>
            <a:endParaRPr kumimoji="0" lang="en-US" sz="3600" b="0" i="0" u="none" strike="noStrike" kern="1200" cap="none" spc="0" normalizeH="0" baseline="0" noProof="0" dirty="0">
              <a:ln>
                <a:noFill/>
              </a:ln>
              <a:solidFill>
                <a:prstClr val="black"/>
              </a:solidFill>
              <a:effectLst/>
              <a:uLnTx/>
              <a:uFillTx/>
              <a:latin typeface="Greycliff CF" pitchFamily="2"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55951"/>
                </a:solidFill>
                <a:effectLst/>
                <a:uLnTx/>
                <a:uFillTx/>
                <a:latin typeface="Greycliff CF" pitchFamily="2" charset="0"/>
                <a:ea typeface="Times New Roman" panose="02020603050405020304" pitchFamily="18" charset="0"/>
                <a:cs typeface="Arial" panose="020B0604020202020204" pitchFamily="34" charset="0"/>
              </a:rPr>
              <a:t>Cal Yoder</a:t>
            </a:r>
            <a:endParaRPr kumimoji="0" lang="en-US" sz="3600" b="0" i="0" u="none" strike="noStrike" kern="1200" cap="none" spc="0" normalizeH="0" baseline="0" noProof="0" dirty="0">
              <a:ln>
                <a:noFill/>
              </a:ln>
              <a:solidFill>
                <a:prstClr val="black"/>
              </a:solidFill>
              <a:effectLst/>
              <a:uLnTx/>
              <a:uFillTx/>
              <a:latin typeface="Greycliff CF" pitchFamily="2"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55951"/>
                </a:solidFill>
                <a:effectLst/>
                <a:uLnTx/>
                <a:uFillTx/>
                <a:latin typeface="Greycliff CF" pitchFamily="2" charset="0"/>
                <a:ea typeface="Times New Roman" panose="02020603050405020304" pitchFamily="18" charset="0"/>
                <a:cs typeface="Arial" panose="020B0604020202020204" pitchFamily="34" charset="0"/>
              </a:rPr>
              <a:t>Nick </a:t>
            </a:r>
            <a:r>
              <a:rPr kumimoji="0" lang="en-US" sz="3600" b="0" i="0" u="none" strike="noStrike" kern="1200" cap="none" spc="0" normalizeH="0" baseline="0" noProof="0" dirty="0" err="1">
                <a:ln>
                  <a:noFill/>
                </a:ln>
                <a:solidFill>
                  <a:srgbClr val="255951"/>
                </a:solidFill>
                <a:effectLst/>
                <a:uLnTx/>
                <a:uFillTx/>
                <a:latin typeface="Greycliff CF" pitchFamily="2" charset="0"/>
                <a:ea typeface="Times New Roman" panose="02020603050405020304" pitchFamily="18" charset="0"/>
                <a:cs typeface="Arial" panose="020B0604020202020204" pitchFamily="34" charset="0"/>
              </a:rPr>
              <a:t>Selch</a:t>
            </a:r>
            <a:endParaRPr kumimoji="0" lang="en-US" sz="3600" b="0" i="0" u="none" strike="noStrike" kern="1200" cap="none" spc="0" normalizeH="0" baseline="0" noProof="0" dirty="0">
              <a:ln>
                <a:noFill/>
              </a:ln>
              <a:solidFill>
                <a:prstClr val="black"/>
              </a:solidFill>
              <a:effectLst/>
              <a:uLnTx/>
              <a:uFillTx/>
              <a:latin typeface="Greycliff CF" pitchFamily="2"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255951"/>
              </a:solidFill>
              <a:effectLst/>
              <a:uLnTx/>
              <a:uFillTx/>
              <a:latin typeface="Greycliff CF" pitchFamily="2"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55951"/>
                </a:solidFill>
                <a:effectLst/>
                <a:uLnTx/>
                <a:uFillTx/>
                <a:latin typeface="Greycliff CF" pitchFamily="2" charset="0"/>
                <a:ea typeface="Times New Roman" panose="02020603050405020304" pitchFamily="18" charset="0"/>
                <a:cs typeface="Arial" panose="020B0604020202020204" pitchFamily="34" charset="0"/>
              </a:rPr>
              <a:t>Josh Carson</a:t>
            </a:r>
            <a:endParaRPr kumimoji="0" lang="en-US" sz="3600" b="0" i="0" u="none" strike="noStrike" kern="1200" cap="none" spc="0" normalizeH="0" baseline="0" noProof="0" dirty="0">
              <a:ln>
                <a:noFill/>
              </a:ln>
              <a:solidFill>
                <a:prstClr val="black"/>
              </a:solidFill>
              <a:effectLst/>
              <a:uLnTx/>
              <a:uFillTx/>
              <a:latin typeface="Greycliff CF" pitchFamily="2"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55951"/>
                </a:solidFill>
                <a:effectLst/>
                <a:uLnTx/>
                <a:uFillTx/>
                <a:latin typeface="Greycliff CF" pitchFamily="2" charset="0"/>
                <a:ea typeface="Times New Roman" panose="02020603050405020304" pitchFamily="18" charset="0"/>
                <a:cs typeface="Arial" panose="020B0604020202020204" pitchFamily="34" charset="0"/>
              </a:rPr>
              <a:t>Ben Lesher</a:t>
            </a:r>
            <a:endParaRPr kumimoji="0" lang="en-US" sz="3600" b="0" i="0" u="none" strike="noStrike" kern="1200" cap="none" spc="0" normalizeH="0" baseline="0" noProof="0" dirty="0">
              <a:ln>
                <a:noFill/>
              </a:ln>
              <a:solidFill>
                <a:prstClr val="black"/>
              </a:solidFill>
              <a:effectLst/>
              <a:uLnTx/>
              <a:uFillTx/>
              <a:latin typeface="Greycliff CF" pitchFamily="2"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55951"/>
                </a:solidFill>
                <a:effectLst/>
                <a:uLnTx/>
                <a:uFillTx/>
                <a:latin typeface="Greycliff CF" pitchFamily="2" charset="0"/>
                <a:ea typeface="Times New Roman" panose="02020603050405020304" pitchFamily="18" charset="0"/>
                <a:cs typeface="Arial" panose="020B0604020202020204" pitchFamily="34" charset="0"/>
              </a:rPr>
              <a:t>Lynn </a:t>
            </a:r>
            <a:r>
              <a:rPr kumimoji="0" lang="en-US" sz="3600" b="0" i="0" u="none" strike="noStrike" kern="1200" cap="none" spc="0" normalizeH="0" baseline="0" noProof="0" dirty="0" err="1">
                <a:ln>
                  <a:noFill/>
                </a:ln>
                <a:solidFill>
                  <a:srgbClr val="255951"/>
                </a:solidFill>
                <a:effectLst/>
                <a:uLnTx/>
                <a:uFillTx/>
                <a:latin typeface="Greycliff CF" pitchFamily="2" charset="0"/>
                <a:ea typeface="Times New Roman" panose="02020603050405020304" pitchFamily="18" charset="0"/>
                <a:cs typeface="Arial" panose="020B0604020202020204" pitchFamily="34" charset="0"/>
              </a:rPr>
              <a:t>Bergey</a:t>
            </a:r>
            <a:endParaRPr kumimoji="0" lang="en-US" sz="3600" b="0" i="0" u="none" strike="noStrike" kern="1200" cap="none" spc="0" normalizeH="0" baseline="0" noProof="0" dirty="0">
              <a:ln>
                <a:noFill/>
              </a:ln>
              <a:solidFill>
                <a:srgbClr val="255951"/>
              </a:solidFill>
              <a:effectLst/>
              <a:uLnTx/>
              <a:uFillTx/>
              <a:latin typeface="Greycliff CF" pitchFamily="2" charset="0"/>
              <a:ea typeface="Times New Roman" panose="02020603050405020304" pitchFamily="18" charset="0"/>
              <a:cs typeface="Arial" panose="020B0604020202020204" pitchFamily="34" charset="0"/>
            </a:endParaRPr>
          </a:p>
          <a:p>
            <a:pPr marL="4572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55951"/>
                </a:solidFill>
                <a:effectLst/>
                <a:uLnTx/>
                <a:uFillTx/>
                <a:latin typeface="Greycliff CF" pitchFamily="2" charset="0"/>
                <a:ea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Greycliff CF" pitchFamily="2" charset="0"/>
              <a:ea typeface="Calibri" panose="020F0502020204030204" pitchFamily="34" charset="0"/>
              <a:cs typeface="Times New Roman" panose="02020603050405020304" pitchFamily="18" charset="0"/>
            </a:endParaRPr>
          </a:p>
        </p:txBody>
      </p:sp>
      <p:sp>
        <p:nvSpPr>
          <p:cNvPr id="6" name="Text Box 17">
            <a:extLst>
              <a:ext uri="{FF2B5EF4-FFF2-40B4-BE49-F238E27FC236}">
                <a16:creationId xmlns:a16="http://schemas.microsoft.com/office/drawing/2014/main" id="{BEA3774C-2108-33F6-B120-D1BF72D2E2DD}"/>
              </a:ext>
            </a:extLst>
          </p:cNvPr>
          <p:cNvSpPr txBox="1"/>
          <p:nvPr/>
        </p:nvSpPr>
        <p:spPr>
          <a:xfrm>
            <a:off x="916003" y="4352038"/>
            <a:ext cx="10765923" cy="191703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4400" b="1" i="0" u="none" strike="noStrike" kern="1200" cap="none" spc="0" normalizeH="0" baseline="0" noProof="0" dirty="0">
                <a:ln>
                  <a:noFill/>
                </a:ln>
                <a:solidFill>
                  <a:srgbClr val="24373A"/>
                </a:solidFill>
                <a:effectLst/>
                <a:uLnTx/>
                <a:uFillTx/>
                <a:latin typeface="Greycliff CF" pitchFamily="2" charset="0"/>
                <a:ea typeface="Times New Roman" panose="02020603050405020304" pitchFamily="18" charset="0"/>
                <a:cs typeface="Arial" panose="020B0604020202020204" pitchFamily="34" charset="0"/>
              </a:rPr>
              <a:t>Executive Director</a:t>
            </a:r>
            <a:endParaRPr kumimoji="0" lang="en-US" sz="4400" b="0" i="0" u="none" strike="noStrike" kern="1200" cap="none" spc="0" normalizeH="0" baseline="0" noProof="0" dirty="0">
              <a:ln>
                <a:noFill/>
              </a:ln>
              <a:solidFill>
                <a:srgbClr val="24373A"/>
              </a:solidFill>
              <a:effectLst/>
              <a:uLnTx/>
              <a:uFillTx/>
              <a:latin typeface="Greycliff CF" pitchFamily="2"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55951"/>
                </a:solidFill>
                <a:effectLst/>
                <a:uLnTx/>
                <a:uFillTx/>
                <a:latin typeface="Greycliff CF" pitchFamily="2" charset="0"/>
                <a:ea typeface="Times New Roman" panose="02020603050405020304" pitchFamily="18" charset="0"/>
                <a:cs typeface="Arial" panose="020B0604020202020204" pitchFamily="34" charset="0"/>
              </a:rPr>
              <a:t>Chad Martin</a:t>
            </a:r>
            <a:endParaRPr kumimoji="0" lang="en-US" sz="3600" b="0" i="0" u="none" strike="noStrike" kern="1200" cap="none" spc="0" normalizeH="0" baseline="0" noProof="0" dirty="0">
              <a:ln>
                <a:noFill/>
              </a:ln>
              <a:solidFill>
                <a:srgbClr val="255951"/>
              </a:solidFill>
              <a:effectLst/>
              <a:uLnTx/>
              <a:uFillTx/>
              <a:latin typeface="Greycliff CF"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55951"/>
                </a:solidFill>
                <a:effectLst/>
                <a:uLnTx/>
                <a:uFillTx/>
                <a:latin typeface="Greycliff CF" pitchFamily="2"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B25032"/>
                </a:solidFill>
                <a:effectLst/>
                <a:uLnTx/>
                <a:uFillTx/>
                <a:latin typeface="Greycliff CF" pitchFamily="2" charset="0"/>
                <a:ea typeface="Times New Roman" panose="02020603050405020304" pitchFamily="18" charset="0"/>
                <a:cs typeface="Arial" panose="020B0604020202020204" pitchFamily="34" charset="0"/>
              </a:rPr>
              <a:t>chad@chestnuthousing.org</a:t>
            </a:r>
            <a:endParaRPr kumimoji="0" lang="en-US" sz="3600" b="0" i="0" u="none" strike="noStrike" kern="1200" cap="none" spc="0" normalizeH="0" baseline="0" noProof="0" dirty="0">
              <a:ln>
                <a:noFill/>
              </a:ln>
              <a:solidFill>
                <a:prstClr val="black"/>
              </a:solidFill>
              <a:effectLst/>
              <a:uLnTx/>
              <a:uFillTx/>
              <a:latin typeface="Greycliff CF" pitchFamily="2" charset="0"/>
              <a:ea typeface="Calibri" panose="020F0502020204030204" pitchFamily="34" charset="0"/>
              <a:cs typeface="Times New Roman" panose="02020603050405020304" pitchFamily="18" charset="0"/>
            </a:endParaRPr>
          </a:p>
        </p:txBody>
      </p:sp>
      <p:sp>
        <p:nvSpPr>
          <p:cNvPr id="9" name="Text Box 17">
            <a:extLst>
              <a:ext uri="{FF2B5EF4-FFF2-40B4-BE49-F238E27FC236}">
                <a16:creationId xmlns:a16="http://schemas.microsoft.com/office/drawing/2014/main" id="{7A3847DC-38B0-FA8F-0C24-DEED5F48FB2C}"/>
              </a:ext>
            </a:extLst>
          </p:cNvPr>
          <p:cNvSpPr txBox="1"/>
          <p:nvPr/>
        </p:nvSpPr>
        <p:spPr>
          <a:xfrm>
            <a:off x="916004" y="571335"/>
            <a:ext cx="10359992" cy="11355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4400" b="1" i="0" u="none" strike="noStrike" kern="1200" cap="none" spc="0" normalizeH="0" baseline="0" noProof="0" dirty="0">
                <a:ln>
                  <a:noFill/>
                </a:ln>
                <a:solidFill>
                  <a:srgbClr val="24373A"/>
                </a:solidFill>
                <a:effectLst/>
                <a:uLnTx/>
                <a:uFillTx/>
                <a:latin typeface="Greycliff CF" pitchFamily="2" charset="0"/>
                <a:ea typeface="Times New Roman" panose="02020603050405020304" pitchFamily="18" charset="0"/>
                <a:cs typeface="Arial" panose="020B0604020202020204" pitchFamily="34" charset="0"/>
              </a:rPr>
              <a:t>Board of Directors</a:t>
            </a:r>
            <a:endParaRPr kumimoji="0" lang="en-US" sz="4400" b="0" i="0" u="none" strike="noStrike" kern="1200" cap="none" spc="0" normalizeH="0" baseline="0" noProof="0" dirty="0">
              <a:ln>
                <a:noFill/>
              </a:ln>
              <a:solidFill>
                <a:srgbClr val="24373A"/>
              </a:solidFill>
              <a:effectLst/>
              <a:uLnTx/>
              <a:uFillTx/>
              <a:latin typeface="Greycliff CF"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8508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
        <p:cNvGrpSpPr/>
        <p:nvPr/>
      </p:nvGrpSpPr>
      <p:grpSpPr>
        <a:xfrm>
          <a:off x="0" y="0"/>
          <a:ext cx="0" cy="0"/>
          <a:chOff x="0" y="0"/>
          <a:chExt cx="0" cy="0"/>
        </a:xfrm>
      </p:grpSpPr>
      <p:pic>
        <p:nvPicPr>
          <p:cNvPr id="12" name="Google Shape;12;p1"/>
          <p:cNvPicPr preferRelativeResize="0"/>
          <p:nvPr/>
        </p:nvPicPr>
        <p:blipFill rotWithShape="1">
          <a:blip r:embed="rId3">
            <a:alphaModFix/>
          </a:blip>
          <a:srcRect/>
          <a:stretch/>
        </p:blipFill>
        <p:spPr>
          <a:xfrm>
            <a:off x="0" y="4342216"/>
            <a:ext cx="12198475" cy="2533017"/>
          </a:xfrm>
          <a:prstGeom prst="rect">
            <a:avLst/>
          </a:prstGeom>
          <a:noFill/>
          <a:ln>
            <a:noFill/>
          </a:ln>
        </p:spPr>
      </p:pic>
      <p:sp>
        <p:nvSpPr>
          <p:cNvPr id="13" name="Google Shape;13;p1"/>
          <p:cNvSpPr/>
          <p:nvPr/>
        </p:nvSpPr>
        <p:spPr>
          <a:xfrm>
            <a:off x="1192232" y="4546257"/>
            <a:ext cx="9804488" cy="1652174"/>
          </a:xfrm>
          <a:prstGeom prst="rect">
            <a:avLst/>
          </a:prstGeom>
          <a:noFill/>
          <a:ln>
            <a:noFill/>
          </a:ln>
        </p:spPr>
        <p:txBody>
          <a:bodyPr spcFirstLastPara="1" wrap="square" lIns="0" tIns="0" rIns="0" bIns="0" anchor="b" anchorCtr="0">
            <a:noAutofit/>
          </a:bodyPr>
          <a:lstStyle/>
          <a:p>
            <a:pPr marL="0" marR="0" lvl="0" indent="0" algn="ctr" defTabSz="914400" rtl="0" eaLnBrk="1" fontAlgn="auto" latinLnBrk="0" hangingPunct="1">
              <a:lnSpc>
                <a:spcPct val="125987"/>
              </a:lnSpc>
              <a:spcBef>
                <a:spcPts val="0"/>
              </a:spcBef>
              <a:spcAft>
                <a:spcPts val="0"/>
              </a:spcAft>
              <a:buClr>
                <a:srgbClr val="FFFFFF"/>
              </a:buClr>
              <a:buSzPts val="5164"/>
              <a:buFont typeface="Montserrat"/>
              <a:buNone/>
              <a:tabLst/>
              <a:defRPr/>
            </a:pPr>
            <a:r>
              <a:rPr kumimoji="0" lang="en-US" sz="5164" b="0" i="0" u="none" strike="noStrike" kern="1200" cap="none" spc="0" normalizeH="0" baseline="0" noProof="0">
                <a:ln>
                  <a:noFill/>
                </a:ln>
                <a:solidFill>
                  <a:srgbClr val="FFFFFF"/>
                </a:solidFill>
                <a:effectLst/>
                <a:uLnTx/>
                <a:uFillTx/>
                <a:latin typeface="Montserrat"/>
                <a:ea typeface="Montserrat"/>
                <a:cs typeface="Montserrat"/>
                <a:sym typeface="Montserrat"/>
              </a:rPr>
              <a:t>Advancing Housing Choice in Lancaster County</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4" name="Google Shape;14;p1"/>
          <p:cNvSpPr/>
          <p:nvPr/>
        </p:nvSpPr>
        <p:spPr>
          <a:xfrm>
            <a:off x="1192232" y="6288103"/>
            <a:ext cx="9804488" cy="259095"/>
          </a:xfrm>
          <a:prstGeom prst="rect">
            <a:avLst/>
          </a:prstGeom>
          <a:noFill/>
          <a:ln>
            <a:noFill/>
          </a:ln>
        </p:spPr>
        <p:txBody>
          <a:bodyPr spcFirstLastPara="1" wrap="square" lIns="0" tIns="0" rIns="0" bIns="0" anchor="b" anchorCtr="0">
            <a:noAutofit/>
          </a:bodyPr>
          <a:lstStyle/>
          <a:p>
            <a:pPr marL="0" marR="0" lvl="0" indent="0" algn="ctr" defTabSz="914400" rtl="0" eaLnBrk="1" fontAlgn="auto" latinLnBrk="0" hangingPunct="1">
              <a:lnSpc>
                <a:spcPct val="140054"/>
              </a:lnSpc>
              <a:spcBef>
                <a:spcPts val="0"/>
              </a:spcBef>
              <a:spcAft>
                <a:spcPts val="0"/>
              </a:spcAft>
              <a:buClr>
                <a:srgbClr val="FFFFFF"/>
              </a:buClr>
              <a:buSzPts val="1458"/>
              <a:buFont typeface="Montserrat"/>
              <a:buNone/>
              <a:tabLst/>
              <a:defRPr/>
            </a:pPr>
            <a:r>
              <a:rPr kumimoji="0" lang="en-US" sz="1458" b="0" i="0" u="none" strike="noStrike" kern="1200" cap="none" spc="0" normalizeH="0" baseline="0" noProof="0">
                <a:ln>
                  <a:noFill/>
                </a:ln>
                <a:solidFill>
                  <a:srgbClr val="FFFFFF"/>
                </a:solidFill>
                <a:effectLst/>
                <a:uLnTx/>
                <a:uFillTx/>
                <a:latin typeface="Montserrat"/>
                <a:ea typeface="Montserrat"/>
                <a:cs typeface="Montserrat"/>
                <a:sym typeface="Montserrat"/>
              </a:rPr>
              <a:t> Homeless Services Providers Network (HSPN) ~ July 21, 2025</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 name="Google Shape;15;p1"/>
          <p:cNvSpPr/>
          <p:nvPr/>
        </p:nvSpPr>
        <p:spPr>
          <a:xfrm>
            <a:off x="0" y="0"/>
            <a:ext cx="12188952" cy="4270901"/>
          </a:xfrm>
          <a:prstGeom prst="rect">
            <a:avLst/>
          </a:prstGeom>
          <a:solidFill>
            <a:srgbClr val="000000">
              <a:alpha val="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16" name="Google Shape;16;p1" descr="C4SH Logo.png"/>
          <p:cNvPicPr preferRelativeResize="0"/>
          <p:nvPr/>
        </p:nvPicPr>
        <p:blipFill rotWithShape="1">
          <a:blip r:embed="rId4" cstate="hqprint">
            <a:alphaModFix/>
            <a:extLst>
              <a:ext uri="{28A0092B-C50C-407E-A947-70E740481C1C}">
                <a14:useLocalDpi xmlns:a14="http://schemas.microsoft.com/office/drawing/2010/main"/>
              </a:ext>
            </a:extLst>
          </a:blip>
          <a:srcRect l="-52768" t="-4593" r="-52768" b="-4593"/>
          <a:stretch/>
        </p:blipFill>
        <p:spPr>
          <a:xfrm>
            <a:off x="0" y="0"/>
            <a:ext cx="12188952" cy="42709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
        <p:cNvGrpSpPr/>
        <p:nvPr/>
      </p:nvGrpSpPr>
      <p:grpSpPr>
        <a:xfrm>
          <a:off x="0" y="0"/>
          <a:ext cx="0" cy="0"/>
          <a:chOff x="0" y="0"/>
          <a:chExt cx="0" cy="0"/>
        </a:xfrm>
      </p:grpSpPr>
      <p:sp>
        <p:nvSpPr>
          <p:cNvPr id="22" name="Google Shape;22;p2"/>
          <p:cNvSpPr/>
          <p:nvPr/>
        </p:nvSpPr>
        <p:spPr>
          <a:xfrm>
            <a:off x="95226" y="95226"/>
            <a:ext cx="7967258" cy="3285303"/>
          </a:xfrm>
          <a:prstGeom prst="rect">
            <a:avLst/>
          </a:prstGeom>
          <a:solidFill>
            <a:srgbClr val="F5F5F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23" name="Google Shape;23;p2" descr="AHkpZGJLFb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5226" y="95226"/>
            <a:ext cx="7967258" cy="3285303"/>
          </a:xfrm>
          <a:prstGeom prst="rect">
            <a:avLst/>
          </a:prstGeom>
          <a:noFill/>
          <a:ln>
            <a:noFill/>
          </a:ln>
        </p:spPr>
      </p:pic>
      <p:sp>
        <p:nvSpPr>
          <p:cNvPr id="24" name="Google Shape;24;p2"/>
          <p:cNvSpPr/>
          <p:nvPr/>
        </p:nvSpPr>
        <p:spPr>
          <a:xfrm>
            <a:off x="8157710" y="95226"/>
            <a:ext cx="3936016" cy="3285303"/>
          </a:xfrm>
          <a:prstGeom prst="rect">
            <a:avLst/>
          </a:prstGeom>
          <a:solidFill>
            <a:srgbClr val="F5F5F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25" name="Google Shape;25;p2" descr="XCi6hp6ExF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8157710" y="95226"/>
            <a:ext cx="3936016" cy="3285303"/>
          </a:xfrm>
          <a:prstGeom prst="rect">
            <a:avLst/>
          </a:prstGeom>
          <a:noFill/>
          <a:ln>
            <a:noFill/>
          </a:ln>
        </p:spPr>
      </p:pic>
      <p:sp>
        <p:nvSpPr>
          <p:cNvPr id="26" name="Google Shape;26;p2"/>
          <p:cNvSpPr/>
          <p:nvPr/>
        </p:nvSpPr>
        <p:spPr>
          <a:xfrm>
            <a:off x="95226" y="3475756"/>
            <a:ext cx="3936016" cy="3285303"/>
          </a:xfrm>
          <a:prstGeom prst="rect">
            <a:avLst/>
          </a:prstGeom>
          <a:solidFill>
            <a:srgbClr val="F5F5F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7" name="Google Shape;27;p2"/>
          <p:cNvSpPr/>
          <p:nvPr/>
        </p:nvSpPr>
        <p:spPr>
          <a:xfrm>
            <a:off x="430105" y="3897826"/>
            <a:ext cx="3592884" cy="244731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26000"/>
              </a:lnSpc>
              <a:spcBef>
                <a:spcPts val="0"/>
              </a:spcBef>
              <a:spcAft>
                <a:spcPts val="0"/>
              </a:spcAft>
              <a:buClr>
                <a:srgbClr val="2A2921"/>
              </a:buClr>
              <a:buSzPts val="2550"/>
              <a:buFont typeface="Montserrat"/>
              <a:buNone/>
              <a:tabLst/>
              <a:defRPr/>
            </a:pPr>
            <a:r>
              <a:rPr kumimoji="0" lang="en-US" sz="2400" b="0" i="0" u="none" strike="noStrike" kern="1200" cap="none" spc="0" normalizeH="0" baseline="0" noProof="0">
                <a:ln>
                  <a:noFill/>
                </a:ln>
                <a:solidFill>
                  <a:srgbClr val="2A2921"/>
                </a:solidFill>
                <a:effectLst/>
                <a:uLnTx/>
                <a:uFillTx/>
                <a:latin typeface="Montserrat"/>
                <a:ea typeface="Montserrat"/>
                <a:cs typeface="Montserrat"/>
                <a:sym typeface="Montserrat"/>
              </a:rPr>
              <a:t>C4SH is a countywide coalition focused on increasing housing access, affordability, and choice</a:t>
            </a: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8" name="Google Shape;28;p2"/>
          <p:cNvSpPr/>
          <p:nvPr/>
        </p:nvSpPr>
        <p:spPr>
          <a:xfrm>
            <a:off x="4126468" y="3475756"/>
            <a:ext cx="3936016" cy="3285303"/>
          </a:xfrm>
          <a:prstGeom prst="rect">
            <a:avLst/>
          </a:prstGeom>
          <a:solidFill>
            <a:srgbClr val="F5F5F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9" name="Google Shape;29;p2"/>
          <p:cNvSpPr/>
          <p:nvPr/>
        </p:nvSpPr>
        <p:spPr>
          <a:xfrm>
            <a:off x="4245659" y="3693088"/>
            <a:ext cx="3697500" cy="26766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25972"/>
              </a:lnSpc>
              <a:spcBef>
                <a:spcPts val="0"/>
              </a:spcBef>
              <a:spcAft>
                <a:spcPts val="0"/>
              </a:spcAft>
              <a:buClr>
                <a:srgbClr val="2A2921"/>
              </a:buClr>
              <a:buSzPts val="2391"/>
              <a:buFont typeface="Montserrat"/>
              <a:buNone/>
              <a:tabLst/>
              <a:defRPr/>
            </a:pPr>
            <a:r>
              <a:rPr kumimoji="0" lang="en-US" sz="2300" b="0" i="0" u="none" strike="noStrike" kern="1200" cap="none" spc="0" normalizeH="0" baseline="0" noProof="0">
                <a:ln>
                  <a:noFill/>
                </a:ln>
                <a:solidFill>
                  <a:srgbClr val="2A2921"/>
                </a:solidFill>
                <a:effectLst/>
                <a:uLnTx/>
                <a:uFillTx/>
                <a:latin typeface="Montserrat"/>
                <a:ea typeface="Montserrat"/>
                <a:cs typeface="Montserrat"/>
                <a:sym typeface="Montserrat"/>
              </a:rPr>
              <a:t>We bring together more than 145 members from across sectors: nonprofits, local governments, developers, advocates, residents </a:t>
            </a:r>
            <a:endParaRPr kumimoji="0" sz="23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0" name="Google Shape;30;p2"/>
          <p:cNvSpPr/>
          <p:nvPr/>
        </p:nvSpPr>
        <p:spPr>
          <a:xfrm>
            <a:off x="8157710" y="3478843"/>
            <a:ext cx="3936000" cy="3285300"/>
          </a:xfrm>
          <a:prstGeom prst="rect">
            <a:avLst/>
          </a:prstGeom>
          <a:solidFill>
            <a:srgbClr val="F5F5F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1" name="Google Shape;31;p2"/>
          <p:cNvSpPr/>
          <p:nvPr/>
        </p:nvSpPr>
        <p:spPr>
          <a:xfrm>
            <a:off x="8465450" y="3693100"/>
            <a:ext cx="3478800" cy="28551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26000"/>
              </a:lnSpc>
              <a:spcBef>
                <a:spcPts val="0"/>
              </a:spcBef>
              <a:spcAft>
                <a:spcPts val="0"/>
              </a:spcAft>
              <a:buClr>
                <a:srgbClr val="2A2921"/>
              </a:buClr>
              <a:buSzPts val="2550"/>
              <a:buFont typeface="Montserrat"/>
              <a:buNone/>
              <a:tabLst/>
              <a:defRPr/>
            </a:pPr>
            <a:r>
              <a:rPr kumimoji="0" lang="en-US" sz="2300" b="0" i="0" u="none" strike="noStrike" kern="1200" cap="none" spc="0" normalizeH="0" baseline="0" noProof="0">
                <a:ln>
                  <a:noFill/>
                </a:ln>
                <a:solidFill>
                  <a:srgbClr val="2A2921"/>
                </a:solidFill>
                <a:effectLst/>
                <a:uLnTx/>
                <a:uFillTx/>
                <a:latin typeface="Montserrat"/>
                <a:ea typeface="Montserrat"/>
                <a:cs typeface="Montserrat"/>
                <a:sym typeface="Montserrat"/>
              </a:rPr>
              <a:t>Our mission is to strengthen shared action on housing through zoning reform, public education, and aligned advocacy </a:t>
            </a:r>
            <a:endParaRPr kumimoji="0" sz="2300" b="0" i="0" u="none" strike="noStrike" kern="1200" cap="none" spc="0" normalizeH="0" baseline="0" noProof="0">
              <a:ln>
                <a:noFill/>
              </a:ln>
              <a:solidFill>
                <a:prstClr val="black"/>
              </a:solidFill>
              <a:effectLst/>
              <a:uLnTx/>
              <a:uFillTx/>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5"/>
          <p:cNvSpPr/>
          <p:nvPr/>
        </p:nvSpPr>
        <p:spPr>
          <a:xfrm>
            <a:off x="0" y="366918"/>
            <a:ext cx="12188952" cy="50985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25972"/>
              </a:lnSpc>
              <a:spcBef>
                <a:spcPts val="0"/>
              </a:spcBef>
              <a:spcAft>
                <a:spcPts val="0"/>
              </a:spcAft>
              <a:buClr>
                <a:srgbClr val="005151"/>
              </a:buClr>
              <a:buSzPts val="3188"/>
              <a:buFont typeface="Montserrat"/>
              <a:buNone/>
              <a:tabLst/>
              <a:defRPr/>
            </a:pPr>
            <a:r>
              <a:rPr kumimoji="0" lang="en-US" sz="3188" b="0" i="0" u="none" strike="noStrike" kern="1200" cap="none" spc="0" normalizeH="0" baseline="0" noProof="0">
                <a:ln>
                  <a:noFill/>
                </a:ln>
                <a:solidFill>
                  <a:srgbClr val="005151"/>
                </a:solidFill>
                <a:effectLst/>
                <a:uLnTx/>
                <a:uFillTx/>
                <a:latin typeface="Montserrat"/>
                <a:ea typeface="Montserrat"/>
                <a:cs typeface="Montserrat"/>
                <a:sym typeface="Montserrat"/>
              </a:rPr>
              <a:t>Current Focus Areas (Summer / Fall 2025)</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0" name="Google Shape;60;p5"/>
          <p:cNvSpPr/>
          <p:nvPr/>
        </p:nvSpPr>
        <p:spPr>
          <a:xfrm>
            <a:off x="476131" y="1523619"/>
            <a:ext cx="4189952" cy="4856536"/>
          </a:xfrm>
          <a:prstGeom prst="rect">
            <a:avLst/>
          </a:prstGeom>
          <a:solidFill>
            <a:srgbClr val="F5F5F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61" name="Google Shape;61;p5" descr="SQ3iMGteT6s"/>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76131" y="1523619"/>
            <a:ext cx="4189952" cy="4856536"/>
          </a:xfrm>
          <a:prstGeom prst="rect">
            <a:avLst/>
          </a:prstGeom>
          <a:noFill/>
          <a:ln>
            <a:noFill/>
          </a:ln>
        </p:spPr>
      </p:pic>
      <p:sp>
        <p:nvSpPr>
          <p:cNvPr id="62" name="Google Shape;62;p5"/>
          <p:cNvSpPr/>
          <p:nvPr/>
        </p:nvSpPr>
        <p:spPr>
          <a:xfrm>
            <a:off x="5332667" y="1747599"/>
            <a:ext cx="6703924" cy="3350177"/>
          </a:xfrm>
          <a:prstGeom prst="rect">
            <a:avLst/>
          </a:prstGeom>
          <a:noFill/>
          <a:ln>
            <a:noFill/>
          </a:ln>
        </p:spPr>
        <p:txBody>
          <a:bodyPr spcFirstLastPara="1" wrap="square" lIns="0" tIns="0" rIns="0" bIns="0" anchor="t" anchorCtr="0">
            <a:noAutofit/>
          </a:bodyPr>
          <a:lstStyle/>
          <a:p>
            <a:pPr marL="242900" marR="0" lvl="0" indent="-242900" algn="l" defTabSz="914400" rtl="0" eaLnBrk="1" fontAlgn="auto" latinLnBrk="0" hangingPunct="1">
              <a:lnSpc>
                <a:spcPct val="126000"/>
              </a:lnSpc>
              <a:spcBef>
                <a:spcPts val="0"/>
              </a:spcBef>
              <a:spcAft>
                <a:spcPts val="0"/>
              </a:spcAft>
              <a:buClr>
                <a:srgbClr val="005151"/>
              </a:buClr>
              <a:buSzPts val="1800"/>
              <a:buFont typeface="Arial"/>
              <a:buAutoNum type="arabicPeriod"/>
              <a:tabLst/>
              <a:defRPr/>
            </a:pPr>
            <a:r>
              <a:rPr kumimoji="0" lang="en-US" sz="1800" b="1" i="0" u="none" strike="noStrike" kern="1200" cap="none" spc="0" normalizeH="0" baseline="0" noProof="0">
                <a:ln>
                  <a:noFill/>
                </a:ln>
                <a:solidFill>
                  <a:srgbClr val="005151"/>
                </a:solidFill>
                <a:effectLst/>
                <a:uLnTx/>
                <a:uFillTx/>
                <a:latin typeface="Montserrat"/>
                <a:ea typeface="Montserrat"/>
                <a:cs typeface="Montserrat"/>
                <a:sym typeface="Montserrat"/>
              </a:rPr>
              <a:t>Municipal Engagement:</a:t>
            </a:r>
            <a:r>
              <a:rPr kumimoji="0" lang="en-US" sz="1800" b="0" i="0" u="none" strike="noStrike" kern="1200" cap="none" spc="0" normalizeH="0" baseline="0" noProof="0">
                <a:ln>
                  <a:noFill/>
                </a:ln>
                <a:solidFill>
                  <a:srgbClr val="2A2921"/>
                </a:solidFill>
                <a:effectLst/>
                <a:uLnTx/>
                <a:uFillTx/>
                <a:latin typeface="Montserrat"/>
                <a:ea typeface="Montserrat"/>
                <a:cs typeface="Montserrat"/>
                <a:sym typeface="Montserrat"/>
              </a:rPr>
              <a:t> Continue meeting townships and boroughs to learn about their housing challenges and zoning practices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42900" marR="0" lvl="0" indent="-242900" algn="l" defTabSz="914400" rtl="0" eaLnBrk="1" fontAlgn="auto" latinLnBrk="0" hangingPunct="1">
              <a:lnSpc>
                <a:spcPct val="126000"/>
              </a:lnSpc>
              <a:spcBef>
                <a:spcPts val="1952"/>
              </a:spcBef>
              <a:spcAft>
                <a:spcPts val="0"/>
              </a:spcAft>
              <a:buClr>
                <a:srgbClr val="005151"/>
              </a:buClr>
              <a:buSzPts val="1800"/>
              <a:buFont typeface="Arial"/>
              <a:buAutoNum type="arabicPeriod"/>
              <a:tabLst/>
              <a:defRPr/>
            </a:pPr>
            <a:r>
              <a:rPr kumimoji="0" lang="en-US" sz="1800" b="1" i="0" u="none" strike="noStrike" kern="1200" cap="none" spc="0" normalizeH="0" baseline="0" noProof="0">
                <a:ln>
                  <a:noFill/>
                </a:ln>
                <a:solidFill>
                  <a:srgbClr val="005151"/>
                </a:solidFill>
                <a:effectLst/>
                <a:uLnTx/>
                <a:uFillTx/>
                <a:latin typeface="Montserrat"/>
                <a:ea typeface="Montserrat"/>
                <a:cs typeface="Montserrat"/>
                <a:sym typeface="Montserrat"/>
              </a:rPr>
              <a:t>Strategic Planning:</a:t>
            </a:r>
            <a:r>
              <a:rPr kumimoji="0" lang="en-US" sz="1800" b="0" i="0" u="none" strike="noStrike" kern="1200" cap="none" spc="0" normalizeH="0" baseline="0" noProof="0">
                <a:ln>
                  <a:noFill/>
                </a:ln>
                <a:solidFill>
                  <a:srgbClr val="2A2921"/>
                </a:solidFill>
                <a:effectLst/>
                <a:uLnTx/>
                <a:uFillTx/>
                <a:latin typeface="Montserrat"/>
                <a:ea typeface="Montserrat"/>
                <a:cs typeface="Montserrat"/>
                <a:sym typeface="Montserrat"/>
              </a:rPr>
              <a:t> Finalize the coalition’s 18-month goals and quick wins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42900" marR="0" lvl="0" indent="-242900" algn="l" defTabSz="914400" rtl="0" eaLnBrk="1" fontAlgn="auto" latinLnBrk="0" hangingPunct="1">
              <a:lnSpc>
                <a:spcPct val="126000"/>
              </a:lnSpc>
              <a:spcBef>
                <a:spcPts val="1952"/>
              </a:spcBef>
              <a:spcAft>
                <a:spcPts val="0"/>
              </a:spcAft>
              <a:buClr>
                <a:srgbClr val="005151"/>
              </a:buClr>
              <a:buSzPts val="1800"/>
              <a:buFont typeface="Arial"/>
              <a:buAutoNum type="arabicPeriod"/>
              <a:tabLst/>
              <a:defRPr/>
            </a:pPr>
            <a:r>
              <a:rPr kumimoji="0" lang="en-US" sz="1800" b="1" i="0" u="none" strike="noStrike" kern="1200" cap="none" spc="0" normalizeH="0" baseline="0" noProof="0">
                <a:ln>
                  <a:noFill/>
                </a:ln>
                <a:solidFill>
                  <a:srgbClr val="005151"/>
                </a:solidFill>
                <a:effectLst/>
                <a:uLnTx/>
                <a:uFillTx/>
                <a:latin typeface="Montserrat"/>
                <a:ea typeface="Montserrat"/>
                <a:cs typeface="Montserrat"/>
                <a:sym typeface="Montserrat"/>
              </a:rPr>
              <a:t>Policy Work:</a:t>
            </a:r>
            <a:r>
              <a:rPr kumimoji="0" lang="en-US" sz="1800" b="0" i="0" u="none" strike="noStrike" kern="1200" cap="none" spc="0" normalizeH="0" baseline="0" noProof="0">
                <a:ln>
                  <a:noFill/>
                </a:ln>
                <a:solidFill>
                  <a:srgbClr val="2A2921"/>
                </a:solidFill>
                <a:effectLst/>
                <a:uLnTx/>
                <a:uFillTx/>
                <a:latin typeface="Montserrat"/>
                <a:ea typeface="Montserrat"/>
                <a:cs typeface="Montserrat"/>
                <a:sym typeface="Montserrat"/>
              </a:rPr>
              <a:t> Supporting the policy working group and tracking state opportunities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42900" marR="0" lvl="0" indent="-242900" algn="l" defTabSz="914400" rtl="0" eaLnBrk="1" fontAlgn="auto" latinLnBrk="0" hangingPunct="1">
              <a:lnSpc>
                <a:spcPct val="126000"/>
              </a:lnSpc>
              <a:spcBef>
                <a:spcPts val="1952"/>
              </a:spcBef>
              <a:spcAft>
                <a:spcPts val="0"/>
              </a:spcAft>
              <a:buClr>
                <a:srgbClr val="005151"/>
              </a:buClr>
              <a:buSzPts val="1800"/>
              <a:buFont typeface="Arial"/>
              <a:buAutoNum type="arabicPeriod"/>
              <a:tabLst/>
              <a:defRPr/>
            </a:pPr>
            <a:r>
              <a:rPr kumimoji="0" lang="en-US" sz="1800" b="1" i="0" u="none" strike="noStrike" kern="1200" cap="none" spc="0" normalizeH="0" baseline="0" noProof="0">
                <a:ln>
                  <a:noFill/>
                </a:ln>
                <a:solidFill>
                  <a:srgbClr val="005151"/>
                </a:solidFill>
                <a:effectLst/>
                <a:uLnTx/>
                <a:uFillTx/>
                <a:latin typeface="Montserrat"/>
                <a:ea typeface="Montserrat"/>
                <a:cs typeface="Montserrat"/>
                <a:sym typeface="Montserrat"/>
              </a:rPr>
              <a:t>Communications</a:t>
            </a:r>
            <a:r>
              <a:rPr kumimoji="0" lang="en-US" sz="1800" b="0" i="0" u="none" strike="noStrike" kern="1200" cap="none" spc="0" normalizeH="0" baseline="0" noProof="0">
                <a:ln>
                  <a:noFill/>
                </a:ln>
                <a:solidFill>
                  <a:srgbClr val="2A2921"/>
                </a:solidFill>
                <a:effectLst/>
                <a:uLnTx/>
                <a:uFillTx/>
                <a:latin typeface="Montserrat"/>
                <a:ea typeface="Montserrat"/>
                <a:cs typeface="Montserrat"/>
                <a:sym typeface="Montserrat"/>
              </a:rPr>
              <a:t>: Explore hiring a consultant to build a shared housing narrative</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6"/>
          <p:cNvSpPr/>
          <p:nvPr/>
        </p:nvSpPr>
        <p:spPr>
          <a:xfrm>
            <a:off x="0" y="366918"/>
            <a:ext cx="12188952" cy="50985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25972"/>
              </a:lnSpc>
              <a:spcBef>
                <a:spcPts val="0"/>
              </a:spcBef>
              <a:spcAft>
                <a:spcPts val="0"/>
              </a:spcAft>
              <a:buClr>
                <a:srgbClr val="005151"/>
              </a:buClr>
              <a:buSzPts val="3188"/>
              <a:buFont typeface="Montserrat"/>
              <a:buNone/>
              <a:tabLst/>
              <a:defRPr/>
            </a:pPr>
            <a:r>
              <a:rPr kumimoji="0" lang="en-US" sz="3188" b="0" i="0" u="none" strike="noStrike" kern="1200" cap="none" spc="0" normalizeH="0" baseline="0" noProof="0">
                <a:ln>
                  <a:noFill/>
                </a:ln>
                <a:solidFill>
                  <a:srgbClr val="005151"/>
                </a:solidFill>
                <a:effectLst/>
                <a:uLnTx/>
                <a:uFillTx/>
                <a:latin typeface="Montserrat"/>
                <a:ea typeface="Montserrat"/>
                <a:cs typeface="Montserrat"/>
                <a:sym typeface="Montserrat"/>
              </a:rPr>
              <a:t>Zoning Advocacy in Action</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9" name="Google Shape;69;p6"/>
          <p:cNvSpPr/>
          <p:nvPr/>
        </p:nvSpPr>
        <p:spPr>
          <a:xfrm>
            <a:off x="476131" y="1523619"/>
            <a:ext cx="4189952" cy="4856536"/>
          </a:xfrm>
          <a:prstGeom prst="rect">
            <a:avLst/>
          </a:prstGeom>
          <a:solidFill>
            <a:srgbClr val="F5F5F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70" name="Google Shape;70;p6" descr="MsqYpr9JcYY"/>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76131" y="1523619"/>
            <a:ext cx="4189952" cy="4856536"/>
          </a:xfrm>
          <a:prstGeom prst="rect">
            <a:avLst/>
          </a:prstGeom>
          <a:noFill/>
          <a:ln>
            <a:noFill/>
          </a:ln>
        </p:spPr>
      </p:pic>
      <p:sp>
        <p:nvSpPr>
          <p:cNvPr id="71" name="Google Shape;71;p6"/>
          <p:cNvSpPr/>
          <p:nvPr/>
        </p:nvSpPr>
        <p:spPr>
          <a:xfrm>
            <a:off x="5332667" y="1747599"/>
            <a:ext cx="6703924" cy="3350177"/>
          </a:xfrm>
          <a:prstGeom prst="rect">
            <a:avLst/>
          </a:prstGeom>
          <a:noFill/>
          <a:ln>
            <a:noFill/>
          </a:ln>
        </p:spPr>
        <p:txBody>
          <a:bodyPr spcFirstLastPara="1" wrap="square" lIns="0" tIns="0" rIns="0" bIns="0" anchor="t" anchorCtr="0">
            <a:noAutofit/>
          </a:bodyPr>
          <a:lstStyle/>
          <a:p>
            <a:pPr marL="242900" marR="0" lvl="0" indent="-242900" algn="l" defTabSz="914400" rtl="0" eaLnBrk="1" fontAlgn="auto" latinLnBrk="0" hangingPunct="1">
              <a:lnSpc>
                <a:spcPct val="126000"/>
              </a:lnSpc>
              <a:spcBef>
                <a:spcPts val="0"/>
              </a:spcBef>
              <a:spcAft>
                <a:spcPts val="0"/>
              </a:spcAft>
              <a:buClr>
                <a:srgbClr val="2A2921"/>
              </a:buClr>
              <a:buSzPts val="1800"/>
              <a:buFont typeface="Montserrat"/>
              <a:buChar char="•"/>
              <a:tabLst/>
              <a:defRPr/>
            </a:pPr>
            <a:r>
              <a:rPr kumimoji="0" lang="en-US" sz="1800" b="0" i="0" u="none" strike="noStrike" kern="1200" cap="none" spc="0" normalizeH="0" baseline="0" noProof="0">
                <a:ln>
                  <a:noFill/>
                </a:ln>
                <a:solidFill>
                  <a:srgbClr val="2A2921"/>
                </a:solidFill>
                <a:effectLst/>
                <a:uLnTx/>
                <a:uFillTx/>
                <a:latin typeface="Montserrat"/>
                <a:ea typeface="Montserrat"/>
                <a:cs typeface="Montserrat"/>
                <a:sym typeface="Montserrat"/>
              </a:rPr>
              <a:t>Zoning advocacy is a central focus of our work</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42900" marR="0" lvl="0" indent="-242900" algn="l" defTabSz="914400" rtl="0" eaLnBrk="1" fontAlgn="auto" latinLnBrk="0" hangingPunct="1">
              <a:lnSpc>
                <a:spcPct val="126000"/>
              </a:lnSpc>
              <a:spcBef>
                <a:spcPts val="1952"/>
              </a:spcBef>
              <a:spcAft>
                <a:spcPts val="0"/>
              </a:spcAft>
              <a:buClr>
                <a:srgbClr val="2A2921"/>
              </a:buClr>
              <a:buSzPts val="1800"/>
              <a:buFont typeface="Montserrat"/>
              <a:buChar char="•"/>
              <a:tabLst/>
              <a:defRPr/>
            </a:pPr>
            <a:r>
              <a:rPr kumimoji="0" lang="en-US" sz="1800" b="0" i="0" u="none" strike="noStrike" kern="1200" cap="none" spc="0" normalizeH="0" baseline="0" noProof="0">
                <a:ln>
                  <a:noFill/>
                </a:ln>
                <a:solidFill>
                  <a:srgbClr val="2A2921"/>
                </a:solidFill>
                <a:effectLst/>
                <a:uLnTx/>
                <a:uFillTx/>
                <a:latin typeface="Montserrat"/>
                <a:ea typeface="Montserrat"/>
                <a:cs typeface="Montserrat"/>
                <a:sym typeface="Montserrat"/>
              </a:rPr>
              <a:t>In the next 6 months, we’re building a database of all 60 municipalities and tracking outcomes in 10 priority communities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42900" marR="0" lvl="0" indent="-242900" algn="l" defTabSz="914400" rtl="0" eaLnBrk="1" fontAlgn="auto" latinLnBrk="0" hangingPunct="1">
              <a:lnSpc>
                <a:spcPct val="126000"/>
              </a:lnSpc>
              <a:spcBef>
                <a:spcPts val="1952"/>
              </a:spcBef>
              <a:spcAft>
                <a:spcPts val="0"/>
              </a:spcAft>
              <a:buClr>
                <a:srgbClr val="2A2921"/>
              </a:buClr>
              <a:buSzPts val="1800"/>
              <a:buFont typeface="Montserrat"/>
              <a:buChar char="•"/>
              <a:tabLst/>
              <a:defRPr/>
            </a:pPr>
            <a:r>
              <a:rPr kumimoji="0" lang="en-US" sz="1800" b="0" i="0" u="none" strike="noStrike" kern="1200" cap="none" spc="0" normalizeH="0" baseline="0" noProof="0">
                <a:ln>
                  <a:noFill/>
                </a:ln>
                <a:solidFill>
                  <a:srgbClr val="2A2921"/>
                </a:solidFill>
                <a:effectLst/>
                <a:uLnTx/>
                <a:uFillTx/>
                <a:latin typeface="Montserrat"/>
                <a:ea typeface="Montserrat"/>
                <a:cs typeface="Montserrat"/>
                <a:sym typeface="Montserrat"/>
              </a:rPr>
              <a:t>We’re also developing an advocacy toolkit and launching a Housing Champions Pledge to support local advocacy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42900" marR="0" lvl="0" indent="-242900" algn="l" defTabSz="914400" rtl="0" eaLnBrk="1" fontAlgn="auto" latinLnBrk="0" hangingPunct="1">
              <a:lnSpc>
                <a:spcPct val="126000"/>
              </a:lnSpc>
              <a:spcBef>
                <a:spcPts val="1952"/>
              </a:spcBef>
              <a:spcAft>
                <a:spcPts val="0"/>
              </a:spcAft>
              <a:buClr>
                <a:srgbClr val="2A2921"/>
              </a:buClr>
              <a:buSzPts val="1800"/>
              <a:buFont typeface="Montserrat"/>
              <a:buChar char="•"/>
              <a:tabLst/>
              <a:defRPr/>
            </a:pPr>
            <a:r>
              <a:rPr kumimoji="0" lang="en-US" sz="1800" b="0" i="0" u="none" strike="noStrike" kern="1200" cap="none" spc="0" normalizeH="0" baseline="0" noProof="0">
                <a:ln>
                  <a:noFill/>
                </a:ln>
                <a:solidFill>
                  <a:srgbClr val="2A2921"/>
                </a:solidFill>
                <a:effectLst/>
                <a:uLnTx/>
                <a:uFillTx/>
                <a:latin typeface="Montserrat"/>
                <a:ea typeface="Montserrat"/>
                <a:cs typeface="Montserrat"/>
                <a:sym typeface="Montserrat"/>
              </a:rPr>
              <a:t>It’s about equipping people to show up where it matters with messages that resonate</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7"/>
          <p:cNvSpPr/>
          <p:nvPr/>
        </p:nvSpPr>
        <p:spPr>
          <a:xfrm>
            <a:off x="0" y="366918"/>
            <a:ext cx="12188952" cy="50985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25972"/>
              </a:lnSpc>
              <a:spcBef>
                <a:spcPts val="0"/>
              </a:spcBef>
              <a:spcAft>
                <a:spcPts val="0"/>
              </a:spcAft>
              <a:buClr>
                <a:srgbClr val="005151"/>
              </a:buClr>
              <a:buSzPts val="3188"/>
              <a:buFont typeface="Montserrat"/>
              <a:buNone/>
              <a:tabLst/>
              <a:defRPr/>
            </a:pPr>
            <a:r>
              <a:rPr kumimoji="0" lang="en-US" sz="3188" b="0" i="0" u="none" strike="noStrike" kern="1200" cap="none" spc="0" normalizeH="0" baseline="0" noProof="0">
                <a:ln>
                  <a:noFill/>
                </a:ln>
                <a:solidFill>
                  <a:srgbClr val="005151"/>
                </a:solidFill>
                <a:effectLst/>
                <a:uLnTx/>
                <a:uFillTx/>
                <a:latin typeface="Montserrat"/>
                <a:ea typeface="Montserrat"/>
                <a:cs typeface="Montserrat"/>
                <a:sym typeface="Montserrat"/>
              </a:rPr>
              <a:t>Opportunities for Connection</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78" name="Google Shape;78;p7"/>
          <p:cNvSpPr/>
          <p:nvPr/>
        </p:nvSpPr>
        <p:spPr>
          <a:xfrm>
            <a:off x="7522869" y="1523619"/>
            <a:ext cx="4189952" cy="4856536"/>
          </a:xfrm>
          <a:prstGeom prst="rect">
            <a:avLst/>
          </a:prstGeom>
          <a:solidFill>
            <a:srgbClr val="F5F5F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79" name="Google Shape;79;p7" descr="848255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522869" y="1523619"/>
            <a:ext cx="4189952" cy="4856536"/>
          </a:xfrm>
          <a:prstGeom prst="rect">
            <a:avLst/>
          </a:prstGeom>
          <a:noFill/>
          <a:ln>
            <a:noFill/>
          </a:ln>
        </p:spPr>
      </p:pic>
      <p:sp>
        <p:nvSpPr>
          <p:cNvPr id="80" name="Google Shape;80;p7"/>
          <p:cNvSpPr/>
          <p:nvPr/>
        </p:nvSpPr>
        <p:spPr>
          <a:xfrm>
            <a:off x="761810" y="1747599"/>
            <a:ext cx="6703924" cy="3890982"/>
          </a:xfrm>
          <a:prstGeom prst="rect">
            <a:avLst/>
          </a:prstGeom>
          <a:noFill/>
          <a:ln>
            <a:noFill/>
          </a:ln>
        </p:spPr>
        <p:txBody>
          <a:bodyPr spcFirstLastPara="1" wrap="square" lIns="0" tIns="0" rIns="0" bIns="0" anchor="t" anchorCtr="0">
            <a:noAutofit/>
          </a:bodyPr>
          <a:lstStyle/>
          <a:p>
            <a:pPr marL="242900" marR="0" lvl="0" indent="-242900" algn="l" defTabSz="914400" rtl="0" eaLnBrk="1" fontAlgn="auto" latinLnBrk="0" hangingPunct="1">
              <a:lnSpc>
                <a:spcPct val="126000"/>
              </a:lnSpc>
              <a:spcBef>
                <a:spcPts val="0"/>
              </a:spcBef>
              <a:spcAft>
                <a:spcPts val="0"/>
              </a:spcAft>
              <a:buClr>
                <a:srgbClr val="2A2921"/>
              </a:buClr>
              <a:buSzPts val="1800"/>
              <a:buFont typeface="Montserrat"/>
              <a:buChar char="•"/>
              <a:tabLst/>
              <a:defRPr/>
            </a:pPr>
            <a:r>
              <a:rPr kumimoji="0" lang="en-US" sz="1800" b="0" i="0" u="none" strike="noStrike" kern="1200" cap="none" spc="0" normalizeH="0" baseline="0" noProof="0">
                <a:ln>
                  <a:noFill/>
                </a:ln>
                <a:solidFill>
                  <a:srgbClr val="2A2921"/>
                </a:solidFill>
                <a:effectLst/>
                <a:uLnTx/>
                <a:uFillTx/>
                <a:latin typeface="Montserrat"/>
                <a:ea typeface="Montserrat"/>
                <a:cs typeface="Montserrat"/>
                <a:sym typeface="Montserrat"/>
              </a:rPr>
              <a:t>Align housing access with workforce and economic stability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42900" marR="0" lvl="0" indent="-242900" algn="l" defTabSz="914400" rtl="0" eaLnBrk="1" fontAlgn="auto" latinLnBrk="0" hangingPunct="1">
              <a:lnSpc>
                <a:spcPct val="126000"/>
              </a:lnSpc>
              <a:spcBef>
                <a:spcPts val="1952"/>
              </a:spcBef>
              <a:spcAft>
                <a:spcPts val="0"/>
              </a:spcAft>
              <a:buClr>
                <a:srgbClr val="2A2921"/>
              </a:buClr>
              <a:buSzPts val="1800"/>
              <a:buFont typeface="Montserrat"/>
              <a:buChar char="•"/>
              <a:tabLst/>
              <a:defRPr/>
            </a:pPr>
            <a:r>
              <a:rPr kumimoji="0" lang="en-US" sz="1800" b="0" i="0" u="none" strike="noStrike" kern="1200" cap="none" spc="0" normalizeH="0" baseline="0" noProof="0">
                <a:ln>
                  <a:noFill/>
                </a:ln>
                <a:solidFill>
                  <a:srgbClr val="2A2921"/>
                </a:solidFill>
                <a:effectLst/>
                <a:uLnTx/>
                <a:uFillTx/>
                <a:latin typeface="Montserrat"/>
                <a:ea typeface="Montserrat"/>
                <a:cs typeface="Montserrat"/>
                <a:sym typeface="Montserrat"/>
              </a:rPr>
              <a:t>Connect local zoning issues to community and service provider insights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42900" marR="0" lvl="0" indent="-242900" algn="l" defTabSz="914400" rtl="0" eaLnBrk="1" fontAlgn="auto" latinLnBrk="0" hangingPunct="1">
              <a:lnSpc>
                <a:spcPct val="126000"/>
              </a:lnSpc>
              <a:spcBef>
                <a:spcPts val="1952"/>
              </a:spcBef>
              <a:spcAft>
                <a:spcPts val="0"/>
              </a:spcAft>
              <a:buClr>
                <a:srgbClr val="2A2921"/>
              </a:buClr>
              <a:buSzPts val="1800"/>
              <a:buFont typeface="Montserrat"/>
              <a:buChar char="•"/>
              <a:tabLst/>
              <a:defRPr/>
            </a:pPr>
            <a:r>
              <a:rPr kumimoji="0" lang="en-US" sz="1800" b="0" i="0" u="none" strike="noStrike" kern="1200" cap="none" spc="0" normalizeH="0" baseline="0" noProof="0">
                <a:ln>
                  <a:noFill/>
                </a:ln>
                <a:solidFill>
                  <a:srgbClr val="2A2921"/>
                </a:solidFill>
                <a:effectLst/>
                <a:uLnTx/>
                <a:uFillTx/>
                <a:latin typeface="Montserrat"/>
                <a:ea typeface="Montserrat"/>
                <a:cs typeface="Montserrat"/>
                <a:sym typeface="Montserrat"/>
              </a:rPr>
              <a:t>Invite businesses, advocates, and providers to share real-world barriers/successes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42900" marR="0" lvl="0" indent="-242900" algn="l" defTabSz="914400" rtl="0" eaLnBrk="1" fontAlgn="auto" latinLnBrk="0" hangingPunct="1">
              <a:lnSpc>
                <a:spcPct val="126000"/>
              </a:lnSpc>
              <a:spcBef>
                <a:spcPts val="1952"/>
              </a:spcBef>
              <a:spcAft>
                <a:spcPts val="0"/>
              </a:spcAft>
              <a:buClr>
                <a:srgbClr val="2A2921"/>
              </a:buClr>
              <a:buSzPts val="1800"/>
              <a:buFont typeface="Montserrat"/>
              <a:buChar char="•"/>
              <a:tabLst/>
              <a:defRPr/>
            </a:pPr>
            <a:r>
              <a:rPr kumimoji="0" lang="en-US" sz="1800" b="0" i="0" u="none" strike="noStrike" kern="1200" cap="none" spc="0" normalizeH="0" baseline="0" noProof="0">
                <a:ln>
                  <a:noFill/>
                </a:ln>
                <a:solidFill>
                  <a:srgbClr val="2A2921"/>
                </a:solidFill>
                <a:effectLst/>
                <a:uLnTx/>
                <a:uFillTx/>
                <a:latin typeface="Montserrat"/>
                <a:ea typeface="Montserrat"/>
                <a:cs typeface="Montserrat"/>
                <a:sym typeface="Montserrat"/>
              </a:rPr>
              <a:t>Build cross-sector support for housing champions and zoning reform</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42900" marR="0" lvl="0" indent="-242900" algn="l" defTabSz="914400" rtl="0" eaLnBrk="1" fontAlgn="auto" latinLnBrk="0" hangingPunct="1">
              <a:lnSpc>
                <a:spcPct val="126000"/>
              </a:lnSpc>
              <a:spcBef>
                <a:spcPts val="1952"/>
              </a:spcBef>
              <a:spcAft>
                <a:spcPts val="0"/>
              </a:spcAft>
              <a:buClr>
                <a:srgbClr val="2A2921"/>
              </a:buClr>
              <a:buSzPts val="1800"/>
              <a:buFont typeface="Montserrat"/>
              <a:buChar char="•"/>
              <a:tabLst/>
              <a:defRPr/>
            </a:pPr>
            <a:r>
              <a:rPr kumimoji="0" lang="en-US" sz="1800" b="0" i="0" u="none" strike="noStrike" kern="1200" cap="none" spc="0" normalizeH="0" baseline="0" noProof="0">
                <a:ln>
                  <a:noFill/>
                </a:ln>
                <a:solidFill>
                  <a:srgbClr val="2A2921"/>
                </a:solidFill>
                <a:effectLst/>
                <a:uLnTx/>
                <a:uFillTx/>
                <a:latin typeface="Montserrat"/>
                <a:ea typeface="Montserrat"/>
                <a:cs typeface="Montserrat"/>
                <a:sym typeface="Montserrat"/>
              </a:rPr>
              <a:t>Explore opportunities to co-create messaging and amplify impact  </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CF9B49-4D0F-BED3-6189-AEB3DDCF36B7}"/>
              </a:ext>
            </a:extLst>
          </p:cNvPr>
          <p:cNvSpPr>
            <a:spLocks noGrp="1"/>
          </p:cNvSpPr>
          <p:nvPr>
            <p:ph type="sldNum" sz="quarter" idx="4"/>
          </p:nvPr>
        </p:nvSpPr>
        <p:spPr/>
        <p:txBody>
          <a:bodyPr/>
          <a:lstStyle/>
          <a:p>
            <a:fld id="{BBB69291-A384-1346-A27A-D0A1C91B6C32}" type="slidenum">
              <a:rPr lang="en-US" smtClean="0"/>
              <a:pPr/>
              <a:t>5</a:t>
            </a:fld>
            <a:endParaRPr lang="en-US"/>
          </a:p>
        </p:txBody>
      </p:sp>
      <p:sp>
        <p:nvSpPr>
          <p:cNvPr id="7" name="Title 1">
            <a:extLst>
              <a:ext uri="{FF2B5EF4-FFF2-40B4-BE49-F238E27FC236}">
                <a16:creationId xmlns:a16="http://schemas.microsoft.com/office/drawing/2014/main" id="{1A74B3F5-22FE-F17A-17A3-C7290A4B2584}"/>
              </a:ext>
            </a:extLst>
          </p:cNvPr>
          <p:cNvSpPr>
            <a:spLocks noGrp="1"/>
          </p:cNvSpPr>
          <p:nvPr>
            <p:ph type="title"/>
          </p:nvPr>
        </p:nvSpPr>
        <p:spPr>
          <a:xfrm>
            <a:off x="2798686" y="365125"/>
            <a:ext cx="8555114" cy="1325563"/>
          </a:xfrm>
        </p:spPr>
        <p:txBody>
          <a:bodyPr/>
          <a:lstStyle/>
          <a:p>
            <a:r>
              <a:rPr lang="en-US" dirty="0"/>
              <a:t>Lots of Funding sources</a:t>
            </a:r>
          </a:p>
        </p:txBody>
      </p:sp>
      <p:pic>
        <p:nvPicPr>
          <p:cNvPr id="5" name="Picture 4">
            <a:extLst>
              <a:ext uri="{FF2B5EF4-FFF2-40B4-BE49-F238E27FC236}">
                <a16:creationId xmlns:a16="http://schemas.microsoft.com/office/drawing/2014/main" id="{67D75F37-D4FA-4708-C96D-794745D16BCA}"/>
              </a:ext>
            </a:extLst>
          </p:cNvPr>
          <p:cNvPicPr>
            <a:picLocks noChangeAspect="1"/>
          </p:cNvPicPr>
          <p:nvPr/>
        </p:nvPicPr>
        <p:blipFill>
          <a:blip r:embed="rId2"/>
          <a:stretch>
            <a:fillRect/>
          </a:stretch>
        </p:blipFill>
        <p:spPr>
          <a:xfrm>
            <a:off x="2798686" y="1773469"/>
            <a:ext cx="8184204" cy="4315308"/>
          </a:xfrm>
          <a:prstGeom prst="rect">
            <a:avLst/>
          </a:prstGeom>
        </p:spPr>
      </p:pic>
    </p:spTree>
    <p:extLst>
      <p:ext uri="{BB962C8B-B14F-4D97-AF65-F5344CB8AC3E}">
        <p14:creationId xmlns:p14="http://schemas.microsoft.com/office/powerpoint/2010/main" val="503721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2E162-B63E-AB49-E645-4F3AFEEE6A3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3BC7612-8AFB-CBDD-1A20-E2BBC3BE6B4B}"/>
              </a:ext>
            </a:extLst>
          </p:cNvPr>
          <p:cNvPicPr>
            <a:picLocks noChangeAspect="1"/>
          </p:cNvPicPr>
          <p:nvPr/>
        </p:nvPicPr>
        <p:blipFill>
          <a:blip r:embed="rId2"/>
          <a:stretch>
            <a:fillRect/>
          </a:stretch>
        </p:blipFill>
        <p:spPr>
          <a:xfrm>
            <a:off x="733787" y="231402"/>
            <a:ext cx="3000794" cy="2086266"/>
          </a:xfrm>
          <a:prstGeom prst="rect">
            <a:avLst/>
          </a:prstGeom>
        </p:spPr>
      </p:pic>
      <p:sp>
        <p:nvSpPr>
          <p:cNvPr id="7" name="TextBox 6">
            <a:extLst>
              <a:ext uri="{FF2B5EF4-FFF2-40B4-BE49-F238E27FC236}">
                <a16:creationId xmlns:a16="http://schemas.microsoft.com/office/drawing/2014/main" id="{A380C7E1-8270-29D2-4E6F-D0DFB1589137}"/>
              </a:ext>
            </a:extLst>
          </p:cNvPr>
          <p:cNvSpPr txBox="1"/>
          <p:nvPr/>
        </p:nvSpPr>
        <p:spPr>
          <a:xfrm>
            <a:off x="4050792" y="2121408"/>
            <a:ext cx="7059168" cy="5016758"/>
          </a:xfrm>
          <a:prstGeom prst="rect">
            <a:avLst/>
          </a:prstGeom>
          <a:noFill/>
        </p:spPr>
        <p:txBody>
          <a:bodyPr wrap="square" rtlCol="0">
            <a:spAutoFit/>
          </a:bodyPr>
          <a:lstStyle/>
          <a:p>
            <a:r>
              <a:rPr lang="en-GB" sz="2400" b="1" dirty="0"/>
              <a:t>B6. Driving Rural Housing Solutions: Building Capacity, Coalitions, and Homes</a:t>
            </a:r>
          </a:p>
          <a:p>
            <a:endParaRPr lang="en-GB" sz="2400" b="1" dirty="0"/>
          </a:p>
          <a:p>
            <a:r>
              <a:rPr lang="en-GB" sz="2400" b="1" dirty="0"/>
              <a:t>Magnolia C/D – Dec 3</a:t>
            </a:r>
            <a:r>
              <a:rPr lang="en-GB" sz="2400" b="1" baseline="30000" dirty="0"/>
              <a:t>rd</a:t>
            </a:r>
            <a:r>
              <a:rPr lang="en-GB" sz="2400" b="1" dirty="0"/>
              <a:t> 4:15 to 5:30</a:t>
            </a:r>
          </a:p>
          <a:p>
            <a:endParaRPr lang="en-GB" b="1" dirty="0"/>
          </a:p>
          <a:p>
            <a:r>
              <a:rPr lang="en-GB" sz="1400" b="1" dirty="0"/>
              <a:t>Bryce </a:t>
            </a:r>
            <a:r>
              <a:rPr lang="en-GB" sz="1400" b="1" dirty="0" err="1"/>
              <a:t>Maretzki</a:t>
            </a:r>
            <a:r>
              <a:rPr lang="en-GB" sz="1400" b="1" dirty="0"/>
              <a:t> - BMaretzki@phfa.org</a:t>
            </a:r>
          </a:p>
          <a:p>
            <a:r>
              <a:rPr lang="en-GB" sz="1400" dirty="0"/>
              <a:t>Director of Strategic Planning and Policy </a:t>
            </a:r>
          </a:p>
          <a:p>
            <a:r>
              <a:rPr lang="en-GB" sz="1400" dirty="0"/>
              <a:t>Pennsylvania Housing Finance Agency</a:t>
            </a:r>
          </a:p>
          <a:p>
            <a:endParaRPr lang="en-GB" sz="1600" b="1" dirty="0"/>
          </a:p>
          <a:p>
            <a:r>
              <a:rPr lang="en-GB" sz="1400" b="1" dirty="0"/>
              <a:t>Chad Martin - Chad@chestnuthousing.org</a:t>
            </a:r>
          </a:p>
          <a:p>
            <a:r>
              <a:rPr lang="en-GB" sz="1400" dirty="0"/>
              <a:t>Executive Director </a:t>
            </a:r>
          </a:p>
          <a:p>
            <a:r>
              <a:rPr lang="en-GB" sz="1400" dirty="0"/>
              <a:t>Chestnut Housing</a:t>
            </a:r>
            <a:br>
              <a:rPr lang="en-GB" sz="1400" dirty="0"/>
            </a:br>
            <a:endParaRPr lang="en-GB" sz="1400" dirty="0"/>
          </a:p>
          <a:p>
            <a:r>
              <a:rPr lang="en-GB" sz="1400" b="1" dirty="0"/>
              <a:t>Tom Campbell – TomC@CDPoconos.org</a:t>
            </a:r>
          </a:p>
          <a:p>
            <a:r>
              <a:rPr lang="en-GB" sz="1400" dirty="0"/>
              <a:t>Director of Housing Initiatives </a:t>
            </a:r>
          </a:p>
          <a:p>
            <a:r>
              <a:rPr lang="en-GB" sz="1400" dirty="0"/>
              <a:t>Pocono Mountains United Way &amp;</a:t>
            </a:r>
            <a:br>
              <a:rPr lang="en-GB" sz="1400" dirty="0"/>
            </a:br>
            <a:r>
              <a:rPr lang="en-GB" sz="1400" dirty="0"/>
              <a:t>Community Development of the Poconos</a:t>
            </a:r>
          </a:p>
          <a:p>
            <a:endParaRPr lang="en-GB" sz="2000" b="1" dirty="0"/>
          </a:p>
          <a:p>
            <a:endParaRPr lang="en-US" dirty="0"/>
          </a:p>
        </p:txBody>
      </p:sp>
      <p:pic>
        <p:nvPicPr>
          <p:cNvPr id="9" name="Picture 8">
            <a:extLst>
              <a:ext uri="{FF2B5EF4-FFF2-40B4-BE49-F238E27FC236}">
                <a16:creationId xmlns:a16="http://schemas.microsoft.com/office/drawing/2014/main" id="{46A2F390-8F87-9BC5-31A3-CFB71CAD2C8E}"/>
              </a:ext>
            </a:extLst>
          </p:cNvPr>
          <p:cNvPicPr>
            <a:picLocks noChangeAspect="1"/>
          </p:cNvPicPr>
          <p:nvPr/>
        </p:nvPicPr>
        <p:blipFill>
          <a:blip r:embed="rId3"/>
          <a:stretch>
            <a:fillRect/>
          </a:stretch>
        </p:blipFill>
        <p:spPr>
          <a:xfrm>
            <a:off x="3734581" y="663201"/>
            <a:ext cx="7860012" cy="1343116"/>
          </a:xfrm>
          <a:prstGeom prst="rect">
            <a:avLst/>
          </a:prstGeom>
        </p:spPr>
      </p:pic>
      <p:sp>
        <p:nvSpPr>
          <p:cNvPr id="10" name="TextBox 9">
            <a:extLst>
              <a:ext uri="{FF2B5EF4-FFF2-40B4-BE49-F238E27FC236}">
                <a16:creationId xmlns:a16="http://schemas.microsoft.com/office/drawing/2014/main" id="{4B1B7719-26D7-88CC-600B-EBFD04E817E9}"/>
              </a:ext>
            </a:extLst>
          </p:cNvPr>
          <p:cNvSpPr txBox="1"/>
          <p:nvPr/>
        </p:nvSpPr>
        <p:spPr>
          <a:xfrm>
            <a:off x="1571182" y="2317668"/>
            <a:ext cx="1326004" cy="769441"/>
          </a:xfrm>
          <a:prstGeom prst="rect">
            <a:avLst/>
          </a:prstGeom>
          <a:noFill/>
        </p:spPr>
        <p:txBody>
          <a:bodyPr wrap="none" rtlCol="0">
            <a:spAutoFit/>
          </a:bodyPr>
          <a:lstStyle/>
          <a:p>
            <a:r>
              <a:rPr lang="en-GB" sz="4400" dirty="0"/>
              <a:t>2025</a:t>
            </a:r>
            <a:endParaRPr lang="en-US" sz="4400" dirty="0"/>
          </a:p>
        </p:txBody>
      </p:sp>
    </p:spTree>
    <p:extLst>
      <p:ext uri="{BB962C8B-B14F-4D97-AF65-F5344CB8AC3E}">
        <p14:creationId xmlns:p14="http://schemas.microsoft.com/office/powerpoint/2010/main" val="2333765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CF9B49-4D0F-BED3-6189-AEB3DDCF36B7}"/>
              </a:ext>
            </a:extLst>
          </p:cNvPr>
          <p:cNvSpPr>
            <a:spLocks noGrp="1"/>
          </p:cNvSpPr>
          <p:nvPr>
            <p:ph type="sldNum" sz="quarter" idx="4"/>
          </p:nvPr>
        </p:nvSpPr>
        <p:spPr/>
        <p:txBody>
          <a:bodyPr/>
          <a:lstStyle/>
          <a:p>
            <a:fld id="{BBB69291-A384-1346-A27A-D0A1C91B6C32}" type="slidenum">
              <a:rPr lang="en-US" smtClean="0"/>
              <a:pPr/>
              <a:t>6</a:t>
            </a:fld>
            <a:endParaRPr lang="en-US"/>
          </a:p>
        </p:txBody>
      </p:sp>
      <p:sp>
        <p:nvSpPr>
          <p:cNvPr id="7" name="Title 1">
            <a:extLst>
              <a:ext uri="{FF2B5EF4-FFF2-40B4-BE49-F238E27FC236}">
                <a16:creationId xmlns:a16="http://schemas.microsoft.com/office/drawing/2014/main" id="{1A74B3F5-22FE-F17A-17A3-C7290A4B2584}"/>
              </a:ext>
            </a:extLst>
          </p:cNvPr>
          <p:cNvSpPr>
            <a:spLocks noGrp="1"/>
          </p:cNvSpPr>
          <p:nvPr>
            <p:ph type="title"/>
          </p:nvPr>
        </p:nvSpPr>
        <p:spPr>
          <a:xfrm>
            <a:off x="2798686" y="365125"/>
            <a:ext cx="8555114" cy="1325563"/>
          </a:xfrm>
        </p:spPr>
        <p:txBody>
          <a:bodyPr/>
          <a:lstStyle/>
          <a:p>
            <a:r>
              <a:rPr lang="en-US" dirty="0"/>
              <a:t>A Roadmap?  </a:t>
            </a:r>
            <a:br>
              <a:rPr lang="en-US" dirty="0"/>
            </a:br>
            <a:r>
              <a:rPr lang="en-US" sz="3200" dirty="0"/>
              <a:t>Affordable Housing Plans</a:t>
            </a:r>
            <a:endParaRPr lang="en-US" dirty="0"/>
          </a:p>
        </p:txBody>
      </p:sp>
      <p:pic>
        <p:nvPicPr>
          <p:cNvPr id="5" name="Picture 4">
            <a:extLst>
              <a:ext uri="{FF2B5EF4-FFF2-40B4-BE49-F238E27FC236}">
                <a16:creationId xmlns:a16="http://schemas.microsoft.com/office/drawing/2014/main" id="{951D6FB2-B714-856A-1A0B-98F814A33ABC}"/>
              </a:ext>
            </a:extLst>
          </p:cNvPr>
          <p:cNvPicPr>
            <a:picLocks noChangeAspect="1"/>
          </p:cNvPicPr>
          <p:nvPr/>
        </p:nvPicPr>
        <p:blipFill>
          <a:blip r:embed="rId2"/>
          <a:stretch>
            <a:fillRect/>
          </a:stretch>
        </p:blipFill>
        <p:spPr>
          <a:xfrm>
            <a:off x="6361889" y="2687432"/>
            <a:ext cx="4328809" cy="3262563"/>
          </a:xfrm>
          <a:prstGeom prst="rect">
            <a:avLst/>
          </a:prstGeom>
        </p:spPr>
      </p:pic>
      <p:pic>
        <p:nvPicPr>
          <p:cNvPr id="8" name="Picture 7">
            <a:extLst>
              <a:ext uri="{FF2B5EF4-FFF2-40B4-BE49-F238E27FC236}">
                <a16:creationId xmlns:a16="http://schemas.microsoft.com/office/drawing/2014/main" id="{435FCB25-3B3F-768C-725F-7C1648AB59F5}"/>
              </a:ext>
            </a:extLst>
          </p:cNvPr>
          <p:cNvPicPr>
            <a:picLocks noChangeAspect="1"/>
          </p:cNvPicPr>
          <p:nvPr/>
        </p:nvPicPr>
        <p:blipFill>
          <a:blip r:embed="rId3"/>
          <a:stretch>
            <a:fillRect/>
          </a:stretch>
        </p:blipFill>
        <p:spPr>
          <a:xfrm>
            <a:off x="1594030" y="1857983"/>
            <a:ext cx="4597755" cy="3501957"/>
          </a:xfrm>
          <a:prstGeom prst="rect">
            <a:avLst/>
          </a:prstGeom>
        </p:spPr>
      </p:pic>
    </p:spTree>
    <p:extLst>
      <p:ext uri="{BB962C8B-B14F-4D97-AF65-F5344CB8AC3E}">
        <p14:creationId xmlns:p14="http://schemas.microsoft.com/office/powerpoint/2010/main" val="335215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86D9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CF9B49-4D0F-BED3-6189-AEB3DDCF36B7}"/>
              </a:ext>
            </a:extLst>
          </p:cNvPr>
          <p:cNvSpPr>
            <a:spLocks noGrp="1"/>
          </p:cNvSpPr>
          <p:nvPr>
            <p:ph type="sldNum" sz="quarter" idx="4"/>
          </p:nvPr>
        </p:nvSpPr>
        <p:spPr/>
        <p:txBody>
          <a:bodyPr/>
          <a:lstStyle/>
          <a:p>
            <a:fld id="{BBB69291-A384-1346-A27A-D0A1C91B6C32}" type="slidenum">
              <a:rPr lang="en-US" smtClean="0"/>
              <a:pPr/>
              <a:t>7</a:t>
            </a:fld>
            <a:endParaRPr lang="en-US"/>
          </a:p>
        </p:txBody>
      </p:sp>
      <p:sp>
        <p:nvSpPr>
          <p:cNvPr id="48" name="Rectangle 47">
            <a:extLst>
              <a:ext uri="{FF2B5EF4-FFF2-40B4-BE49-F238E27FC236}">
                <a16:creationId xmlns:a16="http://schemas.microsoft.com/office/drawing/2014/main" id="{61A3FC25-D259-D4BB-9330-ACE36C611366}"/>
              </a:ext>
            </a:extLst>
          </p:cNvPr>
          <p:cNvSpPr/>
          <p:nvPr/>
        </p:nvSpPr>
        <p:spPr>
          <a:xfrm>
            <a:off x="2714625" y="1476375"/>
            <a:ext cx="9058275" cy="214313"/>
          </a:xfrm>
          <a:prstGeom prst="rect">
            <a:avLst/>
          </a:prstGeom>
          <a:solidFill>
            <a:srgbClr val="486D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A74B3F5-22FE-F17A-17A3-C7290A4B2584}"/>
              </a:ext>
            </a:extLst>
          </p:cNvPr>
          <p:cNvSpPr>
            <a:spLocks noGrp="1"/>
          </p:cNvSpPr>
          <p:nvPr>
            <p:ph type="title"/>
          </p:nvPr>
        </p:nvSpPr>
        <p:spPr>
          <a:xfrm>
            <a:off x="5228166" y="495454"/>
            <a:ext cx="6633561" cy="798205"/>
          </a:xfrm>
        </p:spPr>
        <p:txBody>
          <a:bodyPr/>
          <a:lstStyle/>
          <a:p>
            <a:r>
              <a:rPr lang="en-US" dirty="0">
                <a:solidFill>
                  <a:srgbClr val="002060"/>
                </a:solidFill>
              </a:rPr>
              <a:t>The Roadmap was:</a:t>
            </a:r>
          </a:p>
        </p:txBody>
      </p:sp>
      <p:sp>
        <p:nvSpPr>
          <p:cNvPr id="45" name="Title 1">
            <a:extLst>
              <a:ext uri="{FF2B5EF4-FFF2-40B4-BE49-F238E27FC236}">
                <a16:creationId xmlns:a16="http://schemas.microsoft.com/office/drawing/2014/main" id="{4C0855B7-CE96-A0FD-CD26-2412069BE47D}"/>
              </a:ext>
            </a:extLst>
          </p:cNvPr>
          <p:cNvSpPr txBox="1">
            <a:spLocks/>
          </p:cNvSpPr>
          <p:nvPr/>
        </p:nvSpPr>
        <p:spPr>
          <a:xfrm>
            <a:off x="5464503" y="2001875"/>
            <a:ext cx="6458208" cy="379524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chemeClr val="accent5"/>
                </a:solidFill>
                <a:latin typeface="Arial" charset="0"/>
                <a:ea typeface="Arial" charset="0"/>
                <a:cs typeface="Arial" charset="0"/>
              </a:defRPr>
            </a:lvl1pPr>
          </a:lstStyle>
          <a:p>
            <a:r>
              <a:rPr lang="en-US" dirty="0">
                <a:solidFill>
                  <a:srgbClr val="FFC000"/>
                </a:solidFill>
              </a:rPr>
              <a:t>I’ve built a great list of To-Dos</a:t>
            </a:r>
          </a:p>
          <a:p>
            <a:endParaRPr lang="en-US" dirty="0"/>
          </a:p>
          <a:p>
            <a:endParaRPr lang="en-US" dirty="0"/>
          </a:p>
          <a:p>
            <a:r>
              <a:rPr lang="en-US" dirty="0">
                <a:solidFill>
                  <a:srgbClr val="FFC000"/>
                </a:solidFill>
              </a:rPr>
              <a:t>Now I just need to find someone to do them</a:t>
            </a:r>
          </a:p>
        </p:txBody>
      </p:sp>
      <p:pic>
        <p:nvPicPr>
          <p:cNvPr id="1026" name="Picture 2" descr="Map Of Monroe County Pa | Map Of West">
            <a:extLst>
              <a:ext uri="{FF2B5EF4-FFF2-40B4-BE49-F238E27FC236}">
                <a16:creationId xmlns:a16="http://schemas.microsoft.com/office/drawing/2014/main" id="{D66260B3-93CF-93E2-F631-F6D1E3D962B5}"/>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666" y="1892300"/>
            <a:ext cx="4762500" cy="460057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39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CE6EC-49F3-7C2C-F22C-FC6655C18DE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03C3A2-2F0E-D751-AC41-7188DF29AC99}"/>
              </a:ext>
            </a:extLst>
          </p:cNvPr>
          <p:cNvSpPr>
            <a:spLocks noGrp="1"/>
          </p:cNvSpPr>
          <p:nvPr>
            <p:ph idx="1"/>
          </p:nvPr>
        </p:nvSpPr>
        <p:spPr>
          <a:xfrm>
            <a:off x="465666" y="1738850"/>
            <a:ext cx="11089840" cy="4054785"/>
          </a:xfrm>
        </p:spPr>
        <p:txBody>
          <a:bodyPr vert="horz" lIns="91440" tIns="45720" rIns="91440" bIns="45720" rtlCol="0" anchor="t">
            <a:noAutofit/>
          </a:bodyPr>
          <a:lstStyle/>
          <a:p>
            <a:pPr marL="0" indent="0" algn="ctr">
              <a:buNone/>
            </a:pPr>
            <a:r>
              <a:rPr lang="en-US" sz="2400" dirty="0">
                <a:solidFill>
                  <a:schemeClr val="tx2">
                    <a:lumMod val="50000"/>
                  </a:schemeClr>
                </a:solidFill>
                <a:latin typeface="Arial"/>
                <a:cs typeface="Arial"/>
              </a:rPr>
              <a:t>Housing Authority</a:t>
            </a:r>
          </a:p>
          <a:p>
            <a:pPr marL="0" indent="0">
              <a:buNone/>
            </a:pPr>
            <a:r>
              <a:rPr lang="en-US" sz="2400" dirty="0">
                <a:solidFill>
                  <a:schemeClr val="tx2">
                    <a:lumMod val="50000"/>
                  </a:schemeClr>
                </a:solidFill>
                <a:latin typeface="Arial"/>
                <a:cs typeface="Arial"/>
              </a:rPr>
              <a:t>County Government						Boroughs</a:t>
            </a:r>
          </a:p>
          <a:p>
            <a:pPr marL="0" indent="0" algn="ctr">
              <a:buNone/>
            </a:pPr>
            <a:r>
              <a:rPr lang="en-US" sz="2400" dirty="0">
                <a:solidFill>
                  <a:schemeClr val="tx2">
                    <a:lumMod val="50000"/>
                  </a:schemeClr>
                </a:solidFill>
                <a:latin typeface="Arial"/>
                <a:cs typeface="Arial"/>
              </a:rPr>
              <a:t>Economic Development Authority</a:t>
            </a:r>
          </a:p>
          <a:p>
            <a:pPr marL="0" indent="0">
              <a:buNone/>
            </a:pPr>
            <a:r>
              <a:rPr lang="en-US" sz="2400" dirty="0">
                <a:solidFill>
                  <a:schemeClr val="tx2">
                    <a:lumMod val="50000"/>
                  </a:schemeClr>
                </a:solidFill>
                <a:latin typeface="Arial"/>
                <a:cs typeface="Arial"/>
              </a:rPr>
              <a:t>United Way							Chamber of Commerce</a:t>
            </a:r>
          </a:p>
          <a:p>
            <a:pPr marL="0" indent="0" algn="ctr">
              <a:buNone/>
            </a:pPr>
            <a:r>
              <a:rPr lang="en-US" sz="2400" dirty="0">
                <a:solidFill>
                  <a:schemeClr val="tx2">
                    <a:lumMod val="50000"/>
                  </a:schemeClr>
                </a:solidFill>
                <a:latin typeface="Arial"/>
                <a:cs typeface="Arial"/>
              </a:rPr>
              <a:t>County Planning Dept </a:t>
            </a:r>
          </a:p>
          <a:p>
            <a:pPr marL="0" indent="0">
              <a:buNone/>
            </a:pPr>
            <a:r>
              <a:rPr lang="en-US" sz="2400" dirty="0">
                <a:solidFill>
                  <a:schemeClr val="tx2">
                    <a:lumMod val="50000"/>
                  </a:schemeClr>
                </a:solidFill>
                <a:latin typeface="Arial"/>
                <a:cs typeface="Arial"/>
              </a:rPr>
              <a:t>Redevelopment Authority					Housing Assist Agencies</a:t>
            </a:r>
          </a:p>
          <a:p>
            <a:pPr marL="0" indent="0" algn="ctr">
              <a:buNone/>
            </a:pPr>
            <a:r>
              <a:rPr lang="en-US" sz="2400" dirty="0">
                <a:solidFill>
                  <a:schemeClr val="tx2">
                    <a:lumMod val="50000"/>
                  </a:schemeClr>
                </a:solidFill>
                <a:latin typeface="Arial"/>
                <a:cs typeface="Arial"/>
              </a:rPr>
              <a:t>Churches</a:t>
            </a:r>
          </a:p>
          <a:p>
            <a:pPr marL="0" indent="0">
              <a:buNone/>
            </a:pPr>
            <a:r>
              <a:rPr lang="en-US" sz="2400" dirty="0">
                <a:solidFill>
                  <a:schemeClr val="tx2">
                    <a:lumMod val="50000"/>
                  </a:schemeClr>
                </a:solidFill>
                <a:latin typeface="Arial"/>
                <a:cs typeface="Arial"/>
              </a:rPr>
              <a:t>Community Action Agency					Community Dev Corp</a:t>
            </a:r>
          </a:p>
        </p:txBody>
      </p:sp>
      <p:sp>
        <p:nvSpPr>
          <p:cNvPr id="3" name="Slide Number Placeholder 2">
            <a:extLst>
              <a:ext uri="{FF2B5EF4-FFF2-40B4-BE49-F238E27FC236}">
                <a16:creationId xmlns:a16="http://schemas.microsoft.com/office/drawing/2014/main" id="{63DB462E-57EC-9C83-B584-D40A69573256}"/>
              </a:ext>
            </a:extLst>
          </p:cNvPr>
          <p:cNvSpPr>
            <a:spLocks noGrp="1"/>
          </p:cNvSpPr>
          <p:nvPr>
            <p:ph type="sldNum" sz="quarter" idx="4"/>
          </p:nvPr>
        </p:nvSpPr>
        <p:spPr/>
        <p:txBody>
          <a:bodyPr/>
          <a:lstStyle/>
          <a:p>
            <a:fld id="{BBB69291-A384-1346-A27A-D0A1C91B6C32}" type="slidenum">
              <a:rPr lang="en-US" smtClean="0"/>
              <a:pPr/>
              <a:t>8</a:t>
            </a:fld>
            <a:endParaRPr lang="en-US"/>
          </a:p>
        </p:txBody>
      </p:sp>
      <p:sp>
        <p:nvSpPr>
          <p:cNvPr id="4" name="Title 3">
            <a:extLst>
              <a:ext uri="{FF2B5EF4-FFF2-40B4-BE49-F238E27FC236}">
                <a16:creationId xmlns:a16="http://schemas.microsoft.com/office/drawing/2014/main" id="{40E1EE9F-5117-5118-42A5-6BD9E9C661FB}"/>
              </a:ext>
            </a:extLst>
          </p:cNvPr>
          <p:cNvSpPr>
            <a:spLocks noGrp="1"/>
          </p:cNvSpPr>
          <p:nvPr>
            <p:ph type="title"/>
          </p:nvPr>
        </p:nvSpPr>
        <p:spPr>
          <a:xfrm>
            <a:off x="2755899" y="493135"/>
            <a:ext cx="9095441" cy="1151075"/>
          </a:xfrm>
        </p:spPr>
        <p:txBody>
          <a:bodyPr/>
          <a:lstStyle/>
          <a:p>
            <a:r>
              <a:rPr lang="en-US" dirty="0">
                <a:latin typeface="Arial"/>
                <a:cs typeface="Arial"/>
              </a:rPr>
              <a:t>Who’s going to</a:t>
            </a:r>
            <a:br>
              <a:rPr lang="en-US" dirty="0">
                <a:latin typeface="Arial"/>
                <a:cs typeface="Arial"/>
              </a:rPr>
            </a:br>
            <a:r>
              <a:rPr lang="en-US" dirty="0">
                <a:latin typeface="Arial"/>
                <a:cs typeface="Arial"/>
              </a:rPr>
              <a:t>make something happen?</a:t>
            </a:r>
            <a:endParaRPr lang="en-US" dirty="0"/>
          </a:p>
        </p:txBody>
      </p:sp>
    </p:spTree>
    <p:extLst>
      <p:ext uri="{BB962C8B-B14F-4D97-AF65-F5344CB8AC3E}">
        <p14:creationId xmlns:p14="http://schemas.microsoft.com/office/powerpoint/2010/main" val="2139745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5824D-C724-F818-2870-A74B1FCF44B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602A04-46F5-CDDC-ED98-BCECB3E387BF}"/>
              </a:ext>
            </a:extLst>
          </p:cNvPr>
          <p:cNvSpPr>
            <a:spLocks noGrp="1"/>
          </p:cNvSpPr>
          <p:nvPr>
            <p:ph idx="1"/>
          </p:nvPr>
        </p:nvSpPr>
        <p:spPr>
          <a:xfrm>
            <a:off x="465666" y="1738850"/>
            <a:ext cx="11089840" cy="4054785"/>
          </a:xfrm>
        </p:spPr>
        <p:txBody>
          <a:bodyPr vert="horz" lIns="91440" tIns="45720" rIns="91440" bIns="45720" rtlCol="0" anchor="t">
            <a:noAutofit/>
          </a:bodyPr>
          <a:lstStyle/>
          <a:p>
            <a:pPr marL="0" indent="0" algn="ctr">
              <a:buNone/>
            </a:pPr>
            <a:r>
              <a:rPr lang="en-US" sz="2400" dirty="0">
                <a:solidFill>
                  <a:schemeClr val="tx2">
                    <a:lumMod val="50000"/>
                  </a:schemeClr>
                </a:solidFill>
                <a:latin typeface="Arial"/>
                <a:cs typeface="Arial"/>
              </a:rPr>
              <a:t>Housing Authority</a:t>
            </a:r>
          </a:p>
          <a:p>
            <a:pPr marL="0" indent="0">
              <a:buNone/>
            </a:pPr>
            <a:r>
              <a:rPr lang="en-US" sz="2400" dirty="0">
                <a:solidFill>
                  <a:schemeClr val="tx2">
                    <a:lumMod val="50000"/>
                  </a:schemeClr>
                </a:solidFill>
                <a:latin typeface="Arial"/>
                <a:cs typeface="Arial"/>
              </a:rPr>
              <a:t>County Government						Boroughs</a:t>
            </a:r>
          </a:p>
          <a:p>
            <a:pPr marL="0" indent="0" algn="ctr">
              <a:buNone/>
            </a:pPr>
            <a:r>
              <a:rPr lang="en-US" sz="2400" dirty="0">
                <a:solidFill>
                  <a:schemeClr val="tx2">
                    <a:lumMod val="50000"/>
                  </a:schemeClr>
                </a:solidFill>
                <a:latin typeface="Arial"/>
                <a:cs typeface="Arial"/>
              </a:rPr>
              <a:t>Economic Development Authority</a:t>
            </a:r>
          </a:p>
          <a:p>
            <a:pPr marL="0" indent="0">
              <a:buNone/>
            </a:pPr>
            <a:r>
              <a:rPr lang="en-US" sz="2400" dirty="0">
                <a:solidFill>
                  <a:schemeClr val="tx2">
                    <a:lumMod val="50000"/>
                  </a:schemeClr>
                </a:solidFill>
                <a:latin typeface="Arial"/>
                <a:cs typeface="Arial"/>
              </a:rPr>
              <a:t>United Way							Chamber of Commerce</a:t>
            </a:r>
          </a:p>
          <a:p>
            <a:pPr marL="0" indent="0" algn="ctr">
              <a:buNone/>
            </a:pPr>
            <a:r>
              <a:rPr lang="en-US" sz="2400" dirty="0">
                <a:solidFill>
                  <a:schemeClr val="tx2">
                    <a:lumMod val="50000"/>
                  </a:schemeClr>
                </a:solidFill>
                <a:latin typeface="Arial"/>
                <a:cs typeface="Arial"/>
              </a:rPr>
              <a:t>County Planning Dept </a:t>
            </a:r>
          </a:p>
          <a:p>
            <a:pPr marL="0" indent="0">
              <a:buNone/>
            </a:pPr>
            <a:r>
              <a:rPr lang="en-US" sz="2400" dirty="0">
                <a:solidFill>
                  <a:schemeClr val="tx2">
                    <a:lumMod val="50000"/>
                  </a:schemeClr>
                </a:solidFill>
                <a:latin typeface="Arial"/>
                <a:cs typeface="Arial"/>
              </a:rPr>
              <a:t>Redevelopment Authority					Housing Assist Agencies</a:t>
            </a:r>
          </a:p>
          <a:p>
            <a:pPr marL="0" indent="0" algn="ctr">
              <a:buNone/>
            </a:pPr>
            <a:r>
              <a:rPr lang="en-US" sz="2400" dirty="0">
                <a:solidFill>
                  <a:schemeClr val="tx2">
                    <a:lumMod val="50000"/>
                  </a:schemeClr>
                </a:solidFill>
                <a:latin typeface="Arial"/>
                <a:cs typeface="Arial"/>
              </a:rPr>
              <a:t>Churches</a:t>
            </a:r>
          </a:p>
          <a:p>
            <a:pPr marL="0" indent="0">
              <a:buNone/>
            </a:pPr>
            <a:r>
              <a:rPr lang="en-US" sz="2400" dirty="0">
                <a:solidFill>
                  <a:schemeClr val="tx2">
                    <a:lumMod val="50000"/>
                  </a:schemeClr>
                </a:solidFill>
                <a:latin typeface="Arial"/>
                <a:cs typeface="Arial"/>
              </a:rPr>
              <a:t>Community Action Agency					Community Dev Corp</a:t>
            </a:r>
          </a:p>
        </p:txBody>
      </p:sp>
      <p:sp>
        <p:nvSpPr>
          <p:cNvPr id="3" name="Slide Number Placeholder 2">
            <a:extLst>
              <a:ext uri="{FF2B5EF4-FFF2-40B4-BE49-F238E27FC236}">
                <a16:creationId xmlns:a16="http://schemas.microsoft.com/office/drawing/2014/main" id="{A1CAF255-FCC7-D82A-36FF-1E070498A017}"/>
              </a:ext>
            </a:extLst>
          </p:cNvPr>
          <p:cNvSpPr>
            <a:spLocks noGrp="1"/>
          </p:cNvSpPr>
          <p:nvPr>
            <p:ph type="sldNum" sz="quarter" idx="4"/>
          </p:nvPr>
        </p:nvSpPr>
        <p:spPr/>
        <p:txBody>
          <a:bodyPr/>
          <a:lstStyle/>
          <a:p>
            <a:fld id="{BBB69291-A384-1346-A27A-D0A1C91B6C32}" type="slidenum">
              <a:rPr lang="en-US" smtClean="0"/>
              <a:pPr/>
              <a:t>9</a:t>
            </a:fld>
            <a:endParaRPr lang="en-US"/>
          </a:p>
        </p:txBody>
      </p:sp>
      <p:sp>
        <p:nvSpPr>
          <p:cNvPr id="4" name="Title 3">
            <a:extLst>
              <a:ext uri="{FF2B5EF4-FFF2-40B4-BE49-F238E27FC236}">
                <a16:creationId xmlns:a16="http://schemas.microsoft.com/office/drawing/2014/main" id="{6B57BBFB-DE77-5AC0-B379-0265D567761E}"/>
              </a:ext>
            </a:extLst>
          </p:cNvPr>
          <p:cNvSpPr>
            <a:spLocks noGrp="1"/>
          </p:cNvSpPr>
          <p:nvPr>
            <p:ph type="title"/>
          </p:nvPr>
        </p:nvSpPr>
        <p:spPr>
          <a:xfrm>
            <a:off x="2755899" y="493135"/>
            <a:ext cx="9095441" cy="1151075"/>
          </a:xfrm>
        </p:spPr>
        <p:txBody>
          <a:bodyPr/>
          <a:lstStyle/>
          <a:p>
            <a:r>
              <a:rPr lang="en-US" dirty="0">
                <a:latin typeface="Arial"/>
                <a:cs typeface="Arial"/>
              </a:rPr>
              <a:t>Who’s going to</a:t>
            </a:r>
            <a:br>
              <a:rPr lang="en-US" dirty="0">
                <a:latin typeface="Arial"/>
                <a:cs typeface="Arial"/>
              </a:rPr>
            </a:br>
            <a:r>
              <a:rPr lang="en-US" dirty="0">
                <a:latin typeface="Arial"/>
                <a:cs typeface="Arial"/>
              </a:rPr>
              <a:t>make something happen?</a:t>
            </a:r>
            <a:endParaRPr lang="en-US" dirty="0"/>
          </a:p>
        </p:txBody>
      </p:sp>
      <p:sp>
        <p:nvSpPr>
          <p:cNvPr id="5" name="Oval 4">
            <a:extLst>
              <a:ext uri="{FF2B5EF4-FFF2-40B4-BE49-F238E27FC236}">
                <a16:creationId xmlns:a16="http://schemas.microsoft.com/office/drawing/2014/main" id="{FD5B189E-B9FD-60BD-957F-817A7F078604}"/>
              </a:ext>
            </a:extLst>
          </p:cNvPr>
          <p:cNvSpPr/>
          <p:nvPr/>
        </p:nvSpPr>
        <p:spPr>
          <a:xfrm>
            <a:off x="4591920" y="1484012"/>
            <a:ext cx="2635623" cy="101749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10A51D-E504-4549-2A8E-CDBB1ECB7789}"/>
              </a:ext>
            </a:extLst>
          </p:cNvPr>
          <p:cNvSpPr txBox="1"/>
          <p:nvPr/>
        </p:nvSpPr>
        <p:spPr>
          <a:xfrm rot="473759">
            <a:off x="393401" y="1276032"/>
            <a:ext cx="3127395" cy="830997"/>
          </a:xfrm>
          <a:prstGeom prst="rect">
            <a:avLst/>
          </a:prstGeom>
          <a:noFill/>
        </p:spPr>
        <p:txBody>
          <a:bodyPr wrap="none" rtlCol="0">
            <a:spAutoFit/>
          </a:bodyPr>
          <a:lstStyle/>
          <a:p>
            <a:r>
              <a:rPr lang="en-US" sz="4800" dirty="0">
                <a:solidFill>
                  <a:srgbClr val="0070C0"/>
                </a:solidFill>
              </a:rPr>
              <a:t>Expectation</a:t>
            </a:r>
          </a:p>
        </p:txBody>
      </p:sp>
      <p:sp>
        <p:nvSpPr>
          <p:cNvPr id="7" name="Arrow: Right 6">
            <a:extLst>
              <a:ext uri="{FF2B5EF4-FFF2-40B4-BE49-F238E27FC236}">
                <a16:creationId xmlns:a16="http://schemas.microsoft.com/office/drawing/2014/main" id="{900AB649-5214-D6ED-4EDC-85C7EEFEB9BD}"/>
              </a:ext>
            </a:extLst>
          </p:cNvPr>
          <p:cNvSpPr/>
          <p:nvPr/>
        </p:nvSpPr>
        <p:spPr>
          <a:xfrm rot="433081">
            <a:off x="3461150" y="1826701"/>
            <a:ext cx="956338" cy="389597"/>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610074"/>
      </p:ext>
    </p:extLst>
  </p:cSld>
  <p:clrMapOvr>
    <a:masterClrMapping/>
  </p:clrMapOvr>
</p:sld>
</file>

<file path=ppt/theme/theme1.xml><?xml version="1.0" encoding="utf-8"?>
<a:theme xmlns:a="http://schemas.openxmlformats.org/drawingml/2006/main" name="Office Theme">
  <a:themeElements>
    <a:clrScheme name="Custom 130">
      <a:dk1>
        <a:srgbClr val="000000"/>
      </a:dk1>
      <a:lt1>
        <a:srgbClr val="FFFFFF"/>
      </a:lt1>
      <a:dk2>
        <a:srgbClr val="929498"/>
      </a:dk2>
      <a:lt2>
        <a:srgbClr val="E7E6E6"/>
      </a:lt2>
      <a:accent1>
        <a:srgbClr val="004E95"/>
      </a:accent1>
      <a:accent2>
        <a:srgbClr val="649BD3"/>
      </a:accent2>
      <a:accent3>
        <a:srgbClr val="EE4638"/>
      </a:accent3>
      <a:accent4>
        <a:srgbClr val="FBB43E"/>
      </a:accent4>
      <a:accent5>
        <a:srgbClr val="515151"/>
      </a:accent5>
      <a:accent6>
        <a:srgbClr val="EA7200"/>
      </a:accent6>
      <a:hlink>
        <a:srgbClr val="004E95"/>
      </a:hlink>
      <a:folHlink>
        <a:srgbClr val="EE463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b1af9d1-5f03-47a0-b5b8-7543ffd3a44c">
      <Terms xmlns="http://schemas.microsoft.com/office/infopath/2007/PartnerControls"/>
    </lcf76f155ced4ddcb4097134ff3c332f>
    <TaxCatchAll xmlns="ab0f7012-5b8f-473e-83e6-1827525bbde2"/>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764CD3F6F14E43A785431150C5C4F7" ma:contentTypeVersion="18" ma:contentTypeDescription="Create a new document." ma:contentTypeScope="" ma:versionID="4602815694c0737cf1625428e93b902b">
  <xsd:schema xmlns:xsd="http://www.w3.org/2001/XMLSchema" xmlns:xs="http://www.w3.org/2001/XMLSchema" xmlns:p="http://schemas.microsoft.com/office/2006/metadata/properties" xmlns:ns2="8b1af9d1-5f03-47a0-b5b8-7543ffd3a44c" xmlns:ns3="ab0f7012-5b8f-473e-83e6-1827525bbde2" targetNamespace="http://schemas.microsoft.com/office/2006/metadata/properties" ma:root="true" ma:fieldsID="c3e23921e73f011cd5ed3db748126ef7" ns2:_="" ns3:_="">
    <xsd:import namespace="8b1af9d1-5f03-47a0-b5b8-7543ffd3a44c"/>
    <xsd:import namespace="ab0f7012-5b8f-473e-83e6-1827525bbd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1af9d1-5f03-47a0-b5b8-7543ffd3a4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cad98d3-df26-411f-bb92-aa45ec0ead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0f7012-5b8f-473e-83e6-1827525bbde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c5d2861-833d-40a8-af1d-ec82a14303c8}" ma:internalName="TaxCatchAll" ma:showField="CatchAllData" ma:web="ab0f7012-5b8f-473e-83e6-1827525bbd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58B230-138F-497E-BE58-EEC5BE10FF67}">
  <ds:schemaRefs>
    <ds:schemaRef ds:uri="8b1af9d1-5f03-47a0-b5b8-7543ffd3a44c"/>
    <ds:schemaRef ds:uri="http://schemas.microsoft.com/office/infopath/2007/PartnerControls"/>
    <ds:schemaRef ds:uri="http://www.w3.org/XML/1998/namespace"/>
    <ds:schemaRef ds:uri="http://purl.org/dc/dcmitype/"/>
    <ds:schemaRef ds:uri="http://schemas.microsoft.com/office/2006/documentManagement/types"/>
    <ds:schemaRef ds:uri="http://purl.org/dc/elements/1.1/"/>
    <ds:schemaRef ds:uri="http://schemas.openxmlformats.org/package/2006/metadata/core-properties"/>
    <ds:schemaRef ds:uri="ab0f7012-5b8f-473e-83e6-1827525bbde2"/>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33F0643-BECF-4A59-86DD-97B3A5BDD2A9}">
  <ds:schemaRefs>
    <ds:schemaRef ds:uri="http://schemas.microsoft.com/sharepoint/v3/contenttype/forms"/>
  </ds:schemaRefs>
</ds:datastoreItem>
</file>

<file path=customXml/itemProps3.xml><?xml version="1.0" encoding="utf-8"?>
<ds:datastoreItem xmlns:ds="http://schemas.openxmlformats.org/officeDocument/2006/customXml" ds:itemID="{545AE59F-9E0E-4FFC-9421-6584991B48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1af9d1-5f03-47a0-b5b8-7543ffd3a44c"/>
    <ds:schemaRef ds:uri="ab0f7012-5b8f-473e-83e6-1827525bbd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395</TotalTime>
  <Words>3118</Words>
  <Application>Microsoft Office PowerPoint</Application>
  <PresentationFormat>Widescreen</PresentationFormat>
  <Paragraphs>421</Paragraphs>
  <Slides>50</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Americana Font</vt:lpstr>
      <vt:lpstr>Arial</vt:lpstr>
      <vt:lpstr>Calibri</vt:lpstr>
      <vt:lpstr>Calibri Light</vt:lpstr>
      <vt:lpstr>Greycliff CF</vt:lpstr>
      <vt:lpstr>Montserrat</vt:lpstr>
      <vt:lpstr>Office Theme</vt:lpstr>
      <vt:lpstr>1_Office Theme</vt:lpstr>
      <vt:lpstr>PowerPoint Presentation</vt:lpstr>
      <vt:lpstr>PowerPoint Presentation</vt:lpstr>
      <vt:lpstr>Supply vs. Demand</vt:lpstr>
      <vt:lpstr>Who Cares?</vt:lpstr>
      <vt:lpstr>Lots of Funding sources</vt:lpstr>
      <vt:lpstr>A Roadmap?   Affordable Housing Plans</vt:lpstr>
      <vt:lpstr>The Roadmap was:</vt:lpstr>
      <vt:lpstr>Who’s going to make something happen?</vt:lpstr>
      <vt:lpstr>Who’s going to make something happen?</vt:lpstr>
      <vt:lpstr>PowerPoint Presentation</vt:lpstr>
      <vt:lpstr>Who Cares?</vt:lpstr>
      <vt:lpstr>Find your Champions</vt:lpstr>
      <vt:lpstr>The Roadmap was:</vt:lpstr>
      <vt:lpstr>Who’s going to make something happen?</vt:lpstr>
      <vt:lpstr>Who’s going to make something happen?</vt:lpstr>
      <vt:lpstr>Poconos - Primary Issues</vt:lpstr>
      <vt:lpstr>Community Development of the Poconos</vt:lpstr>
      <vt:lpstr>Community Development of the Poconos</vt:lpstr>
      <vt:lpstr>Community Development of the Poconos</vt:lpstr>
      <vt:lpstr>Community Development of the Poconos</vt:lpstr>
      <vt:lpstr>Community Development of the Poconos</vt:lpstr>
      <vt:lpstr>CDPoconos – The Journey</vt:lpstr>
      <vt:lpstr>CDPoconos - Challenges</vt:lpstr>
      <vt:lpstr>A few Resources</vt:lpstr>
      <vt:lpstr>PowerPoint Presentation</vt:lpstr>
      <vt:lpstr>Supporting notes for The Journey 1</vt:lpstr>
      <vt:lpstr>Supporting notes for The Journey 2</vt:lpstr>
      <vt:lpstr>Supporting notes for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Guidelines</dc:title>
  <dc:creator/>
  <cp:lastModifiedBy>Gale Schwartz</cp:lastModifiedBy>
  <cp:revision>711</cp:revision>
  <cp:lastPrinted>2025-12-01T17:46:28Z</cp:lastPrinted>
  <dcterms:created xsi:type="dcterms:W3CDTF">2017-03-22T19:41:19Z</dcterms:created>
  <dcterms:modified xsi:type="dcterms:W3CDTF">2025-12-10T19:39:59Z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0x01010058764CD3F6F14E43A785431150C5C4F7</vt:lpwstr>
  </property>
  <property fmtid="{D5CDD505-2E9C-101B-9397-08002B2CF9AE}" pid="3" name="MediaServiceImageTags">
    <vt:lpwstr/>
  </property>
</Properties>
</file>