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11" r:id="rId5"/>
    <p:sldMasterId id="2147483741" r:id="rId6"/>
    <p:sldMasterId id="2147483753" r:id="rId7"/>
    <p:sldMasterId id="2147483767" r:id="rId8"/>
    <p:sldMasterId id="2147483784" r:id="rId9"/>
    <p:sldMasterId id="2147483800" r:id="rId10"/>
  </p:sldMasterIdLst>
  <p:notesMasterIdLst>
    <p:notesMasterId r:id="rId63"/>
  </p:notesMasterIdLst>
  <p:handoutMasterIdLst>
    <p:handoutMasterId r:id="rId64"/>
  </p:handoutMasterIdLst>
  <p:sldIdLst>
    <p:sldId id="1800" r:id="rId11"/>
    <p:sldId id="4380" r:id="rId12"/>
    <p:sldId id="4332" r:id="rId13"/>
    <p:sldId id="4317" r:id="rId14"/>
    <p:sldId id="4266" r:id="rId15"/>
    <p:sldId id="4379" r:id="rId16"/>
    <p:sldId id="4312" r:id="rId17"/>
    <p:sldId id="4279" r:id="rId18"/>
    <p:sldId id="289" r:id="rId19"/>
    <p:sldId id="257" r:id="rId20"/>
    <p:sldId id="268" r:id="rId21"/>
    <p:sldId id="259" r:id="rId22"/>
    <p:sldId id="288" r:id="rId23"/>
    <p:sldId id="4381" r:id="rId24"/>
    <p:sldId id="290" r:id="rId25"/>
    <p:sldId id="284" r:id="rId26"/>
    <p:sldId id="273" r:id="rId27"/>
    <p:sldId id="272" r:id="rId28"/>
    <p:sldId id="270" r:id="rId29"/>
    <p:sldId id="286" r:id="rId30"/>
    <p:sldId id="287" r:id="rId31"/>
    <p:sldId id="256" r:id="rId32"/>
    <p:sldId id="4382" r:id="rId33"/>
    <p:sldId id="258" r:id="rId34"/>
    <p:sldId id="4383" r:id="rId35"/>
    <p:sldId id="260" r:id="rId36"/>
    <p:sldId id="4384" r:id="rId37"/>
    <p:sldId id="262" r:id="rId38"/>
    <p:sldId id="263" r:id="rId39"/>
    <p:sldId id="264" r:id="rId40"/>
    <p:sldId id="265" r:id="rId41"/>
    <p:sldId id="266" r:id="rId42"/>
    <p:sldId id="267" r:id="rId43"/>
    <p:sldId id="4385" r:id="rId44"/>
    <p:sldId id="269" r:id="rId45"/>
    <p:sldId id="4386" r:id="rId46"/>
    <p:sldId id="271" r:id="rId47"/>
    <p:sldId id="4387" r:id="rId48"/>
    <p:sldId id="4388" r:id="rId49"/>
    <p:sldId id="274" r:id="rId50"/>
    <p:sldId id="275" r:id="rId51"/>
    <p:sldId id="276" r:id="rId52"/>
    <p:sldId id="277" r:id="rId53"/>
    <p:sldId id="278" r:id="rId54"/>
    <p:sldId id="279" r:id="rId55"/>
    <p:sldId id="280" r:id="rId56"/>
    <p:sldId id="281" r:id="rId57"/>
    <p:sldId id="282" r:id="rId58"/>
    <p:sldId id="283" r:id="rId59"/>
    <p:sldId id="261" r:id="rId60"/>
    <p:sldId id="4277" r:id="rId61"/>
    <p:sldId id="341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B1948D-1A01-BBDF-04DB-03B07DFD65E1}" name="Jennifer Thomas" initials="JT" userId="S::jennifer@housingalliancepa.org::97fe3146-1237-4b72-9a13-271ceedd5954" providerId="AD"/>
  <p188:author id="{9062579D-4900-9083-717A-44B85126FC38}" name="Jennifer Thomas" initials="JT" userId="S::Jennifer@housingalliancepa.org::97fe3146-1237-4b72-9a13-271ceedd59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804"/>
    <a:srgbClr val="FFFFFF"/>
    <a:srgbClr val="003767"/>
    <a:srgbClr val="B2A99A"/>
    <a:srgbClr val="E9F2F9"/>
    <a:srgbClr val="C04F15"/>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1A953-8CAB-439F-9898-2F8456183C97}" v="31" dt="2025-12-01T21:19:00.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7"/>
    <p:restoredTop sz="37075" autoAdjust="0"/>
  </p:normalViewPr>
  <p:slideViewPr>
    <p:cSldViewPr snapToGrid="0">
      <p:cViewPr varScale="1">
        <p:scale>
          <a:sx n="27" d="100"/>
          <a:sy n="27" d="100"/>
        </p:scale>
        <p:origin x="249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D1739-C509-417F-95FB-652FC12F6CF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A06BC8E-7BB1-484F-8523-46CF5ECA545C}">
      <dgm:prSet/>
      <dgm:spPr/>
      <dgm:t>
        <a:bodyPr/>
        <a:lstStyle/>
        <a:p>
          <a:r>
            <a:rPr lang="en-US"/>
            <a:t>291 households were served in Eviction Court </a:t>
          </a:r>
        </a:p>
      </dgm:t>
    </dgm:pt>
    <dgm:pt modelId="{4A9C436B-0450-4E28-9746-AD8E87F38145}" type="parTrans" cxnId="{27FE1EB7-2922-40DB-9C78-40563C7A7538}">
      <dgm:prSet/>
      <dgm:spPr/>
      <dgm:t>
        <a:bodyPr/>
        <a:lstStyle/>
        <a:p>
          <a:endParaRPr lang="en-US"/>
        </a:p>
      </dgm:t>
    </dgm:pt>
    <dgm:pt modelId="{8FF2C52A-F6BC-4F00-BAF4-4BDF6D4EE9E6}" type="sibTrans" cxnId="{27FE1EB7-2922-40DB-9C78-40563C7A7538}">
      <dgm:prSet/>
      <dgm:spPr/>
      <dgm:t>
        <a:bodyPr/>
        <a:lstStyle/>
        <a:p>
          <a:endParaRPr lang="en-US"/>
        </a:p>
      </dgm:t>
    </dgm:pt>
    <dgm:pt modelId="{5E26E407-CC3D-4479-A807-303FE8702DB3}">
      <dgm:prSet/>
      <dgm:spPr/>
      <dgm:t>
        <a:bodyPr/>
        <a:lstStyle/>
        <a:p>
          <a:r>
            <a:rPr lang="en-US"/>
            <a:t>In almost 7 out of 10 cases, the outcome was favorable for the tenants</a:t>
          </a:r>
        </a:p>
      </dgm:t>
    </dgm:pt>
    <dgm:pt modelId="{A9BB5809-89C9-4A55-90F6-734CC7D15963}" type="parTrans" cxnId="{D4403950-A609-4388-965A-48E1988FBA2E}">
      <dgm:prSet/>
      <dgm:spPr/>
      <dgm:t>
        <a:bodyPr/>
        <a:lstStyle/>
        <a:p>
          <a:endParaRPr lang="en-US"/>
        </a:p>
      </dgm:t>
    </dgm:pt>
    <dgm:pt modelId="{834D28AA-273D-48B5-AB41-F4884FFB92CD}" type="sibTrans" cxnId="{D4403950-A609-4388-965A-48E1988FBA2E}">
      <dgm:prSet/>
      <dgm:spPr/>
      <dgm:t>
        <a:bodyPr/>
        <a:lstStyle/>
        <a:p>
          <a:endParaRPr lang="en-US"/>
        </a:p>
      </dgm:t>
    </dgm:pt>
    <dgm:pt modelId="{EF8F0E25-1756-4447-958E-898C03D3F024}">
      <dgm:prSet/>
      <dgm:spPr/>
      <dgm:t>
        <a:bodyPr/>
        <a:lstStyle/>
        <a:p>
          <a:r>
            <a:rPr lang="en-US"/>
            <a:t>593 children were supported across programs</a:t>
          </a:r>
        </a:p>
      </dgm:t>
    </dgm:pt>
    <dgm:pt modelId="{A209346A-2B06-406C-A540-17B0BABFAC5C}" type="parTrans" cxnId="{13B99358-E368-42E1-BE7A-CE1D1BAF293F}">
      <dgm:prSet/>
      <dgm:spPr/>
      <dgm:t>
        <a:bodyPr/>
        <a:lstStyle/>
        <a:p>
          <a:endParaRPr lang="en-US"/>
        </a:p>
      </dgm:t>
    </dgm:pt>
    <dgm:pt modelId="{08523763-561C-48BF-8589-B14BF5A71964}" type="sibTrans" cxnId="{13B99358-E368-42E1-BE7A-CE1D1BAF293F}">
      <dgm:prSet/>
      <dgm:spPr/>
      <dgm:t>
        <a:bodyPr/>
        <a:lstStyle/>
        <a:p>
          <a:endParaRPr lang="en-US"/>
        </a:p>
      </dgm:t>
    </dgm:pt>
    <dgm:pt modelId="{C2BE71C3-81FA-4800-8EB4-C12F27DE937C}">
      <dgm:prSet/>
      <dgm:spPr/>
      <dgm:t>
        <a:bodyPr/>
        <a:lstStyle/>
        <a:p>
          <a:r>
            <a:rPr lang="en-US" dirty="0"/>
            <a:t>100% of families in the housing stability case management program transitioned to stable housing while in the program </a:t>
          </a:r>
        </a:p>
      </dgm:t>
    </dgm:pt>
    <dgm:pt modelId="{8470EE6B-D2A7-4164-8C34-0C07B7A3183D}" type="parTrans" cxnId="{70CC6DA5-B5D1-4319-B0FE-DC551596F93A}">
      <dgm:prSet/>
      <dgm:spPr/>
      <dgm:t>
        <a:bodyPr/>
        <a:lstStyle/>
        <a:p>
          <a:endParaRPr lang="en-US"/>
        </a:p>
      </dgm:t>
    </dgm:pt>
    <dgm:pt modelId="{71292BF9-0946-4BF4-A506-2D01EB1319CC}" type="sibTrans" cxnId="{70CC6DA5-B5D1-4319-B0FE-DC551596F93A}">
      <dgm:prSet/>
      <dgm:spPr/>
      <dgm:t>
        <a:bodyPr/>
        <a:lstStyle/>
        <a:p>
          <a:endParaRPr lang="en-US"/>
        </a:p>
      </dgm:t>
    </dgm:pt>
    <dgm:pt modelId="{2977997F-1241-41E9-81F4-BA68F7936C75}">
      <dgm:prSet/>
      <dgm:spPr/>
      <dgm:t>
        <a:bodyPr/>
        <a:lstStyle/>
        <a:p>
          <a:r>
            <a:rPr lang="en-US"/>
            <a:t>100% of families were connected to benefits, resources, and improved money management while in the case management program</a:t>
          </a:r>
        </a:p>
      </dgm:t>
    </dgm:pt>
    <dgm:pt modelId="{78D60853-240A-40C5-BFBC-3F225848B09D}" type="parTrans" cxnId="{3760809A-127F-418C-BA02-02448D227F48}">
      <dgm:prSet/>
      <dgm:spPr/>
      <dgm:t>
        <a:bodyPr/>
        <a:lstStyle/>
        <a:p>
          <a:endParaRPr lang="en-US"/>
        </a:p>
      </dgm:t>
    </dgm:pt>
    <dgm:pt modelId="{9B8AFB96-DCE6-49BD-A0F8-EBAB5B79C790}" type="sibTrans" cxnId="{3760809A-127F-418C-BA02-02448D227F48}">
      <dgm:prSet/>
      <dgm:spPr/>
      <dgm:t>
        <a:bodyPr/>
        <a:lstStyle/>
        <a:p>
          <a:endParaRPr lang="en-US"/>
        </a:p>
      </dgm:t>
    </dgm:pt>
    <dgm:pt modelId="{E6DB5D68-F8FE-405E-AC7D-8C265AD53B1D}" type="pres">
      <dgm:prSet presAssocID="{83BD1739-C509-417F-95FB-652FC12F6CF4}" presName="linear" presStyleCnt="0">
        <dgm:presLayoutVars>
          <dgm:animLvl val="lvl"/>
          <dgm:resizeHandles val="exact"/>
        </dgm:presLayoutVars>
      </dgm:prSet>
      <dgm:spPr/>
    </dgm:pt>
    <dgm:pt modelId="{9BCECCBC-E709-46E9-AFD2-5BA3D7BFBB55}" type="pres">
      <dgm:prSet presAssocID="{EA06BC8E-7BB1-484F-8523-46CF5ECA545C}" presName="parentText" presStyleLbl="node1" presStyleIdx="0" presStyleCnt="5">
        <dgm:presLayoutVars>
          <dgm:chMax val="0"/>
          <dgm:bulletEnabled val="1"/>
        </dgm:presLayoutVars>
      </dgm:prSet>
      <dgm:spPr/>
    </dgm:pt>
    <dgm:pt modelId="{1D2BA954-8B72-4BA3-A65B-EDAD8B0B07CD}" type="pres">
      <dgm:prSet presAssocID="{8FF2C52A-F6BC-4F00-BAF4-4BDF6D4EE9E6}" presName="spacer" presStyleCnt="0"/>
      <dgm:spPr/>
    </dgm:pt>
    <dgm:pt modelId="{A7AC9646-393B-4275-BE67-71469440F3D0}" type="pres">
      <dgm:prSet presAssocID="{5E26E407-CC3D-4479-A807-303FE8702DB3}" presName="parentText" presStyleLbl="node1" presStyleIdx="1" presStyleCnt="5">
        <dgm:presLayoutVars>
          <dgm:chMax val="0"/>
          <dgm:bulletEnabled val="1"/>
        </dgm:presLayoutVars>
      </dgm:prSet>
      <dgm:spPr/>
    </dgm:pt>
    <dgm:pt modelId="{F0801352-2933-4F0B-8E4D-D9E2F1FDD1B3}" type="pres">
      <dgm:prSet presAssocID="{834D28AA-273D-48B5-AB41-F4884FFB92CD}" presName="spacer" presStyleCnt="0"/>
      <dgm:spPr/>
    </dgm:pt>
    <dgm:pt modelId="{E85E2AA1-6EB9-447C-98CB-86A67001A925}" type="pres">
      <dgm:prSet presAssocID="{EF8F0E25-1756-4447-958E-898C03D3F024}" presName="parentText" presStyleLbl="node1" presStyleIdx="2" presStyleCnt="5">
        <dgm:presLayoutVars>
          <dgm:chMax val="0"/>
          <dgm:bulletEnabled val="1"/>
        </dgm:presLayoutVars>
      </dgm:prSet>
      <dgm:spPr/>
    </dgm:pt>
    <dgm:pt modelId="{4E05948F-7504-46DF-83C9-926BEDA428C7}" type="pres">
      <dgm:prSet presAssocID="{08523763-561C-48BF-8589-B14BF5A71964}" presName="spacer" presStyleCnt="0"/>
      <dgm:spPr/>
    </dgm:pt>
    <dgm:pt modelId="{A2483300-3D26-4593-B5C9-1EE87CDC1A7E}" type="pres">
      <dgm:prSet presAssocID="{C2BE71C3-81FA-4800-8EB4-C12F27DE937C}" presName="parentText" presStyleLbl="node1" presStyleIdx="3" presStyleCnt="5">
        <dgm:presLayoutVars>
          <dgm:chMax val="0"/>
          <dgm:bulletEnabled val="1"/>
        </dgm:presLayoutVars>
      </dgm:prSet>
      <dgm:spPr/>
    </dgm:pt>
    <dgm:pt modelId="{DE37BCD1-17C1-4656-BF61-9F7AF06EA5E7}" type="pres">
      <dgm:prSet presAssocID="{71292BF9-0946-4BF4-A506-2D01EB1319CC}" presName="spacer" presStyleCnt="0"/>
      <dgm:spPr/>
    </dgm:pt>
    <dgm:pt modelId="{A45E157D-FA43-43CD-9894-59A1BF7CB373}" type="pres">
      <dgm:prSet presAssocID="{2977997F-1241-41E9-81F4-BA68F7936C75}" presName="parentText" presStyleLbl="node1" presStyleIdx="4" presStyleCnt="5">
        <dgm:presLayoutVars>
          <dgm:chMax val="0"/>
          <dgm:bulletEnabled val="1"/>
        </dgm:presLayoutVars>
      </dgm:prSet>
      <dgm:spPr/>
    </dgm:pt>
  </dgm:ptLst>
  <dgm:cxnLst>
    <dgm:cxn modelId="{26BCE138-CAA8-41B7-91AD-19093262E240}" type="presOf" srcId="{5E26E407-CC3D-4479-A807-303FE8702DB3}" destId="{A7AC9646-393B-4275-BE67-71469440F3D0}" srcOrd="0" destOrd="0" presId="urn:microsoft.com/office/officeart/2005/8/layout/vList2"/>
    <dgm:cxn modelId="{3DE51940-AADE-44DB-A2FD-70CA8EB5497F}" type="presOf" srcId="{EF8F0E25-1756-4447-958E-898C03D3F024}" destId="{E85E2AA1-6EB9-447C-98CB-86A67001A925}" srcOrd="0" destOrd="0" presId="urn:microsoft.com/office/officeart/2005/8/layout/vList2"/>
    <dgm:cxn modelId="{D4403950-A609-4388-965A-48E1988FBA2E}" srcId="{83BD1739-C509-417F-95FB-652FC12F6CF4}" destId="{5E26E407-CC3D-4479-A807-303FE8702DB3}" srcOrd="1" destOrd="0" parTransId="{A9BB5809-89C9-4A55-90F6-734CC7D15963}" sibTransId="{834D28AA-273D-48B5-AB41-F4884FFB92CD}"/>
    <dgm:cxn modelId="{13B99358-E368-42E1-BE7A-CE1D1BAF293F}" srcId="{83BD1739-C509-417F-95FB-652FC12F6CF4}" destId="{EF8F0E25-1756-4447-958E-898C03D3F024}" srcOrd="2" destOrd="0" parTransId="{A209346A-2B06-406C-A540-17B0BABFAC5C}" sibTransId="{08523763-561C-48BF-8589-B14BF5A71964}"/>
    <dgm:cxn modelId="{3760809A-127F-418C-BA02-02448D227F48}" srcId="{83BD1739-C509-417F-95FB-652FC12F6CF4}" destId="{2977997F-1241-41E9-81F4-BA68F7936C75}" srcOrd="4" destOrd="0" parTransId="{78D60853-240A-40C5-BFBC-3F225848B09D}" sibTransId="{9B8AFB96-DCE6-49BD-A0F8-EBAB5B79C790}"/>
    <dgm:cxn modelId="{70CC6DA5-B5D1-4319-B0FE-DC551596F93A}" srcId="{83BD1739-C509-417F-95FB-652FC12F6CF4}" destId="{C2BE71C3-81FA-4800-8EB4-C12F27DE937C}" srcOrd="3" destOrd="0" parTransId="{8470EE6B-D2A7-4164-8C34-0C07B7A3183D}" sibTransId="{71292BF9-0946-4BF4-A506-2D01EB1319CC}"/>
    <dgm:cxn modelId="{27FE1EB7-2922-40DB-9C78-40563C7A7538}" srcId="{83BD1739-C509-417F-95FB-652FC12F6CF4}" destId="{EA06BC8E-7BB1-484F-8523-46CF5ECA545C}" srcOrd="0" destOrd="0" parTransId="{4A9C436B-0450-4E28-9746-AD8E87F38145}" sibTransId="{8FF2C52A-F6BC-4F00-BAF4-4BDF6D4EE9E6}"/>
    <dgm:cxn modelId="{28B697BC-309F-4E2B-9056-E6D9A188CE4E}" type="presOf" srcId="{EA06BC8E-7BB1-484F-8523-46CF5ECA545C}" destId="{9BCECCBC-E709-46E9-AFD2-5BA3D7BFBB55}" srcOrd="0" destOrd="0" presId="urn:microsoft.com/office/officeart/2005/8/layout/vList2"/>
    <dgm:cxn modelId="{88BF12C1-FE98-40C0-9149-4FB8E609681D}" type="presOf" srcId="{2977997F-1241-41E9-81F4-BA68F7936C75}" destId="{A45E157D-FA43-43CD-9894-59A1BF7CB373}" srcOrd="0" destOrd="0" presId="urn:microsoft.com/office/officeart/2005/8/layout/vList2"/>
    <dgm:cxn modelId="{5C85AED8-E8A4-4567-AEB1-02C83009C53A}" type="presOf" srcId="{C2BE71C3-81FA-4800-8EB4-C12F27DE937C}" destId="{A2483300-3D26-4593-B5C9-1EE87CDC1A7E}" srcOrd="0" destOrd="0" presId="urn:microsoft.com/office/officeart/2005/8/layout/vList2"/>
    <dgm:cxn modelId="{AEA010F0-2601-4EE5-B97F-EB268B0E195D}" type="presOf" srcId="{83BD1739-C509-417F-95FB-652FC12F6CF4}" destId="{E6DB5D68-F8FE-405E-AC7D-8C265AD53B1D}" srcOrd="0" destOrd="0" presId="urn:microsoft.com/office/officeart/2005/8/layout/vList2"/>
    <dgm:cxn modelId="{85E42067-DE3A-4726-BBEE-CBFE3DA2E822}" type="presParOf" srcId="{E6DB5D68-F8FE-405E-AC7D-8C265AD53B1D}" destId="{9BCECCBC-E709-46E9-AFD2-5BA3D7BFBB55}" srcOrd="0" destOrd="0" presId="urn:microsoft.com/office/officeart/2005/8/layout/vList2"/>
    <dgm:cxn modelId="{3175127E-94CA-4FD1-A5C5-A2632E6560FF}" type="presParOf" srcId="{E6DB5D68-F8FE-405E-AC7D-8C265AD53B1D}" destId="{1D2BA954-8B72-4BA3-A65B-EDAD8B0B07CD}" srcOrd="1" destOrd="0" presId="urn:microsoft.com/office/officeart/2005/8/layout/vList2"/>
    <dgm:cxn modelId="{C8583F1A-32B6-48B5-9E57-FFD5046043D8}" type="presParOf" srcId="{E6DB5D68-F8FE-405E-AC7D-8C265AD53B1D}" destId="{A7AC9646-393B-4275-BE67-71469440F3D0}" srcOrd="2" destOrd="0" presId="urn:microsoft.com/office/officeart/2005/8/layout/vList2"/>
    <dgm:cxn modelId="{324BE82D-CBD7-4B87-977F-AF1062FC9452}" type="presParOf" srcId="{E6DB5D68-F8FE-405E-AC7D-8C265AD53B1D}" destId="{F0801352-2933-4F0B-8E4D-D9E2F1FDD1B3}" srcOrd="3" destOrd="0" presId="urn:microsoft.com/office/officeart/2005/8/layout/vList2"/>
    <dgm:cxn modelId="{7313AE8B-B3B5-4ED0-B44F-CA38DB8DD691}" type="presParOf" srcId="{E6DB5D68-F8FE-405E-AC7D-8C265AD53B1D}" destId="{E85E2AA1-6EB9-447C-98CB-86A67001A925}" srcOrd="4" destOrd="0" presId="urn:microsoft.com/office/officeart/2005/8/layout/vList2"/>
    <dgm:cxn modelId="{A7BEC933-E6B7-441C-83FA-08D08D45A996}" type="presParOf" srcId="{E6DB5D68-F8FE-405E-AC7D-8C265AD53B1D}" destId="{4E05948F-7504-46DF-83C9-926BEDA428C7}" srcOrd="5" destOrd="0" presId="urn:microsoft.com/office/officeart/2005/8/layout/vList2"/>
    <dgm:cxn modelId="{FDD55E69-94D3-40BE-89B5-77F14DE66C3C}" type="presParOf" srcId="{E6DB5D68-F8FE-405E-AC7D-8C265AD53B1D}" destId="{A2483300-3D26-4593-B5C9-1EE87CDC1A7E}" srcOrd="6" destOrd="0" presId="urn:microsoft.com/office/officeart/2005/8/layout/vList2"/>
    <dgm:cxn modelId="{A5BFC11D-F002-450F-9AED-31E88F725F70}" type="presParOf" srcId="{E6DB5D68-F8FE-405E-AC7D-8C265AD53B1D}" destId="{DE37BCD1-17C1-4656-BF61-9F7AF06EA5E7}" srcOrd="7" destOrd="0" presId="urn:microsoft.com/office/officeart/2005/8/layout/vList2"/>
    <dgm:cxn modelId="{F8681E06-CCE1-44AB-BD13-D7B169F3FC54}" type="presParOf" srcId="{E6DB5D68-F8FE-405E-AC7D-8C265AD53B1D}" destId="{A45E157D-FA43-43CD-9894-59A1BF7CB37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99B40-0744-42E0-BF59-8971DAB8F982}"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A3A0A419-3895-4C2C-A231-FA2649F2036B}">
      <dgm:prSet/>
      <dgm:spPr/>
      <dgm:t>
        <a:bodyPr/>
        <a:lstStyle/>
        <a:p>
          <a:pPr>
            <a:lnSpc>
              <a:spcPct val="100000"/>
            </a:lnSpc>
          </a:pPr>
          <a:r>
            <a:rPr lang="en-US"/>
            <a:t>110 households were referred to internal Housing Stability Case Management program</a:t>
          </a:r>
          <a:endParaRPr lang="en-US" dirty="0"/>
        </a:p>
      </dgm:t>
    </dgm:pt>
    <dgm:pt modelId="{455F1109-C6AE-4762-9312-951B9DF1694E}" type="parTrans" cxnId="{AF2EA00D-B815-447D-B2DD-C8D130AA4AEC}">
      <dgm:prSet/>
      <dgm:spPr/>
      <dgm:t>
        <a:bodyPr/>
        <a:lstStyle/>
        <a:p>
          <a:endParaRPr lang="en-US"/>
        </a:p>
      </dgm:t>
    </dgm:pt>
    <dgm:pt modelId="{4DCEAD21-C96E-444D-BD44-8D29C476A3E2}" type="sibTrans" cxnId="{AF2EA00D-B815-447D-B2DD-C8D130AA4AEC}">
      <dgm:prSet/>
      <dgm:spPr/>
      <dgm:t>
        <a:bodyPr/>
        <a:lstStyle/>
        <a:p>
          <a:endParaRPr lang="en-US"/>
        </a:p>
      </dgm:t>
    </dgm:pt>
    <dgm:pt modelId="{93949E9F-A8E4-4EEE-975A-ACC24BBABA0F}">
      <dgm:prSet/>
      <dgm:spPr/>
      <dgm:t>
        <a:bodyPr/>
        <a:lstStyle/>
        <a:p>
          <a:pPr>
            <a:lnSpc>
              <a:spcPct val="100000"/>
            </a:lnSpc>
          </a:pPr>
          <a:r>
            <a:rPr lang="en-US" dirty="0"/>
            <a:t>Average time in the program: 9 months to 1 year</a:t>
          </a:r>
        </a:p>
      </dgm:t>
    </dgm:pt>
    <dgm:pt modelId="{CDD8CDEA-1C47-431C-9211-59BDA4F996BC}" type="parTrans" cxnId="{ABB4F8B8-13F8-4F07-9FCD-F428A4D575AA}">
      <dgm:prSet/>
      <dgm:spPr/>
      <dgm:t>
        <a:bodyPr/>
        <a:lstStyle/>
        <a:p>
          <a:endParaRPr lang="en-US"/>
        </a:p>
      </dgm:t>
    </dgm:pt>
    <dgm:pt modelId="{98E94CA0-5B04-481E-9701-2205286406B5}" type="sibTrans" cxnId="{ABB4F8B8-13F8-4F07-9FCD-F428A4D575AA}">
      <dgm:prSet/>
      <dgm:spPr/>
      <dgm:t>
        <a:bodyPr/>
        <a:lstStyle/>
        <a:p>
          <a:endParaRPr lang="en-US"/>
        </a:p>
      </dgm:t>
    </dgm:pt>
    <dgm:pt modelId="{A2B75CD5-0A31-4F60-B09B-02F4F2108B98}">
      <dgm:prSet/>
      <dgm:spPr/>
      <dgm:t>
        <a:bodyPr/>
        <a:lstStyle/>
        <a:p>
          <a:pPr>
            <a:lnSpc>
              <a:spcPct val="100000"/>
            </a:lnSpc>
          </a:pPr>
          <a:r>
            <a:rPr lang="en-US" dirty="0"/>
            <a:t>This year, Friends implements a new STEPS model for all case management</a:t>
          </a:r>
        </a:p>
      </dgm:t>
    </dgm:pt>
    <dgm:pt modelId="{D974C25A-4726-4E6D-BB4E-C33C218E2ED8}" type="parTrans" cxnId="{5930C1EC-64D8-4207-8140-01C8474F9D4C}">
      <dgm:prSet/>
      <dgm:spPr/>
      <dgm:t>
        <a:bodyPr/>
        <a:lstStyle/>
        <a:p>
          <a:endParaRPr lang="en-US"/>
        </a:p>
      </dgm:t>
    </dgm:pt>
    <dgm:pt modelId="{7AD3272B-8AA2-4A5F-9CC3-9532D918A116}" type="sibTrans" cxnId="{5930C1EC-64D8-4207-8140-01C8474F9D4C}">
      <dgm:prSet/>
      <dgm:spPr/>
      <dgm:t>
        <a:bodyPr/>
        <a:lstStyle/>
        <a:p>
          <a:endParaRPr lang="en-US"/>
        </a:p>
      </dgm:t>
    </dgm:pt>
    <dgm:pt modelId="{0F48A1FF-6D8E-4628-AE13-D41CA95544EC}">
      <dgm:prSet/>
      <dgm:spPr/>
      <dgm:t>
        <a:bodyPr/>
        <a:lstStyle/>
        <a:p>
          <a:pPr>
            <a:lnSpc>
              <a:spcPct val="100000"/>
            </a:lnSpc>
          </a:pPr>
          <a:r>
            <a:rPr lang="en-US" dirty="0"/>
            <a:t>Housing Stability Case Management focuses on:</a:t>
          </a:r>
          <a:br>
            <a:rPr lang="en-US" dirty="0"/>
          </a:br>
          <a:r>
            <a:rPr lang="en-US" dirty="0"/>
            <a:t>*Relocation and housing</a:t>
          </a:r>
          <a:br>
            <a:rPr lang="en-US" dirty="0"/>
          </a:br>
          <a:r>
            <a:rPr lang="en-US" dirty="0"/>
            <a:t>*Budgeting</a:t>
          </a:r>
          <a:br>
            <a:rPr lang="en-US" dirty="0"/>
          </a:br>
          <a:r>
            <a:rPr lang="en-US" dirty="0"/>
            <a:t>*Connecting to resources</a:t>
          </a:r>
          <a:br>
            <a:rPr lang="en-US" dirty="0"/>
          </a:br>
          <a:r>
            <a:rPr lang="en-US" dirty="0"/>
            <a:t>*Employment security</a:t>
          </a:r>
          <a:br>
            <a:rPr lang="en-US" dirty="0"/>
          </a:br>
          <a:r>
            <a:rPr lang="en-US" dirty="0"/>
            <a:t>*Financial stability</a:t>
          </a:r>
        </a:p>
      </dgm:t>
    </dgm:pt>
    <dgm:pt modelId="{D4E36AF7-994B-48EB-B5AC-77C9511DDC32}" type="parTrans" cxnId="{8BF52539-957F-4F67-B48A-3DE49B49151E}">
      <dgm:prSet/>
      <dgm:spPr/>
      <dgm:t>
        <a:bodyPr/>
        <a:lstStyle/>
        <a:p>
          <a:endParaRPr lang="en-US"/>
        </a:p>
      </dgm:t>
    </dgm:pt>
    <dgm:pt modelId="{893A0873-E224-4E83-8A1E-1A8714C2EE03}" type="sibTrans" cxnId="{8BF52539-957F-4F67-B48A-3DE49B49151E}">
      <dgm:prSet/>
      <dgm:spPr/>
      <dgm:t>
        <a:bodyPr/>
        <a:lstStyle/>
        <a:p>
          <a:endParaRPr lang="en-US"/>
        </a:p>
      </dgm:t>
    </dgm:pt>
    <dgm:pt modelId="{17C26B32-0479-4298-A458-2277835A897B}" type="pres">
      <dgm:prSet presAssocID="{2EC99B40-0744-42E0-BF59-8971DAB8F982}" presName="Name0" presStyleCnt="0">
        <dgm:presLayoutVars>
          <dgm:dir/>
          <dgm:resizeHandles/>
        </dgm:presLayoutVars>
      </dgm:prSet>
      <dgm:spPr/>
    </dgm:pt>
    <dgm:pt modelId="{3818EACF-CACB-496A-9303-9F15AB769F83}" type="pres">
      <dgm:prSet presAssocID="{A3A0A419-3895-4C2C-A231-FA2649F2036B}" presName="compNode" presStyleCnt="0"/>
      <dgm:spPr/>
    </dgm:pt>
    <dgm:pt modelId="{C6D504DC-3E0D-4B2B-BE35-3BFBF5E0F010}" type="pres">
      <dgm:prSet presAssocID="{A3A0A419-3895-4C2C-A231-FA2649F2036B}" presName="dummyConnPt" presStyleCnt="0"/>
      <dgm:spPr/>
    </dgm:pt>
    <dgm:pt modelId="{DFE62C4C-5763-4C8B-9771-724A3379D1E1}" type="pres">
      <dgm:prSet presAssocID="{A3A0A419-3895-4C2C-A231-FA2649F2036B}" presName="node" presStyleLbl="node1" presStyleIdx="0" presStyleCnt="4">
        <dgm:presLayoutVars>
          <dgm:bulletEnabled val="1"/>
        </dgm:presLayoutVars>
      </dgm:prSet>
      <dgm:spPr/>
    </dgm:pt>
    <dgm:pt modelId="{BE14FC4E-E0E0-49A6-99E8-F1B7A702D766}" type="pres">
      <dgm:prSet presAssocID="{4DCEAD21-C96E-444D-BD44-8D29C476A3E2}" presName="sibTrans" presStyleLbl="bgSibTrans2D1" presStyleIdx="0" presStyleCnt="3"/>
      <dgm:spPr/>
    </dgm:pt>
    <dgm:pt modelId="{C001158E-14BA-4A58-A903-920D4949D5C1}" type="pres">
      <dgm:prSet presAssocID="{93949E9F-A8E4-4EEE-975A-ACC24BBABA0F}" presName="compNode" presStyleCnt="0"/>
      <dgm:spPr/>
    </dgm:pt>
    <dgm:pt modelId="{1D12C1E7-C10B-4AC3-A451-0221463A815E}" type="pres">
      <dgm:prSet presAssocID="{93949E9F-A8E4-4EEE-975A-ACC24BBABA0F}" presName="dummyConnPt" presStyleCnt="0"/>
      <dgm:spPr/>
    </dgm:pt>
    <dgm:pt modelId="{004C888E-105E-4DB5-9B15-DF253A396922}" type="pres">
      <dgm:prSet presAssocID="{93949E9F-A8E4-4EEE-975A-ACC24BBABA0F}" presName="node" presStyleLbl="node1" presStyleIdx="1" presStyleCnt="4">
        <dgm:presLayoutVars>
          <dgm:bulletEnabled val="1"/>
        </dgm:presLayoutVars>
      </dgm:prSet>
      <dgm:spPr/>
    </dgm:pt>
    <dgm:pt modelId="{01765E6C-5601-472F-9DC9-21B310B54C73}" type="pres">
      <dgm:prSet presAssocID="{98E94CA0-5B04-481E-9701-2205286406B5}" presName="sibTrans" presStyleLbl="bgSibTrans2D1" presStyleIdx="1" presStyleCnt="3"/>
      <dgm:spPr/>
    </dgm:pt>
    <dgm:pt modelId="{E82FF6F3-237F-41F5-BDCC-61005A09CBC5}" type="pres">
      <dgm:prSet presAssocID="{0F48A1FF-6D8E-4628-AE13-D41CA95544EC}" presName="compNode" presStyleCnt="0"/>
      <dgm:spPr/>
    </dgm:pt>
    <dgm:pt modelId="{B27337E7-A3C4-4C63-8080-D3D3E5509CB6}" type="pres">
      <dgm:prSet presAssocID="{0F48A1FF-6D8E-4628-AE13-D41CA95544EC}" presName="dummyConnPt" presStyleCnt="0"/>
      <dgm:spPr/>
    </dgm:pt>
    <dgm:pt modelId="{E7E113CE-E10C-44A7-AE89-6E2C4B4A1C4C}" type="pres">
      <dgm:prSet presAssocID="{0F48A1FF-6D8E-4628-AE13-D41CA95544EC}" presName="node" presStyleLbl="node1" presStyleIdx="2" presStyleCnt="4">
        <dgm:presLayoutVars>
          <dgm:bulletEnabled val="1"/>
        </dgm:presLayoutVars>
      </dgm:prSet>
      <dgm:spPr/>
    </dgm:pt>
    <dgm:pt modelId="{E6CD50E8-E93B-4133-A580-414B2C1382B8}" type="pres">
      <dgm:prSet presAssocID="{893A0873-E224-4E83-8A1E-1A8714C2EE03}" presName="sibTrans" presStyleLbl="bgSibTrans2D1" presStyleIdx="2" presStyleCnt="3"/>
      <dgm:spPr/>
    </dgm:pt>
    <dgm:pt modelId="{52DAB337-CA26-4FC7-A704-1B46E4B8486E}" type="pres">
      <dgm:prSet presAssocID="{A2B75CD5-0A31-4F60-B09B-02F4F2108B98}" presName="compNode" presStyleCnt="0"/>
      <dgm:spPr/>
    </dgm:pt>
    <dgm:pt modelId="{A51A59A6-19CA-476C-BE96-225151206453}" type="pres">
      <dgm:prSet presAssocID="{A2B75CD5-0A31-4F60-B09B-02F4F2108B98}" presName="dummyConnPt" presStyleCnt="0"/>
      <dgm:spPr/>
    </dgm:pt>
    <dgm:pt modelId="{7B71B513-DBFD-43EA-8301-C9A6C6B58EFE}" type="pres">
      <dgm:prSet presAssocID="{A2B75CD5-0A31-4F60-B09B-02F4F2108B98}" presName="node" presStyleLbl="node1" presStyleIdx="3" presStyleCnt="4">
        <dgm:presLayoutVars>
          <dgm:bulletEnabled val="1"/>
        </dgm:presLayoutVars>
      </dgm:prSet>
      <dgm:spPr/>
    </dgm:pt>
  </dgm:ptLst>
  <dgm:cxnLst>
    <dgm:cxn modelId="{AF2EA00D-B815-447D-B2DD-C8D130AA4AEC}" srcId="{2EC99B40-0744-42E0-BF59-8971DAB8F982}" destId="{A3A0A419-3895-4C2C-A231-FA2649F2036B}" srcOrd="0" destOrd="0" parTransId="{455F1109-C6AE-4762-9312-951B9DF1694E}" sibTransId="{4DCEAD21-C96E-444D-BD44-8D29C476A3E2}"/>
    <dgm:cxn modelId="{1652D015-1281-492A-B3B8-F67DC7493BC3}" type="presOf" srcId="{2EC99B40-0744-42E0-BF59-8971DAB8F982}" destId="{17C26B32-0479-4298-A458-2277835A897B}" srcOrd="0" destOrd="0" presId="urn:microsoft.com/office/officeart/2005/8/layout/bProcess4"/>
    <dgm:cxn modelId="{110A9B17-6CF6-4634-A950-931D9FBD6B60}" type="presOf" srcId="{93949E9F-A8E4-4EEE-975A-ACC24BBABA0F}" destId="{004C888E-105E-4DB5-9B15-DF253A396922}" srcOrd="0" destOrd="0" presId="urn:microsoft.com/office/officeart/2005/8/layout/bProcess4"/>
    <dgm:cxn modelId="{33C4B920-5550-40C0-83E7-DEB411645D5A}" type="presOf" srcId="{893A0873-E224-4E83-8A1E-1A8714C2EE03}" destId="{E6CD50E8-E93B-4133-A580-414B2C1382B8}" srcOrd="0" destOrd="0" presId="urn:microsoft.com/office/officeart/2005/8/layout/bProcess4"/>
    <dgm:cxn modelId="{8BF52539-957F-4F67-B48A-3DE49B49151E}" srcId="{2EC99B40-0744-42E0-BF59-8971DAB8F982}" destId="{0F48A1FF-6D8E-4628-AE13-D41CA95544EC}" srcOrd="2" destOrd="0" parTransId="{D4E36AF7-994B-48EB-B5AC-77C9511DDC32}" sibTransId="{893A0873-E224-4E83-8A1E-1A8714C2EE03}"/>
    <dgm:cxn modelId="{B67E8D93-BC10-4A7C-A5A2-D74B926B297D}" type="presOf" srcId="{0F48A1FF-6D8E-4628-AE13-D41CA95544EC}" destId="{E7E113CE-E10C-44A7-AE89-6E2C4B4A1C4C}" srcOrd="0" destOrd="0" presId="urn:microsoft.com/office/officeart/2005/8/layout/bProcess4"/>
    <dgm:cxn modelId="{46569DA9-2029-4A1D-9A4D-33C16535CEC7}" type="presOf" srcId="{A2B75CD5-0A31-4F60-B09B-02F4F2108B98}" destId="{7B71B513-DBFD-43EA-8301-C9A6C6B58EFE}" srcOrd="0" destOrd="0" presId="urn:microsoft.com/office/officeart/2005/8/layout/bProcess4"/>
    <dgm:cxn modelId="{ABB4F8B8-13F8-4F07-9FCD-F428A4D575AA}" srcId="{2EC99B40-0744-42E0-BF59-8971DAB8F982}" destId="{93949E9F-A8E4-4EEE-975A-ACC24BBABA0F}" srcOrd="1" destOrd="0" parTransId="{CDD8CDEA-1C47-431C-9211-59BDA4F996BC}" sibTransId="{98E94CA0-5B04-481E-9701-2205286406B5}"/>
    <dgm:cxn modelId="{D80ED4CC-3F3E-4F56-B247-3985FF8859A7}" type="presOf" srcId="{98E94CA0-5B04-481E-9701-2205286406B5}" destId="{01765E6C-5601-472F-9DC9-21B310B54C73}" srcOrd="0" destOrd="0" presId="urn:microsoft.com/office/officeart/2005/8/layout/bProcess4"/>
    <dgm:cxn modelId="{F76E27DE-6D26-47C3-A226-F6986A6DFEF5}" type="presOf" srcId="{A3A0A419-3895-4C2C-A231-FA2649F2036B}" destId="{DFE62C4C-5763-4C8B-9771-724A3379D1E1}" srcOrd="0" destOrd="0" presId="urn:microsoft.com/office/officeart/2005/8/layout/bProcess4"/>
    <dgm:cxn modelId="{0EE2B3DF-8C81-4EA3-96B8-B1CC04F14EB7}" type="presOf" srcId="{4DCEAD21-C96E-444D-BD44-8D29C476A3E2}" destId="{BE14FC4E-E0E0-49A6-99E8-F1B7A702D766}" srcOrd="0" destOrd="0" presId="urn:microsoft.com/office/officeart/2005/8/layout/bProcess4"/>
    <dgm:cxn modelId="{5930C1EC-64D8-4207-8140-01C8474F9D4C}" srcId="{2EC99B40-0744-42E0-BF59-8971DAB8F982}" destId="{A2B75CD5-0A31-4F60-B09B-02F4F2108B98}" srcOrd="3" destOrd="0" parTransId="{D974C25A-4726-4E6D-BB4E-C33C218E2ED8}" sibTransId="{7AD3272B-8AA2-4A5F-9CC3-9532D918A116}"/>
    <dgm:cxn modelId="{4B5EDAA4-964C-4A07-B62C-E50D89488C72}" type="presParOf" srcId="{17C26B32-0479-4298-A458-2277835A897B}" destId="{3818EACF-CACB-496A-9303-9F15AB769F83}" srcOrd="0" destOrd="0" presId="urn:microsoft.com/office/officeart/2005/8/layout/bProcess4"/>
    <dgm:cxn modelId="{02EC8D1C-44AF-4FAB-B129-55D9EE0C4A74}" type="presParOf" srcId="{3818EACF-CACB-496A-9303-9F15AB769F83}" destId="{C6D504DC-3E0D-4B2B-BE35-3BFBF5E0F010}" srcOrd="0" destOrd="0" presId="urn:microsoft.com/office/officeart/2005/8/layout/bProcess4"/>
    <dgm:cxn modelId="{B0E52F6E-B800-4E68-B9D6-87EFA7DE3DBF}" type="presParOf" srcId="{3818EACF-CACB-496A-9303-9F15AB769F83}" destId="{DFE62C4C-5763-4C8B-9771-724A3379D1E1}" srcOrd="1" destOrd="0" presId="urn:microsoft.com/office/officeart/2005/8/layout/bProcess4"/>
    <dgm:cxn modelId="{2D6394E9-2B35-41A4-A591-5BD9E1CFBAF8}" type="presParOf" srcId="{17C26B32-0479-4298-A458-2277835A897B}" destId="{BE14FC4E-E0E0-49A6-99E8-F1B7A702D766}" srcOrd="1" destOrd="0" presId="urn:microsoft.com/office/officeart/2005/8/layout/bProcess4"/>
    <dgm:cxn modelId="{59A06F59-CA44-4F59-9C43-FBBA735E9A71}" type="presParOf" srcId="{17C26B32-0479-4298-A458-2277835A897B}" destId="{C001158E-14BA-4A58-A903-920D4949D5C1}" srcOrd="2" destOrd="0" presId="urn:microsoft.com/office/officeart/2005/8/layout/bProcess4"/>
    <dgm:cxn modelId="{6AB77407-3867-4C0F-820B-4C3AD5D25124}" type="presParOf" srcId="{C001158E-14BA-4A58-A903-920D4949D5C1}" destId="{1D12C1E7-C10B-4AC3-A451-0221463A815E}" srcOrd="0" destOrd="0" presId="urn:microsoft.com/office/officeart/2005/8/layout/bProcess4"/>
    <dgm:cxn modelId="{7C4CCA7F-170D-4C46-8870-2D4C4126BDD0}" type="presParOf" srcId="{C001158E-14BA-4A58-A903-920D4949D5C1}" destId="{004C888E-105E-4DB5-9B15-DF253A396922}" srcOrd="1" destOrd="0" presId="urn:microsoft.com/office/officeart/2005/8/layout/bProcess4"/>
    <dgm:cxn modelId="{0941A454-3416-4500-A417-91542B4D59A0}" type="presParOf" srcId="{17C26B32-0479-4298-A458-2277835A897B}" destId="{01765E6C-5601-472F-9DC9-21B310B54C73}" srcOrd="3" destOrd="0" presId="urn:microsoft.com/office/officeart/2005/8/layout/bProcess4"/>
    <dgm:cxn modelId="{6896CB44-B00C-40E2-B217-C6011376E329}" type="presParOf" srcId="{17C26B32-0479-4298-A458-2277835A897B}" destId="{E82FF6F3-237F-41F5-BDCC-61005A09CBC5}" srcOrd="4" destOrd="0" presId="urn:microsoft.com/office/officeart/2005/8/layout/bProcess4"/>
    <dgm:cxn modelId="{D3E8250C-96FF-42DE-9D8A-D287A0289390}" type="presParOf" srcId="{E82FF6F3-237F-41F5-BDCC-61005A09CBC5}" destId="{B27337E7-A3C4-4C63-8080-D3D3E5509CB6}" srcOrd="0" destOrd="0" presId="urn:microsoft.com/office/officeart/2005/8/layout/bProcess4"/>
    <dgm:cxn modelId="{BFE74A3A-5091-4C16-AE12-41C3489BF6F4}" type="presParOf" srcId="{E82FF6F3-237F-41F5-BDCC-61005A09CBC5}" destId="{E7E113CE-E10C-44A7-AE89-6E2C4B4A1C4C}" srcOrd="1" destOrd="0" presId="urn:microsoft.com/office/officeart/2005/8/layout/bProcess4"/>
    <dgm:cxn modelId="{CEC87B7F-2057-4FE4-8081-D6B571B51056}" type="presParOf" srcId="{17C26B32-0479-4298-A458-2277835A897B}" destId="{E6CD50E8-E93B-4133-A580-414B2C1382B8}" srcOrd="5" destOrd="0" presId="urn:microsoft.com/office/officeart/2005/8/layout/bProcess4"/>
    <dgm:cxn modelId="{A9C4AF74-0C00-466A-BEF7-E2BD91A1BA79}" type="presParOf" srcId="{17C26B32-0479-4298-A458-2277835A897B}" destId="{52DAB337-CA26-4FC7-A704-1B46E4B8486E}" srcOrd="6" destOrd="0" presId="urn:microsoft.com/office/officeart/2005/8/layout/bProcess4"/>
    <dgm:cxn modelId="{CF0F6D16-F141-4A33-B736-1F3128E62837}" type="presParOf" srcId="{52DAB337-CA26-4FC7-A704-1B46E4B8486E}" destId="{A51A59A6-19CA-476C-BE96-225151206453}" srcOrd="0" destOrd="0" presId="urn:microsoft.com/office/officeart/2005/8/layout/bProcess4"/>
    <dgm:cxn modelId="{BDB4F2CF-E5CF-4F97-92CE-F7CDEC2132CA}" type="presParOf" srcId="{52DAB337-CA26-4FC7-A704-1B46E4B8486E}" destId="{7B71B513-DBFD-43EA-8301-C9A6C6B58EF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ECCBC-E709-46E9-AFD2-5BA3D7BFBB55}">
      <dsp:nvSpPr>
        <dsp:cNvPr id="0" name=""/>
        <dsp:cNvSpPr/>
      </dsp:nvSpPr>
      <dsp:spPr>
        <a:xfrm>
          <a:off x="0" y="119282"/>
          <a:ext cx="6628804" cy="909035"/>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291 households were served in Eviction Court </a:t>
          </a:r>
        </a:p>
      </dsp:txBody>
      <dsp:txXfrm>
        <a:off x="44375" y="163657"/>
        <a:ext cx="6540054" cy="820285"/>
      </dsp:txXfrm>
    </dsp:sp>
    <dsp:sp modelId="{A7AC9646-393B-4275-BE67-71469440F3D0}">
      <dsp:nvSpPr>
        <dsp:cNvPr id="0" name=""/>
        <dsp:cNvSpPr/>
      </dsp:nvSpPr>
      <dsp:spPr>
        <a:xfrm>
          <a:off x="0" y="1077277"/>
          <a:ext cx="6628804" cy="909035"/>
        </a:xfrm>
        <a:prstGeom prst="roundRect">
          <a:avLst/>
        </a:prstGeom>
        <a:gradFill rotWithShape="0">
          <a:gsLst>
            <a:gs pos="0">
              <a:schemeClr val="accent5">
                <a:hueOff val="1502676"/>
                <a:satOff val="-6595"/>
                <a:lumOff val="1961"/>
                <a:alphaOff val="0"/>
                <a:tint val="96000"/>
                <a:lumMod val="100000"/>
              </a:schemeClr>
            </a:gs>
            <a:gs pos="78000">
              <a:schemeClr val="accent5">
                <a:hueOff val="1502676"/>
                <a:satOff val="-6595"/>
                <a:lumOff val="196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 almost 7 out of 10 cases, the outcome was favorable for the tenants</a:t>
          </a:r>
        </a:p>
      </dsp:txBody>
      <dsp:txXfrm>
        <a:off x="44375" y="1121652"/>
        <a:ext cx="6540054" cy="820285"/>
      </dsp:txXfrm>
    </dsp:sp>
    <dsp:sp modelId="{E85E2AA1-6EB9-447C-98CB-86A67001A925}">
      <dsp:nvSpPr>
        <dsp:cNvPr id="0" name=""/>
        <dsp:cNvSpPr/>
      </dsp:nvSpPr>
      <dsp:spPr>
        <a:xfrm>
          <a:off x="0" y="2035272"/>
          <a:ext cx="6628804" cy="909035"/>
        </a:xfrm>
        <a:prstGeom prst="roundRect">
          <a:avLst/>
        </a:prstGeom>
        <a:gradFill rotWithShape="0">
          <a:gsLst>
            <a:gs pos="0">
              <a:schemeClr val="accent5">
                <a:hueOff val="3005351"/>
                <a:satOff val="-13190"/>
                <a:lumOff val="3921"/>
                <a:alphaOff val="0"/>
                <a:tint val="96000"/>
                <a:lumMod val="100000"/>
              </a:schemeClr>
            </a:gs>
            <a:gs pos="78000">
              <a:schemeClr val="accent5">
                <a:hueOff val="3005351"/>
                <a:satOff val="-13190"/>
                <a:lumOff val="392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593 children were supported across programs</a:t>
          </a:r>
        </a:p>
      </dsp:txBody>
      <dsp:txXfrm>
        <a:off x="44375" y="2079647"/>
        <a:ext cx="6540054" cy="820285"/>
      </dsp:txXfrm>
    </dsp:sp>
    <dsp:sp modelId="{A2483300-3D26-4593-B5C9-1EE87CDC1A7E}">
      <dsp:nvSpPr>
        <dsp:cNvPr id="0" name=""/>
        <dsp:cNvSpPr/>
      </dsp:nvSpPr>
      <dsp:spPr>
        <a:xfrm>
          <a:off x="0" y="2993268"/>
          <a:ext cx="6628804" cy="909035"/>
        </a:xfrm>
        <a:prstGeom prst="roundRect">
          <a:avLst/>
        </a:prstGeom>
        <a:gradFill rotWithShape="0">
          <a:gsLst>
            <a:gs pos="0">
              <a:schemeClr val="accent5">
                <a:hueOff val="4508027"/>
                <a:satOff val="-19785"/>
                <a:lumOff val="5882"/>
                <a:alphaOff val="0"/>
                <a:tint val="96000"/>
                <a:lumMod val="100000"/>
              </a:schemeClr>
            </a:gs>
            <a:gs pos="78000">
              <a:schemeClr val="accent5">
                <a:hueOff val="4508027"/>
                <a:satOff val="-19785"/>
                <a:lumOff val="5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100% of families in the housing stability case management program transitioned to stable housing while in the program </a:t>
          </a:r>
        </a:p>
      </dsp:txBody>
      <dsp:txXfrm>
        <a:off x="44375" y="3037643"/>
        <a:ext cx="6540054" cy="820285"/>
      </dsp:txXfrm>
    </dsp:sp>
    <dsp:sp modelId="{A45E157D-FA43-43CD-9894-59A1BF7CB373}">
      <dsp:nvSpPr>
        <dsp:cNvPr id="0" name=""/>
        <dsp:cNvSpPr/>
      </dsp:nvSpPr>
      <dsp:spPr>
        <a:xfrm>
          <a:off x="0" y="3951263"/>
          <a:ext cx="6628804" cy="909035"/>
        </a:xfrm>
        <a:prstGeom prst="roundRect">
          <a:avLst/>
        </a:prstGeom>
        <a:gradFill rotWithShape="0">
          <a:gsLst>
            <a:gs pos="0">
              <a:schemeClr val="accent5">
                <a:hueOff val="6010703"/>
                <a:satOff val="-26380"/>
                <a:lumOff val="7843"/>
                <a:alphaOff val="0"/>
                <a:tint val="96000"/>
                <a:lumMod val="100000"/>
              </a:schemeClr>
            </a:gs>
            <a:gs pos="78000">
              <a:schemeClr val="accent5">
                <a:hueOff val="6010703"/>
                <a:satOff val="-26380"/>
                <a:lumOff val="784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100% of families were connected to benefits, resources, and improved money management while in the case management program</a:t>
          </a:r>
        </a:p>
      </dsp:txBody>
      <dsp:txXfrm>
        <a:off x="44375" y="3995638"/>
        <a:ext cx="6540054" cy="820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4FC4E-E0E0-49A6-99E8-F1B7A702D766}">
      <dsp:nvSpPr>
        <dsp:cNvPr id="0" name=""/>
        <dsp:cNvSpPr/>
      </dsp:nvSpPr>
      <dsp:spPr>
        <a:xfrm rot="5400000">
          <a:off x="761345" y="1446580"/>
          <a:ext cx="2260523" cy="272623"/>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E62C4C-5763-4C8B-9771-724A3379D1E1}">
      <dsp:nvSpPr>
        <dsp:cNvPr id="0" name=""/>
        <dsp:cNvSpPr/>
      </dsp:nvSpPr>
      <dsp:spPr>
        <a:xfrm>
          <a:off x="1280108" y="2065"/>
          <a:ext cx="3029148" cy="181748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a:t>110 households were referred to internal Housing Stability Case Management program</a:t>
          </a:r>
          <a:endParaRPr lang="en-US" sz="1500" kern="1200" dirty="0"/>
        </a:p>
      </dsp:txBody>
      <dsp:txXfrm>
        <a:off x="1333340" y="55297"/>
        <a:ext cx="2922684" cy="1711024"/>
      </dsp:txXfrm>
    </dsp:sp>
    <dsp:sp modelId="{01765E6C-5601-472F-9DC9-21B310B54C73}">
      <dsp:nvSpPr>
        <dsp:cNvPr id="0" name=""/>
        <dsp:cNvSpPr/>
      </dsp:nvSpPr>
      <dsp:spPr>
        <a:xfrm>
          <a:off x="1897276" y="2582510"/>
          <a:ext cx="4017429" cy="272623"/>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4C888E-105E-4DB5-9B15-DF253A396922}">
      <dsp:nvSpPr>
        <dsp:cNvPr id="0" name=""/>
        <dsp:cNvSpPr/>
      </dsp:nvSpPr>
      <dsp:spPr>
        <a:xfrm>
          <a:off x="1280108" y="2273927"/>
          <a:ext cx="3029148" cy="1817488"/>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dirty="0"/>
            <a:t>Average time in the program: 9 months to 1 year</a:t>
          </a:r>
        </a:p>
      </dsp:txBody>
      <dsp:txXfrm>
        <a:off x="1333340" y="2327159"/>
        <a:ext cx="2922684" cy="1711024"/>
      </dsp:txXfrm>
    </dsp:sp>
    <dsp:sp modelId="{E6CD50E8-E93B-4133-A580-414B2C1382B8}">
      <dsp:nvSpPr>
        <dsp:cNvPr id="0" name=""/>
        <dsp:cNvSpPr/>
      </dsp:nvSpPr>
      <dsp:spPr>
        <a:xfrm rot="16200000">
          <a:off x="4790112" y="1446580"/>
          <a:ext cx="2260523" cy="272623"/>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E113CE-E10C-44A7-AE89-6E2C4B4A1C4C}">
      <dsp:nvSpPr>
        <dsp:cNvPr id="0" name=""/>
        <dsp:cNvSpPr/>
      </dsp:nvSpPr>
      <dsp:spPr>
        <a:xfrm>
          <a:off x="5308875" y="2273927"/>
          <a:ext cx="3029148" cy="181748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dirty="0"/>
            <a:t>Housing Stability Case Management focuses on:</a:t>
          </a:r>
          <a:br>
            <a:rPr lang="en-US" sz="1500" kern="1200" dirty="0"/>
          </a:br>
          <a:r>
            <a:rPr lang="en-US" sz="1500" kern="1200" dirty="0"/>
            <a:t>*Relocation and housing</a:t>
          </a:r>
          <a:br>
            <a:rPr lang="en-US" sz="1500" kern="1200" dirty="0"/>
          </a:br>
          <a:r>
            <a:rPr lang="en-US" sz="1500" kern="1200" dirty="0"/>
            <a:t>*Budgeting</a:t>
          </a:r>
          <a:br>
            <a:rPr lang="en-US" sz="1500" kern="1200" dirty="0"/>
          </a:br>
          <a:r>
            <a:rPr lang="en-US" sz="1500" kern="1200" dirty="0"/>
            <a:t>*Connecting to resources</a:t>
          </a:r>
          <a:br>
            <a:rPr lang="en-US" sz="1500" kern="1200" dirty="0"/>
          </a:br>
          <a:r>
            <a:rPr lang="en-US" sz="1500" kern="1200" dirty="0"/>
            <a:t>*Employment security</a:t>
          </a:r>
          <a:br>
            <a:rPr lang="en-US" sz="1500" kern="1200" dirty="0"/>
          </a:br>
          <a:r>
            <a:rPr lang="en-US" sz="1500" kern="1200" dirty="0"/>
            <a:t>*Financial stability</a:t>
          </a:r>
        </a:p>
      </dsp:txBody>
      <dsp:txXfrm>
        <a:off x="5362107" y="2327159"/>
        <a:ext cx="2922684" cy="1711024"/>
      </dsp:txXfrm>
    </dsp:sp>
    <dsp:sp modelId="{7B71B513-DBFD-43EA-8301-C9A6C6B58EFE}">
      <dsp:nvSpPr>
        <dsp:cNvPr id="0" name=""/>
        <dsp:cNvSpPr/>
      </dsp:nvSpPr>
      <dsp:spPr>
        <a:xfrm>
          <a:off x="5308875" y="2065"/>
          <a:ext cx="3029148" cy="1817488"/>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dirty="0"/>
            <a:t>This year, Friends implements a new STEPS model for all case management</a:t>
          </a:r>
        </a:p>
      </dsp:txBody>
      <dsp:txXfrm>
        <a:off x="5362107" y="55297"/>
        <a:ext cx="2922684" cy="17110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896366-9A07-24FC-4F37-2D843CD9FF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C52B1E-65F8-1868-256B-081C5E753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6E8380-FBC7-4950-9CD9-630BD176640F}" type="datetimeFigureOut">
              <a:rPr lang="en-US" smtClean="0"/>
              <a:t>12/3/2025</a:t>
            </a:fld>
            <a:endParaRPr lang="en-US"/>
          </a:p>
        </p:txBody>
      </p:sp>
      <p:sp>
        <p:nvSpPr>
          <p:cNvPr id="4" name="Footer Placeholder 3">
            <a:extLst>
              <a:ext uri="{FF2B5EF4-FFF2-40B4-BE49-F238E27FC236}">
                <a16:creationId xmlns:a16="http://schemas.microsoft.com/office/drawing/2014/main" id="{6F4F56DD-1CB5-91B8-6E49-4F67CAC57A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7B0033-4A23-CFF4-4054-BD0C36FCE5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DBA3D5-71BC-446B-AF53-10D8A5A009E2}" type="slidenum">
              <a:rPr lang="en-US" smtClean="0"/>
              <a:t>‹#›</a:t>
            </a:fld>
            <a:endParaRPr lang="en-US"/>
          </a:p>
        </p:txBody>
      </p:sp>
    </p:spTree>
    <p:extLst>
      <p:ext uri="{BB962C8B-B14F-4D97-AF65-F5344CB8AC3E}">
        <p14:creationId xmlns:p14="http://schemas.microsoft.com/office/powerpoint/2010/main" val="1704112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079BB-439C-4149-8997-78E4F1FE836B}"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3B694-146B-4E66-9BE9-D51F5142E2F9}" type="slidenum">
              <a:rPr lang="en-US" smtClean="0"/>
              <a:t>‹#›</a:t>
            </a:fld>
            <a:endParaRPr lang="en-US"/>
          </a:p>
        </p:txBody>
      </p:sp>
    </p:spTree>
    <p:extLst>
      <p:ext uri="{BB962C8B-B14F-4D97-AF65-F5344CB8AC3E}">
        <p14:creationId xmlns:p14="http://schemas.microsoft.com/office/powerpoint/2010/main" val="162580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Phyllis Introduction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41A0D-6757-46B8-906F-DE20EE3034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11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a59d71f3c7_0_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3a59d71f3c7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7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B3B694-146B-4E66-9BE9-D51F5142E2F9}" type="slidenum">
              <a:rPr lang="en-US" smtClean="0"/>
              <a:t>21</a:t>
            </a:fld>
            <a:endParaRPr lang="en-US"/>
          </a:p>
        </p:txBody>
      </p:sp>
    </p:spTree>
    <p:extLst>
      <p:ext uri="{BB962C8B-B14F-4D97-AF65-F5344CB8AC3E}">
        <p14:creationId xmlns:p14="http://schemas.microsoft.com/office/powerpoint/2010/main" val="64769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a7aacfe2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a7aacfe2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054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Adam</a:t>
            </a:r>
            <a:endParaRPr/>
          </a:p>
        </p:txBody>
      </p:sp>
    </p:spTree>
    <p:extLst>
      <p:ext uri="{BB962C8B-B14F-4D97-AF65-F5344CB8AC3E}">
        <p14:creationId xmlns:p14="http://schemas.microsoft.com/office/powerpoint/2010/main" val="1261414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ac6e7e0b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ac6e7e0b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615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Chuck</a:t>
            </a:r>
            <a:endParaRPr/>
          </a:p>
          <a:p>
            <a:pPr marL="0" lvl="0" indent="0" algn="l" rtl="0">
              <a:lnSpc>
                <a:spcPct val="150000"/>
              </a:lnSpc>
              <a:spcBef>
                <a:spcPts val="1200"/>
              </a:spcBef>
              <a:spcAft>
                <a:spcPts val="0"/>
              </a:spcAft>
              <a:buSzPts val="1100"/>
              <a:buNone/>
            </a:pPr>
            <a:r>
              <a:rPr lang="en" sz="1400">
                <a:solidFill>
                  <a:schemeClr val="dk1"/>
                </a:solidFill>
                <a:latin typeface="Arial"/>
                <a:ea typeface="Arial"/>
                <a:cs typeface="Arial"/>
                <a:sym typeface="Arial"/>
              </a:rPr>
              <a:t>2025 is on pace to match (Jan–Apr: 4,513 filings, nearly identical to 2024)</a:t>
            </a:r>
            <a:endParaRPr sz="1400">
              <a:solidFill>
                <a:schemeClr val="dk1"/>
              </a:solidFill>
              <a:latin typeface="Arial"/>
              <a:ea typeface="Arial"/>
              <a:cs typeface="Arial"/>
              <a:sym typeface="Arial"/>
            </a:endParaRPr>
          </a:p>
          <a:p>
            <a:pPr marL="0" lvl="0" indent="0" algn="l" rtl="0">
              <a:lnSpc>
                <a:spcPct val="150000"/>
              </a:lnSpc>
              <a:spcBef>
                <a:spcPts val="1200"/>
              </a:spcBef>
              <a:spcAft>
                <a:spcPts val="0"/>
              </a:spcAft>
              <a:buSzPts val="1100"/>
              <a:buNone/>
            </a:pPr>
            <a:r>
              <a:rPr lang="en" sz="1400">
                <a:solidFill>
                  <a:srgbClr val="233A44"/>
                </a:solidFill>
                <a:latin typeface="Arial"/>
                <a:ea typeface="Arial"/>
                <a:cs typeface="Arial"/>
                <a:sym typeface="Arial"/>
              </a:rPr>
              <a:t>If all 15,700 actions had been eviction filings, this would have been the highest filing year in Allegheny County to date</a:t>
            </a:r>
            <a:endParaRPr sz="1400">
              <a:solidFill>
                <a:srgbClr val="233A44"/>
              </a:solidFill>
              <a:latin typeface="Arial"/>
              <a:ea typeface="Arial"/>
              <a:cs typeface="Arial"/>
              <a:sym typeface="Arial"/>
            </a:endParaRPr>
          </a:p>
          <a:p>
            <a:pPr marL="0" lvl="0" indent="0" algn="l" rtl="0">
              <a:lnSpc>
                <a:spcPct val="150000"/>
              </a:lnSpc>
              <a:spcBef>
                <a:spcPts val="1200"/>
              </a:spcBef>
              <a:spcAft>
                <a:spcPts val="1200"/>
              </a:spcAft>
              <a:buSzPts val="1100"/>
              <a:buNone/>
            </a:pPr>
            <a:r>
              <a:rPr lang="en" sz="1400">
                <a:solidFill>
                  <a:srgbClr val="233A44"/>
                </a:solidFill>
                <a:latin typeface="Arial"/>
                <a:ea typeface="Arial"/>
                <a:cs typeface="Arial"/>
                <a:sym typeface="Arial"/>
              </a:rPr>
              <a:t>Our average payment for rental assistance is $3,021 and the cost to rehouse an unhoused person $40,000.</a:t>
            </a:r>
            <a:endParaRPr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335298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Chuck</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-Why resource navigation? What is it? Finding assistance was incredibly hard and the applications themselves are incredibly complicated. </a:t>
            </a:r>
            <a:br>
              <a:rPr lang="en"/>
            </a:br>
            <a:r>
              <a:rPr lang="en"/>
              <a:t>-Why tenant outreach? 10% of mailers bounced back due to bad addresses, ie at least 10% of tenants do not even know that they had an eviction filed against them. Additionally, people are often incorrectly evicted from addresses they no longer reside in. </a:t>
            </a:r>
            <a:br>
              <a:rPr lang="en"/>
            </a:br>
            <a:r>
              <a:rPr lang="en"/>
              <a:t>-None of this can happen without engaged landlords! </a:t>
            </a:r>
            <a:endParaRPr/>
          </a:p>
        </p:txBody>
      </p:sp>
    </p:spTree>
    <p:extLst>
      <p:ext uri="{BB962C8B-B14F-4D97-AF65-F5344CB8AC3E}">
        <p14:creationId xmlns:p14="http://schemas.microsoft.com/office/powerpoint/2010/main" val="261747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Chuck - what pieces are involved in making eviction prevention happen</a:t>
            </a:r>
            <a:endParaRPr/>
          </a:p>
        </p:txBody>
      </p:sp>
    </p:spTree>
    <p:extLst>
      <p:ext uri="{BB962C8B-B14F-4D97-AF65-F5344CB8AC3E}">
        <p14:creationId xmlns:p14="http://schemas.microsoft.com/office/powerpoint/2010/main" val="63744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084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None/>
            </a:pPr>
            <a:r>
              <a:rPr lang="en-US" sz="1200" b="0" i="0" dirty="0">
                <a:solidFill>
                  <a:srgbClr val="000000"/>
                </a:solidFill>
                <a:effectLst/>
                <a:latin typeface="Aptos" panose="020B0004020202020204" pitchFamily="34" charset="0"/>
              </a:rPr>
              <a:t>Moderator welcome and level setting-</a:t>
            </a:r>
          </a:p>
          <a:p>
            <a:pPr algn="l" fontAlgn="base">
              <a:buFont typeface="Arial" panose="020B0604020202020204" pitchFamily="34" charset="0"/>
              <a:buChar char="•"/>
            </a:pPr>
            <a:r>
              <a:rPr lang="en-US" sz="1200" b="0" i="0" dirty="0">
                <a:solidFill>
                  <a:srgbClr val="000000"/>
                </a:solidFill>
                <a:effectLst/>
                <a:latin typeface="Aptos" panose="020B0004020202020204" pitchFamily="34" charset="0"/>
              </a:rPr>
              <a:t>Why eviction prevention matters </a:t>
            </a:r>
          </a:p>
          <a:p>
            <a:pPr algn="l" fontAlgn="base">
              <a:buFont typeface="Arial" panose="020B0604020202020204" pitchFamily="34" charset="0"/>
              <a:buChar char="•"/>
            </a:pPr>
            <a:r>
              <a:rPr lang="en-US" sz="1200" b="0" i="0" dirty="0">
                <a:solidFill>
                  <a:srgbClr val="000000"/>
                </a:solidFill>
                <a:effectLst/>
                <a:latin typeface="Aptos" panose="020B0004020202020204" pitchFamily="34" charset="0"/>
              </a:rPr>
              <a:t>What are key elements of high-performing holistic eviction prevention programs</a:t>
            </a:r>
          </a:p>
          <a:p>
            <a:pPr algn="l" fontAlgn="base">
              <a:buNone/>
            </a:pPr>
            <a:endParaRPr lang="en-US" sz="1200" b="0" i="0" dirty="0">
              <a:solidFill>
                <a:srgbClr val="000000"/>
              </a:solidFill>
              <a:effectLst/>
              <a:latin typeface="Aptos" panose="020B0004020202020204" pitchFamily="34" charset="0"/>
            </a:endParaRPr>
          </a:p>
          <a:p>
            <a:pPr algn="l" fontAlgn="base">
              <a:buNone/>
            </a:pPr>
            <a:r>
              <a:rPr lang="en-US" sz="1200" b="0" i="0" dirty="0">
                <a:solidFill>
                  <a:srgbClr val="000000"/>
                </a:solidFill>
                <a:effectLst/>
                <a:latin typeface="Aptos" panose="020B0004020202020204" pitchFamily="34" charset="0"/>
              </a:rPr>
              <a:t>Chester county</a:t>
            </a:r>
          </a:p>
          <a:p>
            <a:pPr algn="l" fontAlgn="base">
              <a:buFont typeface="Arial" panose="020B0604020202020204" pitchFamily="34" charset="0"/>
              <a:buChar char="•"/>
            </a:pPr>
            <a:r>
              <a:rPr lang="en-US" sz="1200" b="0" i="0" dirty="0">
                <a:solidFill>
                  <a:srgbClr val="000000"/>
                </a:solidFill>
                <a:effectLst/>
                <a:latin typeface="Aptos" panose="020B0004020202020204" pitchFamily="34" charset="0"/>
              </a:rPr>
              <a:t>Provide overview of program</a:t>
            </a:r>
          </a:p>
          <a:p>
            <a:pPr algn="l" fontAlgn="base">
              <a:buFont typeface="Arial" panose="020B0604020202020204" pitchFamily="34" charset="0"/>
              <a:buChar char="•"/>
            </a:pPr>
            <a:r>
              <a:rPr lang="en-US" sz="1200" b="0" i="0" dirty="0">
                <a:solidFill>
                  <a:srgbClr val="000000"/>
                </a:solidFill>
                <a:effectLst/>
                <a:latin typeface="Aptos" panose="020B0004020202020204" pitchFamily="34" charset="0"/>
              </a:rPr>
              <a:t>Highlight process and services for a program that is all housed within a single agency</a:t>
            </a:r>
          </a:p>
          <a:p>
            <a:pPr algn="l" fontAlgn="base">
              <a:buNone/>
            </a:pPr>
            <a:endParaRPr lang="en-US" sz="1200" b="0" i="0" dirty="0">
              <a:solidFill>
                <a:srgbClr val="000000"/>
              </a:solidFill>
              <a:effectLst/>
              <a:latin typeface="Aptos" panose="020B0004020202020204" pitchFamily="34" charset="0"/>
            </a:endParaRPr>
          </a:p>
          <a:p>
            <a:pPr algn="l" fontAlgn="base">
              <a:buNone/>
            </a:pPr>
            <a:r>
              <a:rPr lang="en-US" sz="1200" b="0" i="0" dirty="0">
                <a:solidFill>
                  <a:srgbClr val="000000"/>
                </a:solidFill>
                <a:effectLst/>
                <a:latin typeface="Aptos" panose="020B0004020202020204" pitchFamily="34" charset="0"/>
              </a:rPr>
              <a:t>Allegheny County</a:t>
            </a:r>
          </a:p>
          <a:p>
            <a:pPr algn="l" fontAlgn="base">
              <a:buFont typeface="Arial" panose="020B0604020202020204" pitchFamily="34" charset="0"/>
              <a:buChar char="•"/>
            </a:pPr>
            <a:r>
              <a:rPr lang="en-US" sz="1200" b="0" i="0" dirty="0">
                <a:solidFill>
                  <a:srgbClr val="000000"/>
                </a:solidFill>
                <a:effectLst/>
                <a:latin typeface="Aptos" panose="020B0004020202020204" pitchFamily="34" charset="0"/>
              </a:rPr>
              <a:t>Provide an overview of the ecosystem</a:t>
            </a:r>
          </a:p>
          <a:p>
            <a:pPr algn="l" fontAlgn="base">
              <a:buFont typeface="Arial" panose="020B0604020202020204" pitchFamily="34" charset="0"/>
              <a:buChar char="•"/>
            </a:pPr>
            <a:r>
              <a:rPr lang="en-US" sz="1200" b="0" i="0" dirty="0">
                <a:solidFill>
                  <a:srgbClr val="000000"/>
                </a:solidFill>
                <a:effectLst/>
                <a:latin typeface="Aptos" panose="020B0004020202020204" pitchFamily="34" charset="0"/>
              </a:rPr>
              <a:t>Highlight processes with focus on systems-level approaches, including government buy-in and partner engagement</a:t>
            </a:r>
          </a:p>
          <a:p>
            <a:pPr algn="l" fontAlgn="base">
              <a:buNone/>
            </a:pPr>
            <a:endParaRPr lang="en-US" sz="1200" b="0" i="0" dirty="0">
              <a:solidFill>
                <a:srgbClr val="000000"/>
              </a:solidFill>
              <a:effectLst/>
              <a:latin typeface="Aptos" panose="020B0004020202020204" pitchFamily="34" charset="0"/>
            </a:endParaRPr>
          </a:p>
          <a:p>
            <a:pPr algn="l" fontAlgn="base">
              <a:buNone/>
            </a:pPr>
            <a:r>
              <a:rPr lang="en-US" sz="1200" b="0" i="0" dirty="0">
                <a:solidFill>
                  <a:srgbClr val="000000"/>
                </a:solidFill>
                <a:effectLst/>
                <a:latin typeface="Aptos" panose="020B0004020202020204" pitchFamily="34" charset="0"/>
              </a:rPr>
              <a:t>Moderator transition to Q&amp;A</a:t>
            </a:r>
          </a:p>
          <a:p>
            <a:pPr algn="l" fontAlgn="base">
              <a:buFont typeface="Arial" panose="020B0604020202020204" pitchFamily="34" charset="0"/>
              <a:buChar char="•"/>
            </a:pPr>
            <a:r>
              <a:rPr lang="en-US" sz="1200" b="0" i="0" dirty="0">
                <a:solidFill>
                  <a:srgbClr val="000000"/>
                </a:solidFill>
                <a:effectLst/>
                <a:latin typeface="Aptos" panose="020B0004020202020204" pitchFamily="34" charset="0"/>
              </a:rPr>
              <a:t>Summarize where common elements within both models and what made the programs last when others have ended with pandemic resources</a:t>
            </a:r>
          </a:p>
          <a:p>
            <a:pPr algn="l" fontAlgn="base">
              <a:buFont typeface="Arial" panose="020B0604020202020204" pitchFamily="34" charset="0"/>
              <a:buChar char="•"/>
            </a:pPr>
            <a:endParaRPr lang="en-US" sz="1200" b="0" i="0" dirty="0">
              <a:solidFill>
                <a:srgbClr val="000000"/>
              </a:solidFill>
              <a:effectLst/>
              <a:latin typeface="Aptos" panose="020B0004020202020204" pitchFamily="34" charset="0"/>
            </a:endParaRPr>
          </a:p>
          <a:p>
            <a:pPr algn="l" fontAlgn="base">
              <a:buFont typeface="Arial" panose="020B0604020202020204" pitchFamily="34" charset="0"/>
              <a:buChar char="•"/>
            </a:pPr>
            <a:r>
              <a:rPr lang="en-US" sz="1200" b="0" i="0" dirty="0">
                <a:solidFill>
                  <a:srgbClr val="000000"/>
                </a:solidFill>
                <a:effectLst/>
                <a:latin typeface="Aptos" panose="020B0004020202020204" pitchFamily="34" charset="0"/>
              </a:rPr>
              <a:t>If time </a:t>
            </a:r>
            <a:r>
              <a:rPr lang="en-US" sz="1200" b="0" i="0">
                <a:solidFill>
                  <a:srgbClr val="000000"/>
                </a:solidFill>
                <a:effectLst/>
                <a:latin typeface="Aptos" panose="020B0004020202020204" pitchFamily="34" charset="0"/>
              </a:rPr>
              <a:t>allows: Brief </a:t>
            </a:r>
            <a:r>
              <a:rPr lang="en-US" sz="1200" b="0" i="0" dirty="0">
                <a:solidFill>
                  <a:srgbClr val="000000"/>
                </a:solidFill>
                <a:effectLst/>
                <a:latin typeface="Aptos" panose="020B0004020202020204" pitchFamily="34" charset="0"/>
              </a:rPr>
              <a:t>pitch on HAP works to support communities looking to create new or strengthen existing eviction prevention programs   </a:t>
            </a:r>
          </a:p>
          <a:p>
            <a:endParaRPr lang="en-US" dirty="0"/>
          </a:p>
        </p:txBody>
      </p:sp>
      <p:sp>
        <p:nvSpPr>
          <p:cNvPr id="4" name="Slide Number Placeholder 3"/>
          <p:cNvSpPr>
            <a:spLocks noGrp="1"/>
          </p:cNvSpPr>
          <p:nvPr>
            <p:ph type="sldNum" sz="quarter" idx="5"/>
          </p:nvPr>
        </p:nvSpPr>
        <p:spPr/>
        <p:txBody>
          <a:bodyPr/>
          <a:lstStyle/>
          <a:p>
            <a:fld id="{A3B3B694-146B-4E66-9BE9-D51F5142E2F9}" type="slidenum">
              <a:rPr lang="en-US" smtClean="0"/>
              <a:t>2</a:t>
            </a:fld>
            <a:endParaRPr lang="en-US"/>
          </a:p>
        </p:txBody>
      </p:sp>
    </p:spTree>
    <p:extLst>
      <p:ext uri="{BB962C8B-B14F-4D97-AF65-F5344CB8AC3E}">
        <p14:creationId xmlns:p14="http://schemas.microsoft.com/office/powerpoint/2010/main" val="2615541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Nat</a:t>
            </a:r>
            <a:endParaRPr/>
          </a:p>
          <a:p>
            <a:pPr marL="0" lvl="0" indent="0" algn="l" rtl="0">
              <a:lnSpc>
                <a:spcPct val="150000"/>
              </a:lnSpc>
              <a:spcBef>
                <a:spcPts val="0"/>
              </a:spcBef>
              <a:spcAft>
                <a:spcPts val="1000"/>
              </a:spcAft>
              <a:buSzPts val="1100"/>
              <a:buNone/>
            </a:pPr>
            <a:r>
              <a:rPr lang="en" sz="1400">
                <a:solidFill>
                  <a:srgbClr val="233A44"/>
                </a:solidFill>
                <a:latin typeface="Arial"/>
                <a:ea typeface="Arial"/>
                <a:cs typeface="Arial"/>
                <a:sym typeface="Arial"/>
              </a:rPr>
              <a:t>The Housing Stabilization Center in Downtown Pittsburgh serves an average of 400 people per month who come to access rental assistance, or receive resource referrals.</a:t>
            </a:r>
            <a:endParaRPr/>
          </a:p>
        </p:txBody>
      </p:sp>
    </p:spTree>
    <p:extLst>
      <p:ext uri="{BB962C8B-B14F-4D97-AF65-F5344CB8AC3E}">
        <p14:creationId xmlns:p14="http://schemas.microsoft.com/office/powerpoint/2010/main" val="3812649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Nat</a:t>
            </a:r>
            <a:endParaRPr/>
          </a:p>
        </p:txBody>
      </p:sp>
    </p:spTree>
    <p:extLst>
      <p:ext uri="{BB962C8B-B14F-4D97-AF65-F5344CB8AC3E}">
        <p14:creationId xmlns:p14="http://schemas.microsoft.com/office/powerpoint/2010/main" val="878538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Nat</a:t>
            </a:r>
            <a:endParaRPr/>
          </a:p>
        </p:txBody>
      </p:sp>
    </p:spTree>
    <p:extLst>
      <p:ext uri="{BB962C8B-B14F-4D97-AF65-F5344CB8AC3E}">
        <p14:creationId xmlns:p14="http://schemas.microsoft.com/office/powerpoint/2010/main" val="4146330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Nat</a:t>
            </a:r>
            <a:endParaRPr/>
          </a:p>
        </p:txBody>
      </p:sp>
    </p:spTree>
    <p:extLst>
      <p:ext uri="{BB962C8B-B14F-4D97-AF65-F5344CB8AC3E}">
        <p14:creationId xmlns:p14="http://schemas.microsoft.com/office/powerpoint/2010/main" val="1783791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Mairead</a:t>
            </a:r>
            <a:endParaRPr/>
          </a:p>
        </p:txBody>
      </p:sp>
    </p:spTree>
    <p:extLst>
      <p:ext uri="{BB962C8B-B14F-4D97-AF65-F5344CB8AC3E}">
        <p14:creationId xmlns:p14="http://schemas.microsoft.com/office/powerpoint/2010/main" val="3147617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Mairead</a:t>
            </a:r>
            <a:endParaRPr/>
          </a:p>
          <a:p>
            <a:pPr marL="0" lvl="0" indent="0" algn="l" rtl="0">
              <a:lnSpc>
                <a:spcPct val="100000"/>
              </a:lnSpc>
              <a:spcBef>
                <a:spcPts val="0"/>
              </a:spcBef>
              <a:spcAft>
                <a:spcPts val="0"/>
              </a:spcAft>
              <a:buSzPts val="1100"/>
              <a:buNone/>
            </a:pPr>
            <a:r>
              <a:rPr lang="en"/>
              <a:t>Mediation is the alternate to court, with the benefit that there would not be an eviction filing on the permanent record</a:t>
            </a:r>
            <a:endParaRPr/>
          </a:p>
          <a:p>
            <a:pPr marL="0" lvl="0" indent="0" algn="l" rtl="0">
              <a:lnSpc>
                <a:spcPct val="100000"/>
              </a:lnSpc>
              <a:spcBef>
                <a:spcPts val="0"/>
              </a:spcBef>
              <a:spcAft>
                <a:spcPts val="0"/>
              </a:spcAft>
              <a:buSzPts val="1100"/>
              <a:buNone/>
            </a:pPr>
            <a:r>
              <a:rPr lang="en"/>
              <a:t>Anecdote: diving below the surface to emphasize why mediated conversation increases understanding. Not just rental arrears - how did they get here??</a:t>
            </a:r>
            <a:endParaRPr/>
          </a:p>
        </p:txBody>
      </p:sp>
    </p:spTree>
    <p:extLst>
      <p:ext uri="{BB962C8B-B14F-4D97-AF65-F5344CB8AC3E}">
        <p14:creationId xmlns:p14="http://schemas.microsoft.com/office/powerpoint/2010/main" val="208606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Mairead</a:t>
            </a:r>
            <a:endParaRPr/>
          </a:p>
          <a:p>
            <a:pPr marL="0" lvl="0" indent="0" algn="l" rtl="0">
              <a:lnSpc>
                <a:spcPct val="115000"/>
              </a:lnSpc>
              <a:spcBef>
                <a:spcPts val="0"/>
              </a:spcBef>
              <a:spcAft>
                <a:spcPts val="0"/>
              </a:spcAft>
              <a:buSzPts val="1100"/>
              <a:buNone/>
            </a:pPr>
            <a:r>
              <a:rPr lang="en" sz="1000">
                <a:solidFill>
                  <a:srgbClr val="222222"/>
                </a:solidFill>
                <a:latin typeface="Arial"/>
                <a:ea typeface="Arial"/>
                <a:cs typeface="Arial"/>
                <a:sym typeface="Arial"/>
              </a:rPr>
              <a:t>Data is from 1/1/2020 - 5/23/25</a:t>
            </a:r>
            <a:endParaRPr sz="1000">
              <a:solidFill>
                <a:srgbClr val="222222"/>
              </a:solidFill>
              <a:latin typeface="Arial"/>
              <a:ea typeface="Arial"/>
              <a:cs typeface="Arial"/>
              <a:sym typeface="Arial"/>
            </a:endParaRPr>
          </a:p>
          <a:p>
            <a:pPr marL="0" lvl="0" indent="0" algn="l" rtl="0">
              <a:lnSpc>
                <a:spcPct val="115000"/>
              </a:lnSpc>
              <a:spcBef>
                <a:spcPts val="1000"/>
              </a:spcBef>
              <a:spcAft>
                <a:spcPts val="0"/>
              </a:spcAft>
              <a:buSzPts val="1100"/>
              <a:buNone/>
            </a:pPr>
            <a:r>
              <a:rPr lang="en" sz="1000">
                <a:solidFill>
                  <a:srgbClr val="222222"/>
                </a:solidFill>
                <a:latin typeface="Arial"/>
                <a:ea typeface="Arial"/>
                <a:cs typeface="Arial"/>
                <a:sym typeface="Arial"/>
              </a:rPr>
              <a:t>Resolution = sometimes resolved before mediation!</a:t>
            </a:r>
            <a:endParaRPr sz="1000">
              <a:solidFill>
                <a:srgbClr val="222222"/>
              </a:solidFill>
              <a:latin typeface="Arial"/>
              <a:ea typeface="Arial"/>
              <a:cs typeface="Arial"/>
              <a:sym typeface="Arial"/>
            </a:endParaRPr>
          </a:p>
          <a:p>
            <a:pPr marL="0" lvl="0" indent="0" algn="l" rtl="0">
              <a:lnSpc>
                <a:spcPct val="100000"/>
              </a:lnSpc>
              <a:spcBef>
                <a:spcPts val="1000"/>
              </a:spcBef>
              <a:spcAft>
                <a:spcPts val="0"/>
              </a:spcAft>
              <a:buSzPts val="1100"/>
              <a:buNone/>
            </a:pPr>
            <a:r>
              <a:rPr lang="en"/>
              <a:t>Harken back to $5k avg cost / eviction = over $10M saved by LLs since mediation program launched, free for them plus $5M in arrears captured. </a:t>
            </a:r>
            <a:endParaRPr/>
          </a:p>
        </p:txBody>
      </p:sp>
    </p:spTree>
    <p:extLst>
      <p:ext uri="{BB962C8B-B14F-4D97-AF65-F5344CB8AC3E}">
        <p14:creationId xmlns:p14="http://schemas.microsoft.com/office/powerpoint/2010/main" val="3401457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$114,000 in rental assistance in march. $4,461,761.61 all time!</a:t>
            </a:r>
            <a:endParaRPr/>
          </a:p>
          <a:p>
            <a:pPr marL="0" lvl="0" indent="0" algn="l" rtl="0">
              <a:lnSpc>
                <a:spcPct val="100000"/>
              </a:lnSpc>
              <a:spcBef>
                <a:spcPts val="0"/>
              </a:spcBef>
              <a:spcAft>
                <a:spcPts val="0"/>
              </a:spcAft>
              <a:buSzPts val="1100"/>
              <a:buNone/>
            </a:pPr>
            <a:r>
              <a:rPr lang="en"/>
              <a:t>Marian Plaza example specifically. We got landlords on board!</a:t>
            </a:r>
            <a:endParaRPr/>
          </a:p>
          <a:p>
            <a:pPr marL="0" lvl="0" indent="0" algn="l" rtl="0">
              <a:lnSpc>
                <a:spcPct val="100000"/>
              </a:lnSpc>
              <a:spcBef>
                <a:spcPts val="0"/>
              </a:spcBef>
              <a:spcAft>
                <a:spcPts val="0"/>
              </a:spcAft>
              <a:buSzPts val="1100"/>
              <a:buNone/>
            </a:pPr>
            <a:r>
              <a:rPr lang="en"/>
              <a:t>Example from 5/15/25 - tenant who fell behind 2 months because of helping her son with attorney fees for a legal issue. Single mom, had started paying rent again, but couldn’t catch up.</a:t>
            </a:r>
            <a:endParaRPr/>
          </a:p>
          <a:p>
            <a:pPr marL="0" lvl="0" indent="0" algn="l" rtl="0">
              <a:lnSpc>
                <a:spcPct val="100000"/>
              </a:lnSpc>
              <a:spcBef>
                <a:spcPts val="0"/>
              </a:spcBef>
              <a:spcAft>
                <a:spcPts val="0"/>
              </a:spcAft>
              <a:buSzPts val="1100"/>
              <a:buNone/>
            </a:pPr>
            <a:r>
              <a:rPr lang="en"/>
              <a:t>Example from 5/20/25 - tenant who has a voucher, previously was living in an apartment with a black mold issue. Found new housing and moved in immediately, but couldn’t afford the security deposit/ last months rent. Started paying rent immediately, but accrued arrears bc of the LL’s system of applying payments to the oldest open charges. Able to receive rental assistance, and also come to an understanding of why she owed, and move forward stably. </a:t>
            </a:r>
            <a:endParaRPr/>
          </a:p>
          <a:p>
            <a:pPr marL="0" lvl="0" indent="0" algn="l" rtl="0">
              <a:lnSpc>
                <a:spcPct val="100000"/>
              </a:lnSpc>
              <a:spcBef>
                <a:spcPts val="0"/>
              </a:spcBef>
              <a:spcAft>
                <a:spcPts val="0"/>
              </a:spcAft>
              <a:buSzPts val="1100"/>
              <a:buNone/>
            </a:pPr>
            <a:r>
              <a:rPr lang="en"/>
              <a:t>Also similar situations where tenants move somewhere safe and sanitary but inspection doesnt take place for a couple months and they are charged market rate that they cant pay.</a:t>
            </a:r>
            <a:endParaRPr/>
          </a:p>
        </p:txBody>
      </p:sp>
    </p:spTree>
    <p:extLst>
      <p:ext uri="{BB962C8B-B14F-4D97-AF65-F5344CB8AC3E}">
        <p14:creationId xmlns:p14="http://schemas.microsoft.com/office/powerpoint/2010/main" val="1640191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Adam</a:t>
            </a:r>
            <a:endParaRPr/>
          </a:p>
        </p:txBody>
      </p:sp>
    </p:spTree>
    <p:extLst>
      <p:ext uri="{BB962C8B-B14F-4D97-AF65-F5344CB8AC3E}">
        <p14:creationId xmlns:p14="http://schemas.microsoft.com/office/powerpoint/2010/main" val="846005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Adam</a:t>
            </a:r>
            <a:endParaRPr/>
          </a:p>
        </p:txBody>
      </p:sp>
    </p:spTree>
    <p:extLst>
      <p:ext uri="{BB962C8B-B14F-4D97-AF65-F5344CB8AC3E}">
        <p14:creationId xmlns:p14="http://schemas.microsoft.com/office/powerpoint/2010/main" val="24244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45145">
              <a:defRPr/>
            </a:pPr>
            <a:r>
              <a:rPr lang="en-US" dirty="0"/>
              <a:t>Gale</a:t>
            </a:r>
          </a:p>
          <a:p>
            <a:pPr defTabSz="745145">
              <a:defRPr/>
            </a:pPr>
            <a:endParaRPr lang="en-US" dirty="0"/>
          </a:p>
          <a:p>
            <a:pPr defTabSz="745145">
              <a:defRPr/>
            </a:pPr>
            <a:r>
              <a:rPr lang="en-US" dirty="0"/>
              <a:t>After presentation-What surprised from you</a:t>
            </a:r>
          </a:p>
          <a:p>
            <a:endParaRPr lang="en-US" sz="1000" dirty="0"/>
          </a:p>
          <a:p>
            <a:pPr marL="139715" indent="-139715">
              <a:buFont typeface="Arial" panose="020B0604020202020204" pitchFamily="34" charset="0"/>
              <a:buChar char="•"/>
            </a:pPr>
            <a:r>
              <a:rPr lang="en-US" sz="1000" dirty="0"/>
              <a:t>Share what is known about the causes of eviction with as much local context / data as possible </a:t>
            </a:r>
          </a:p>
          <a:p>
            <a:pPr marL="139715" indent="-139715">
              <a:buFont typeface="Arial" panose="020B0604020202020204" pitchFamily="34" charset="0"/>
              <a:buChar char="•"/>
            </a:pPr>
            <a:r>
              <a:rPr lang="en-US" sz="1000" dirty="0"/>
              <a:t>Lay out how eviction impacts different stakeholders and create shared goals for what eviction prevention will do in this community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86755-7EA2-450B-9EE8-1090B9783421}" type="slidenum">
              <a:rPr kumimoji="0" lang="en-US" sz="10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8361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769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is up to date numbers!</a:t>
            </a:r>
            <a:endParaRPr/>
          </a:p>
        </p:txBody>
      </p:sp>
    </p:spTree>
    <p:extLst>
      <p:ext uri="{BB962C8B-B14F-4D97-AF65-F5344CB8AC3E}">
        <p14:creationId xmlns:p14="http://schemas.microsoft.com/office/powerpoint/2010/main" val="536311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6222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97275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Chuck - what pieces are involved in making eviction prevention happen</a:t>
            </a:r>
            <a:endParaRPr/>
          </a:p>
        </p:txBody>
      </p:sp>
    </p:spTree>
    <p:extLst>
      <p:ext uri="{BB962C8B-B14F-4D97-AF65-F5344CB8AC3E}">
        <p14:creationId xmlns:p14="http://schemas.microsoft.com/office/powerpoint/2010/main" val="3379096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John</a:t>
            </a:r>
            <a:br>
              <a:rPr lang="en"/>
            </a:br>
            <a:endParaRPr sz="1200">
              <a:solidFill>
                <a:schemeClr val="dk1"/>
              </a:solidFill>
              <a:latin typeface="Arial"/>
              <a:ea typeface="Arial"/>
              <a:cs typeface="Arial"/>
              <a:sym typeface="Arial"/>
            </a:endParaRPr>
          </a:p>
          <a:p>
            <a:pPr marL="914400" lvl="1" indent="-177800" algn="l" rtl="0">
              <a:lnSpc>
                <a:spcPct val="115000"/>
              </a:lnSpc>
              <a:spcBef>
                <a:spcPts val="0"/>
              </a:spcBef>
              <a:spcAft>
                <a:spcPts val="0"/>
              </a:spcAft>
              <a:buClr>
                <a:schemeClr val="dk1"/>
              </a:buClr>
              <a:buSzPts val="1000"/>
              <a:buFont typeface="Arial"/>
              <a:buChar char="➢"/>
            </a:pPr>
            <a:r>
              <a:rPr lang="en" sz="1200">
                <a:solidFill>
                  <a:schemeClr val="dk1"/>
                </a:solidFill>
                <a:latin typeface="Arial"/>
                <a:ea typeface="Arial"/>
                <a:cs typeface="Arial"/>
                <a:sym typeface="Arial"/>
              </a:rPr>
              <a:t>Evicting a tenant costs a landlord, on </a:t>
            </a:r>
            <a:r>
              <a:rPr lang="en" sz="1200" b="1">
                <a:solidFill>
                  <a:schemeClr val="dk1"/>
                </a:solidFill>
                <a:latin typeface="Arial"/>
                <a:ea typeface="Arial"/>
                <a:cs typeface="Arial"/>
                <a:sym typeface="Arial"/>
              </a:rPr>
              <a:t>average $5,000 per eviction</a:t>
            </a:r>
            <a:endParaRPr sz="1200" b="1">
              <a:solidFill>
                <a:schemeClr val="dk1"/>
              </a:solidFill>
              <a:latin typeface="Arial"/>
              <a:ea typeface="Arial"/>
              <a:cs typeface="Arial"/>
              <a:sym typeface="Arial"/>
            </a:endParaRPr>
          </a:p>
          <a:p>
            <a:pPr marL="914400" lvl="1" indent="-191529" algn="l" rtl="0">
              <a:lnSpc>
                <a:spcPct val="115000"/>
              </a:lnSpc>
              <a:spcBef>
                <a:spcPts val="0"/>
              </a:spcBef>
              <a:spcAft>
                <a:spcPts val="0"/>
              </a:spcAft>
              <a:buClr>
                <a:schemeClr val="dk1"/>
              </a:buClr>
              <a:buSzPts val="1216"/>
              <a:buFont typeface="Arial"/>
              <a:buChar char="➢"/>
            </a:pPr>
            <a:r>
              <a:rPr lang="en" sz="1200">
                <a:solidFill>
                  <a:schemeClr val="dk1"/>
                </a:solidFill>
                <a:latin typeface="Arial"/>
                <a:ea typeface="Arial"/>
                <a:cs typeface="Arial"/>
                <a:sym typeface="Arial"/>
              </a:rPr>
              <a:t>Our programs have provided </a:t>
            </a:r>
            <a:r>
              <a:rPr lang="en" sz="1200" b="1">
                <a:solidFill>
                  <a:schemeClr val="dk1"/>
                </a:solidFill>
                <a:latin typeface="Arial"/>
                <a:ea typeface="Arial"/>
                <a:cs typeface="Arial"/>
                <a:sym typeface="Arial"/>
              </a:rPr>
              <a:t>more than 5 million dollars</a:t>
            </a:r>
            <a:r>
              <a:rPr lang="en" sz="1200">
                <a:solidFill>
                  <a:schemeClr val="dk1"/>
                </a:solidFill>
                <a:latin typeface="Arial"/>
                <a:ea typeface="Arial"/>
                <a:cs typeface="Arial"/>
                <a:sym typeface="Arial"/>
              </a:rPr>
              <a:t> to make landlords financially whole </a:t>
            </a:r>
            <a:endParaRPr/>
          </a:p>
        </p:txBody>
      </p:sp>
    </p:spTree>
    <p:extLst>
      <p:ext uri="{BB962C8B-B14F-4D97-AF65-F5344CB8AC3E}">
        <p14:creationId xmlns:p14="http://schemas.microsoft.com/office/powerpoint/2010/main" val="3661894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acb58d04c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3acb58d04c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Chuck - what pieces are involved in making eviction prevention happen</a:t>
            </a:r>
            <a:endParaRPr/>
          </a:p>
        </p:txBody>
      </p:sp>
    </p:spTree>
    <p:extLst>
      <p:ext uri="{BB962C8B-B14F-4D97-AF65-F5344CB8AC3E}">
        <p14:creationId xmlns:p14="http://schemas.microsoft.com/office/powerpoint/2010/main" val="1177344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2545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acb58d04c1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3acb58d04c1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054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acb58d04c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3acb58d04c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120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0100" y="576263"/>
            <a:ext cx="5467350" cy="3076575"/>
          </a:xfrm>
        </p:spPr>
      </p:sp>
      <p:sp>
        <p:nvSpPr>
          <p:cNvPr id="3" name="Notes Placeholder 2"/>
          <p:cNvSpPr>
            <a:spLocks noGrp="1"/>
          </p:cNvSpPr>
          <p:nvPr>
            <p:ph type="body" idx="1"/>
          </p:nvPr>
        </p:nvSpPr>
        <p:spPr/>
        <p:txBody>
          <a:bodyPr/>
          <a:lstStyle/>
          <a:p>
            <a:pPr defTabSz="745145">
              <a:defRPr/>
            </a:pPr>
            <a:r>
              <a:rPr lang="en-US" dirty="0"/>
              <a:t>Gale</a:t>
            </a:r>
          </a:p>
          <a:p>
            <a:endParaRPr lang="en-US" dirty="0"/>
          </a:p>
          <a:p>
            <a:r>
              <a:rPr lang="en-US" dirty="0"/>
              <a:t>What Can We Do About Eviction? </a:t>
            </a:r>
          </a:p>
          <a:p>
            <a:pPr marL="139715" indent="-139715">
              <a:buFont typeface="Arial" panose="020B0604020202020204" pitchFamily="34" charset="0"/>
              <a:buChar char="•"/>
            </a:pPr>
            <a:r>
              <a:rPr lang="en-US" dirty="0"/>
              <a:t>Everyone has a shared understanding of what the different components of a strong eviction prevention program are </a:t>
            </a:r>
          </a:p>
          <a:p>
            <a:pPr marL="139715" indent="-139715">
              <a:buFont typeface="Arial" panose="020B0604020202020204" pitchFamily="34" charset="0"/>
              <a:buChar char="•"/>
            </a:pPr>
            <a:r>
              <a:rPr lang="en-US" dirty="0"/>
              <a:t>Create a plan / specific understanding of how the group wants to improve eviction prevention in this community </a:t>
            </a:r>
          </a:p>
        </p:txBody>
      </p:sp>
      <p:sp>
        <p:nvSpPr>
          <p:cNvPr id="4" name="Slide Number Placeholder 3"/>
          <p:cNvSpPr>
            <a:spLocks noGrp="1"/>
          </p:cNvSpPr>
          <p:nvPr>
            <p:ph type="sldNum" sz="quarter" idx="5"/>
          </p:nvPr>
        </p:nvSpPr>
        <p:spPr/>
        <p:txBody>
          <a:bodyPr/>
          <a:lstStyle/>
          <a:p>
            <a:pPr marL="0" marR="0" lvl="0" indent="0" algn="r" defTabSz="745145" rtl="0" eaLnBrk="1" fontAlgn="auto" latinLnBrk="0" hangingPunct="1">
              <a:lnSpc>
                <a:spcPct val="100000"/>
              </a:lnSpc>
              <a:spcBef>
                <a:spcPts val="0"/>
              </a:spcBef>
              <a:spcAft>
                <a:spcPts val="0"/>
              </a:spcAft>
              <a:buClrTx/>
              <a:buSzTx/>
              <a:buFontTx/>
              <a:buNone/>
              <a:tabLst/>
              <a:defRPr/>
            </a:pPr>
            <a:fld id="{A576A07C-222E-410B-B352-CDFEFA2A782E}" type="slidenum">
              <a:rPr kumimoji="0" lang="en-US" sz="10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745145"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80806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acb58d04c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acb58d04c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098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incubator incorporates a mix of information sharing, facilitated discussion, and interactive training tools. Attendees will develop a shared understanding of the root causes of eviction, the local eviction landscape, how the eviction crisis impacts different stakeholders as well as promising practices and program models. The day will finish with attendees crafting shared goals and identifying actionable next steps.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What is the goal of the initiative is:</a:t>
            </a:r>
          </a:p>
          <a:p>
            <a:pPr marL="171450" indent="-171450">
              <a:buFont typeface="Arial" panose="020B0604020202020204" pitchFamily="34" charset="0"/>
              <a:buChar char="•"/>
            </a:pPr>
            <a:r>
              <a:rPr lang="en-US" sz="1200" kern="1200">
                <a:solidFill>
                  <a:schemeClr val="tx1"/>
                </a:solidFill>
                <a:effectLst/>
                <a:latin typeface="+mn-lt"/>
                <a:ea typeface="+mn-ea"/>
                <a:cs typeface="+mn-cs"/>
              </a:rPr>
              <a:t>Raising eviction prevention as a priority in targeted locations</a:t>
            </a:r>
          </a:p>
          <a:p>
            <a:pPr marL="171450" indent="-171450">
              <a:buFont typeface="Arial" panose="020B0604020202020204" pitchFamily="34" charset="0"/>
              <a:buChar char="•"/>
            </a:pPr>
            <a:r>
              <a:rPr lang="en-US" sz="1200" kern="1200">
                <a:solidFill>
                  <a:schemeClr val="tx1"/>
                </a:solidFill>
                <a:effectLst/>
                <a:latin typeface="+mn-lt"/>
                <a:ea typeface="+mn-ea"/>
                <a:cs typeface="+mn-cs"/>
              </a:rPr>
              <a:t>Helping to create new partnerships and collaborations where there was not one</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900"/>
          </a:p>
          <a:p>
            <a:pPr marL="372572" lvl="1"/>
            <a:endParaRPr lang="en-US" sz="90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86755-7EA2-450B-9EE8-1090B9783421}" type="slidenum">
              <a:rPr kumimoji="0" lang="en-US" sz="10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5764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45145">
              <a:defRPr/>
            </a:pPr>
            <a:endParaRPr lang="en-US" b="0" i="0" dirty="0">
              <a:solidFill>
                <a:srgbClr val="000000"/>
              </a:solidFill>
              <a:effectLst/>
              <a:latin typeface="Aptos" panose="020B0004020202020204" pitchFamily="34" charset="0"/>
            </a:endParaRPr>
          </a:p>
          <a:p>
            <a:pPr defTabSz="745145">
              <a:defRPr/>
            </a:pPr>
            <a:endParaRPr lang="en-US" b="0" i="0" dirty="0">
              <a:solidFill>
                <a:srgbClr val="000000"/>
              </a:solidFill>
              <a:effectLst/>
              <a:latin typeface="Aptos" panose="020B0004020202020204" pitchFamily="34" charset="0"/>
            </a:endParaRPr>
          </a:p>
          <a:p>
            <a:pPr defTabSz="745145">
              <a:defRPr/>
            </a:pPr>
            <a:r>
              <a:rPr lang="en-US" b="0" i="0" dirty="0">
                <a:solidFill>
                  <a:srgbClr val="000000"/>
                </a:solidFill>
                <a:effectLst/>
                <a:latin typeface="Aptos" panose="020B0004020202020204" pitchFamily="34" charset="0"/>
              </a:rPr>
              <a:t>364 Households served in 2024</a:t>
            </a:r>
          </a:p>
          <a:p>
            <a:pPr defTabSz="745145">
              <a:defRPr/>
            </a:pPr>
            <a:r>
              <a:rPr lang="en-US" b="0" i="0" dirty="0">
                <a:solidFill>
                  <a:srgbClr val="000000"/>
                </a:solidFill>
                <a:effectLst/>
                <a:latin typeface="Aptos" panose="020B0004020202020204" pitchFamily="34" charset="0"/>
              </a:rPr>
              <a:t>1023 Individuals</a:t>
            </a:r>
          </a:p>
          <a:p>
            <a:pPr defTabSz="745145">
              <a:defRPr/>
            </a:pPr>
            <a:r>
              <a:rPr lang="en-US" b="0" i="0" dirty="0">
                <a:solidFill>
                  <a:srgbClr val="000000"/>
                </a:solidFill>
                <a:effectLst/>
                <a:latin typeface="Aptos" panose="020B0004020202020204" pitchFamily="34" charset="0"/>
              </a:rPr>
              <a:t>465 Children</a:t>
            </a:r>
          </a:p>
          <a:p>
            <a:pPr defTabSz="745145">
              <a:defRPr/>
            </a:pPr>
            <a:endParaRPr lang="en-US" b="0" i="0" dirty="0">
              <a:solidFill>
                <a:srgbClr val="000000"/>
              </a:solidFill>
              <a:effectLst/>
              <a:latin typeface="Aptos" panose="020B0004020202020204" pitchFamily="34" charset="0"/>
            </a:endParaRPr>
          </a:p>
          <a:p>
            <a:pPr marL="139715" indent="-139715">
              <a:buFont typeface="Arial" panose="020B0604020202020204" pitchFamily="34" charset="0"/>
              <a:buChar char="•"/>
            </a:pPr>
            <a:r>
              <a:rPr lang="en-US" b="0" i="0" dirty="0">
                <a:solidFill>
                  <a:srgbClr val="000000"/>
                </a:solidFill>
                <a:effectLst/>
                <a:latin typeface="Aptos" panose="020B0004020202020204" pitchFamily="34" charset="0"/>
              </a:rPr>
              <a:t>Pre-program time period is July 1, 2017 – June 30, 2018. Post pandemic time period is July 1, 2023 - June 30, 2024.   (https://friendsassoc.org/annual-report-2023-2024/)</a:t>
            </a:r>
          </a:p>
          <a:p>
            <a:pPr marL="139715" indent="-139715">
              <a:buFont typeface="Arial" panose="020B0604020202020204" pitchFamily="34" charset="0"/>
              <a:buChar char="•"/>
            </a:pPr>
            <a:r>
              <a:rPr lang="en-US" dirty="0"/>
              <a:t>Operates in 3 courts</a:t>
            </a:r>
          </a:p>
          <a:p>
            <a:pPr marL="139715" indent="-139715">
              <a:buFont typeface="Arial" panose="020B0604020202020204" pitchFamily="34" charset="0"/>
              <a:buChar char="•"/>
            </a:pPr>
            <a:r>
              <a:rPr lang="en-US" dirty="0"/>
              <a:t>Friends has hired a staff attorney and also has court coordinators</a:t>
            </a:r>
          </a:p>
          <a:p>
            <a:pPr marL="139715" indent="-139715">
              <a:buFont typeface="Arial" panose="020B0604020202020204" pitchFamily="34" charset="0"/>
              <a:buChar char="•"/>
            </a:pPr>
            <a:r>
              <a:rPr lang="en-US" dirty="0"/>
              <a:t>Friends staff is regularly checking public record of filings in service areas and conducting intensive outreach to tenants that have recently been filed on.</a:t>
            </a:r>
          </a:p>
          <a:p>
            <a:pPr marL="139715" indent="-139715">
              <a:buFont typeface="Arial" panose="020B0604020202020204" pitchFamily="34" charset="0"/>
              <a:buChar char="•"/>
            </a:pPr>
            <a:r>
              <a:rPr lang="en-US" dirty="0"/>
              <a:t>Once contact has been made with the tenant and an intake has been completed the staff attorney will reach out to the landlord and begin negotiating with them to find a settlement while resource navigator work to get tenant rental assistance and other needed resources.</a:t>
            </a:r>
          </a:p>
          <a:p>
            <a:pPr marL="139715" indent="-139715">
              <a:buFont typeface="Arial" panose="020B0604020202020204" pitchFamily="34" charset="0"/>
              <a:buChar char="•"/>
            </a:pPr>
            <a:r>
              <a:rPr lang="en-US" dirty="0"/>
              <a:t>Initial funding through United Way but also has accessed PHARE and ARPA as well as leveraged ERAP</a:t>
            </a:r>
          </a:p>
          <a:p>
            <a:pPr marL="139715" indent="-139715">
              <a:buFont typeface="Arial" panose="020B0604020202020204" pitchFamily="34" charset="0"/>
              <a:buChar char="•"/>
            </a:pPr>
            <a:r>
              <a:rPr lang="en-US" dirty="0"/>
              <a:t>Many times, case are continued and the tenants themselves do not need to attend the hearing because the attorney is there to represent them </a:t>
            </a:r>
          </a:p>
          <a:p>
            <a:endParaRPr lang="en-US" dirty="0"/>
          </a:p>
          <a:p>
            <a:endParaRPr lang="en-US" dirty="0"/>
          </a:p>
          <a:p>
            <a:pPr marL="139715" indent="-139715">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l" defTabSz="745145" rtl="0" eaLnBrk="1" fontAlgn="auto" latinLnBrk="0" hangingPunct="1">
              <a:lnSpc>
                <a:spcPct val="100000"/>
              </a:lnSpc>
              <a:spcBef>
                <a:spcPts val="0"/>
              </a:spcBef>
              <a:spcAft>
                <a:spcPts val="0"/>
              </a:spcAft>
              <a:buClr>
                <a:srgbClr val="000000"/>
              </a:buClr>
              <a:buSzTx/>
              <a:buFontTx/>
              <a:buNone/>
              <a:tabLst/>
              <a:defRPr/>
            </a:pPr>
            <a:fld id="{92F6A8FA-E037-4498-8ACF-BA7A4F784386}" type="slidenum">
              <a:rPr kumimoji="0" lang="en-US" sz="11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745145" rtl="0" eaLnBrk="1" fontAlgn="auto" latinLnBrk="0" hangingPunct="1">
                <a:lnSpc>
                  <a:spcPct val="100000"/>
                </a:lnSpc>
                <a:spcBef>
                  <a:spcPts val="0"/>
                </a:spcBef>
                <a:spcAft>
                  <a:spcPts val="0"/>
                </a:spcAft>
                <a:buClr>
                  <a:srgbClr val="000000"/>
                </a:buClr>
                <a:buSzTx/>
                <a:buFontTx/>
                <a:buNone/>
                <a:tabLst/>
                <a:defRPr/>
              </a:pPr>
              <a:t>51</a:t>
            </a:fld>
            <a:endParaRPr kumimoji="0" lang="en-US" sz="11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71091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baseline="0" dirty="0">
                <a:latin typeface="Lato-Regular"/>
              </a:rPr>
              <a:t>The LOTD program began in fall of 22, having expanded to 4 high volume courts in the City of Pittsburgh. The collaborating Magisterial District Judges arrange the schedules to ensure landlord tenant cases are heard on the same day.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kern="100" dirty="0">
                <a:effectLst/>
                <a:latin typeface="Lato" panose="020F0502020204030203" pitchFamily="34" charset="0"/>
                <a:ea typeface="Lato" panose="020F0502020204030203" pitchFamily="34" charset="0"/>
                <a:cs typeface="Times New Roman" panose="02020603050405020304" pitchFamily="18" charset="0"/>
              </a:rPr>
              <a:t>Prior to the implementation of the LOTD program, only 9% of cases were withdrawn or settled in LOTD courts. However, recent data indicates a significant shift, with nearly 46% of eviction cases being withdrawn or settled in LOTD courts. In contrast, other magisterial district courts have not experienced such a substantial change in withdrawal and settlement rates (+7%).</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2F6A8FA-E037-4498-8ACF-BA7A4F78438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4022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45145">
              <a:defRPr/>
            </a:pPr>
            <a:r>
              <a:rPr lang="en-US" dirty="0"/>
              <a:t>Gale</a:t>
            </a:r>
          </a:p>
          <a:p>
            <a:pPr marL="139715" indent="-139715">
              <a:buFont typeface="Arial" panose="020B0604020202020204" pitchFamily="34" charset="0"/>
              <a:buChar char="•"/>
            </a:pPr>
            <a:endParaRPr lang="en-US" dirty="0"/>
          </a:p>
          <a:p>
            <a:pPr marL="139715" indent="-139715">
              <a:buFont typeface="Arial" panose="020B0604020202020204" pitchFamily="34" charset="0"/>
              <a:buChar char="•"/>
            </a:pPr>
            <a:endParaRPr lang="en-US" dirty="0"/>
          </a:p>
          <a:p>
            <a:pPr marL="139715" indent="-139715">
              <a:buFont typeface="Arial" panose="020B0604020202020204" pitchFamily="34" charset="0"/>
              <a:buChar char="•"/>
            </a:pPr>
            <a:r>
              <a:rPr lang="en-US" dirty="0"/>
              <a:t>High-performing and holistic eviction prevention programs have three core components.</a:t>
            </a:r>
          </a:p>
          <a:p>
            <a:pPr marL="139715" indent="-139715">
              <a:buFont typeface="Arial" panose="020B0604020202020204" pitchFamily="34" charset="0"/>
              <a:buChar char="•"/>
            </a:pPr>
            <a:r>
              <a:rPr lang="en-US" dirty="0"/>
              <a:t>Each of these components can be and has been a stand-alone service available in many communities.</a:t>
            </a:r>
          </a:p>
          <a:p>
            <a:pPr marL="139715" indent="-139715">
              <a:buFont typeface="Arial" panose="020B0604020202020204" pitchFamily="34" charset="0"/>
              <a:buChar char="•"/>
            </a:pPr>
            <a:r>
              <a:rPr lang="en-US" dirty="0"/>
              <a:t>But we are seeing that when the services are packaged together and delivered intentionally and strategically at critical moments, we are seeing significantly better outcomes for both tenants and landlords </a:t>
            </a:r>
          </a:p>
          <a:p>
            <a:endParaRPr lang="en-US" dirty="0"/>
          </a:p>
          <a:p>
            <a:r>
              <a:rPr lang="en-US" sz="1000" kern="0" dirty="0">
                <a:solidFill>
                  <a:srgbClr val="000000"/>
                </a:solidFill>
                <a:cs typeface="Poppins" panose="00000500000000000000" pitchFamily="2" charset="0"/>
                <a:sym typeface="Arial"/>
              </a:rPr>
              <a:t>DA- ADDRESS THE UNMET BUSINESS NEED OF THE LANDLORD- Landlords need the rent</a:t>
            </a:r>
          </a:p>
          <a:p>
            <a:r>
              <a:rPr lang="en-US" sz="1000" kern="0" dirty="0">
                <a:solidFill>
                  <a:srgbClr val="000000"/>
                </a:solidFill>
                <a:cs typeface="Poppins" panose="00000500000000000000" pitchFamily="2" charset="0"/>
                <a:sym typeface="Arial"/>
              </a:rPr>
              <a:t>DS- </a:t>
            </a:r>
            <a:r>
              <a:rPr lang="en-US" sz="1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WITH LANDLORD-TENANT MEDIATION AND/OR LEGAL REPRESENTATION</a:t>
            </a:r>
          </a:p>
          <a:p>
            <a:r>
              <a:rPr lang="en-US" sz="1000"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RN- </a:t>
            </a:r>
            <a:r>
              <a:rPr lang="en-US" sz="1000" kern="0" dirty="0">
                <a:solidFill>
                  <a:srgbClr val="000000"/>
                </a:solidFill>
                <a:cs typeface="Poppins" panose="00000500000000000000" pitchFamily="2" charset="0"/>
                <a:sym typeface="Arial"/>
              </a:rPr>
              <a:t>TO PROMOTE STABLE TENANCY GOING FORWARD – to make sure people do not fall back into the same situation few months down the road</a:t>
            </a:r>
            <a:endParaRPr lang="en-US" dirty="0"/>
          </a:p>
        </p:txBody>
      </p:sp>
      <p:sp>
        <p:nvSpPr>
          <p:cNvPr id="4" name="Slide Number Placeholder 3"/>
          <p:cNvSpPr>
            <a:spLocks noGrp="1"/>
          </p:cNvSpPr>
          <p:nvPr>
            <p:ph type="sldNum" sz="quarter" idx="5"/>
          </p:nvPr>
        </p:nvSpPr>
        <p:spPr/>
        <p:txBody>
          <a:bodyPr/>
          <a:lstStyle/>
          <a:p>
            <a:pPr marL="0" marR="0" lvl="0" indent="0" algn="l" defTabSz="745145" rtl="0" eaLnBrk="1" fontAlgn="auto" latinLnBrk="0" hangingPunct="1">
              <a:lnSpc>
                <a:spcPct val="100000"/>
              </a:lnSpc>
              <a:spcBef>
                <a:spcPts val="0"/>
              </a:spcBef>
              <a:spcAft>
                <a:spcPts val="0"/>
              </a:spcAft>
              <a:buClr>
                <a:srgbClr val="000000"/>
              </a:buClr>
              <a:buSzTx/>
              <a:buFontTx/>
              <a:buNone/>
              <a:tabLst/>
              <a:defRPr/>
            </a:pPr>
            <a:fld id="{92F6A8FA-E037-4498-8ACF-BA7A4F784386}" type="slidenum">
              <a:rPr kumimoji="0" lang="en-US" sz="11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745145" rtl="0" eaLnBrk="1" fontAlgn="auto" latinLnBrk="0" hangingPunct="1">
                <a:lnSpc>
                  <a:spcPct val="100000"/>
                </a:lnSpc>
                <a:spcBef>
                  <a:spcPts val="0"/>
                </a:spcBef>
                <a:spcAft>
                  <a:spcPts val="0"/>
                </a:spcAft>
                <a:buClr>
                  <a:srgbClr val="000000"/>
                </a:buClr>
                <a:buSzTx/>
                <a:buFontTx/>
                <a:buNone/>
                <a:tabLst/>
                <a:defRPr/>
              </a:pPr>
              <a:t>5</a:t>
            </a:fld>
            <a:endParaRPr kumimoji="0" lang="en-US" sz="11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2076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Gale</a:t>
            </a:r>
          </a:p>
          <a:p>
            <a:endParaRPr lang="en-US" dirty="0"/>
          </a:p>
          <a:p>
            <a:pPr defTabSz="745145">
              <a:defRPr/>
            </a:pPr>
            <a:r>
              <a:rPr lang="en-US" b="1" dirty="0"/>
              <a:t>Expanded Legal Access</a:t>
            </a:r>
            <a:br>
              <a:rPr lang="en-US" dirty="0"/>
            </a:br>
            <a:r>
              <a:rPr lang="en-US" dirty="0"/>
              <a:t>Programs or services that make it easier for tenants to get legal help in eviction cases, such as free lawyers, advice, or clear information about their rights.</a:t>
            </a:r>
          </a:p>
          <a:p>
            <a:endParaRPr lang="en-US" dirty="0"/>
          </a:p>
          <a:p>
            <a:r>
              <a:rPr lang="en-US" dirty="0"/>
              <a:t>A process where a neutral third person (the mediator) helps the landlord and tenant talk through their issues and try to reach an agreement. Mediation is voluntary, less formal than court, and the mediator does not make decisions—they help both sides find a solution they can both accept.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86755-7EA2-450B-9EE8-1090B9783421}" type="slidenum">
              <a:rPr kumimoji="0" lang="en-US" sz="10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395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886755-7EA2-450B-9EE8-1090B9783421}" type="slidenum">
              <a:rPr kumimoji="0" lang="en-US" sz="10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261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530225"/>
            <a:ext cx="5467350" cy="3076575"/>
          </a:xfrm>
        </p:spPr>
      </p:sp>
      <p:sp>
        <p:nvSpPr>
          <p:cNvPr id="3" name="Notes Placeholder 2"/>
          <p:cNvSpPr>
            <a:spLocks noGrp="1"/>
          </p:cNvSpPr>
          <p:nvPr>
            <p:ph type="body" idx="1"/>
          </p:nvPr>
        </p:nvSpPr>
        <p:spPr/>
        <p:txBody>
          <a:bodyPr/>
          <a:lstStyle/>
          <a:p>
            <a:pPr marL="129365" defTabSz="745145">
              <a:defRPr/>
            </a:pPr>
            <a:endParaRPr lang="en-US" dirty="0"/>
          </a:p>
          <a:p>
            <a:pPr marL="129365"/>
            <a:endParaRPr lang="en-US" dirty="0"/>
          </a:p>
        </p:txBody>
      </p:sp>
    </p:spTree>
    <p:extLst>
      <p:ext uri="{BB962C8B-B14F-4D97-AF65-F5344CB8AC3E}">
        <p14:creationId xmlns:p14="http://schemas.microsoft.com/office/powerpoint/2010/main" val="340129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EPCR is a court-based program that provides the combination of limited legal, financial and social services to households facing imminent eviction.  </a:t>
            </a:r>
            <a:endParaRPr/>
          </a:p>
        </p:txBody>
      </p:sp>
      <p:sp>
        <p:nvSpPr>
          <p:cNvPr id="143" name="Google Shape;143;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4572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Pts val="1400"/>
                <a:buFontTx/>
                <a:buNone/>
                <a:tabLst/>
                <a:defRPr/>
              </a:pPr>
              <a:t>12</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B10A3C-2BBF-4C92-838A-72BA2A262EC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390003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B10A3C-2BBF-4C92-838A-72BA2A262EC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80504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B10A3C-2BBF-4C92-838A-72BA2A262EC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1226627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3C52-9040-463B-A8A9-70BA9D372B10}"/>
              </a:ext>
            </a:extLst>
          </p:cNvPr>
          <p:cNvSpPr>
            <a:spLocks noGrp="1"/>
          </p:cNvSpPr>
          <p:nvPr>
            <p:ph type="ctrTitle"/>
          </p:nvPr>
        </p:nvSpPr>
        <p:spPr>
          <a:xfrm>
            <a:off x="1524000" y="1122363"/>
            <a:ext cx="9144000" cy="2387600"/>
          </a:xfrm>
          <a:solidFill>
            <a:schemeClr val="accent6"/>
          </a:solidFill>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68806749-A24B-4A6A-986C-587F6EF4D671}"/>
              </a:ext>
            </a:extLst>
          </p:cNvPr>
          <p:cNvSpPr>
            <a:spLocks noGrp="1"/>
          </p:cNvSpPr>
          <p:nvPr>
            <p:ph type="subTitle" idx="1"/>
          </p:nvPr>
        </p:nvSpPr>
        <p:spPr>
          <a:xfrm>
            <a:off x="1524000" y="3602037"/>
            <a:ext cx="9144000" cy="1655762"/>
          </a:xfrm>
          <a:solidFill>
            <a:schemeClr val="accent5"/>
          </a:solidFill>
        </p:spPr>
        <p:txBody>
          <a:bodyPr/>
          <a:lstStyle>
            <a:lvl1pPr marL="0" indent="0" algn="ctr">
              <a:buNone/>
              <a:defRPr sz="2400"/>
            </a:lvl1pPr>
            <a:lvl2pPr marL="457155" indent="0" algn="ctr">
              <a:buNone/>
              <a:defRPr sz="2000"/>
            </a:lvl2pPr>
            <a:lvl3pPr marL="914309" indent="0" algn="ctr">
              <a:buNone/>
              <a:defRPr sz="1800"/>
            </a:lvl3pPr>
            <a:lvl4pPr marL="1371463" indent="0" algn="ctr">
              <a:buNone/>
              <a:defRPr sz="1600"/>
            </a:lvl4pPr>
            <a:lvl5pPr marL="1828617" indent="0" algn="ctr">
              <a:buNone/>
              <a:defRPr sz="1600"/>
            </a:lvl5pPr>
            <a:lvl6pPr marL="2285772"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2DFB69-9F70-43F5-A5B3-FB6D5868A51D}"/>
              </a:ext>
            </a:extLst>
          </p:cNvPr>
          <p:cNvSpPr>
            <a:spLocks noGrp="1"/>
          </p:cNvSpPr>
          <p:nvPr>
            <p:ph type="dt" sz="half" idx="10"/>
          </p:nvPr>
        </p:nvSpPr>
        <p:spPr/>
        <p:txBody>
          <a:bodyPr/>
          <a:lstStyle/>
          <a:p>
            <a:fld id="{F566DCA7-60EA-4E5B-BD76-BDAA732B4E08}" type="datetime1">
              <a:rPr lang="en-US" smtClean="0"/>
              <a:t>12/3/2025</a:t>
            </a:fld>
            <a:endParaRPr lang="en-US"/>
          </a:p>
        </p:txBody>
      </p:sp>
      <p:sp>
        <p:nvSpPr>
          <p:cNvPr id="5" name="Footer Placeholder 4">
            <a:extLst>
              <a:ext uri="{FF2B5EF4-FFF2-40B4-BE49-F238E27FC236}">
                <a16:creationId xmlns:a16="http://schemas.microsoft.com/office/drawing/2014/main" id="{35BF084F-9459-44C7-9A4F-EA985CBD4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70121-A7BC-4522-91DC-A5E9C77CF66B}"/>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1563411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24A1-55DA-4B2F-AA89-5A0050741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D575C-A05D-455B-8B6C-035E1CADF0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3C301-BB91-454D-A097-BC0A5FB236CF}"/>
              </a:ext>
            </a:extLst>
          </p:cNvPr>
          <p:cNvSpPr>
            <a:spLocks noGrp="1"/>
          </p:cNvSpPr>
          <p:nvPr>
            <p:ph type="dt" sz="half" idx="10"/>
          </p:nvPr>
        </p:nvSpPr>
        <p:spPr/>
        <p:txBody>
          <a:bodyPr/>
          <a:lstStyle/>
          <a:p>
            <a:fld id="{D0285AB6-5DB6-4674-AD99-DCCCF898661E}" type="datetime1">
              <a:rPr lang="en-US" smtClean="0"/>
              <a:t>12/3/2025</a:t>
            </a:fld>
            <a:endParaRPr lang="en-US"/>
          </a:p>
        </p:txBody>
      </p:sp>
      <p:sp>
        <p:nvSpPr>
          <p:cNvPr id="5" name="Footer Placeholder 4">
            <a:extLst>
              <a:ext uri="{FF2B5EF4-FFF2-40B4-BE49-F238E27FC236}">
                <a16:creationId xmlns:a16="http://schemas.microsoft.com/office/drawing/2014/main" id="{682EF7DE-2074-4594-BC01-5098927CE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51306-1209-407A-9686-F0CC3C87E5F8}"/>
              </a:ext>
            </a:extLst>
          </p:cNvPr>
          <p:cNvSpPr>
            <a:spLocks noGrp="1"/>
          </p:cNvSpPr>
          <p:nvPr>
            <p:ph type="sldNum" sz="quarter" idx="12"/>
          </p:nvPr>
        </p:nvSpPr>
        <p:spPr/>
        <p:txBody>
          <a:bodyPr/>
          <a:lstStyle>
            <a:lvl1pPr>
              <a:defRPr/>
            </a:lvl1pPr>
          </a:lstStyle>
          <a:p>
            <a:fld id="{03A7E629-3192-455D-AF9D-2051BA73F86B}" type="slidenum">
              <a:rPr lang="en-US" smtClean="0"/>
              <a:pPr/>
              <a:t>‹#›</a:t>
            </a:fld>
            <a:endParaRPr lang="en-US"/>
          </a:p>
        </p:txBody>
      </p:sp>
    </p:spTree>
    <p:extLst>
      <p:ext uri="{BB962C8B-B14F-4D97-AF65-F5344CB8AC3E}">
        <p14:creationId xmlns:p14="http://schemas.microsoft.com/office/powerpoint/2010/main" val="2265531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318C-BCA9-4EE2-92CA-E777D65479B6}"/>
              </a:ext>
            </a:extLst>
          </p:cNvPr>
          <p:cNvSpPr>
            <a:spLocks noGrp="1"/>
          </p:cNvSpPr>
          <p:nvPr>
            <p:ph type="title"/>
          </p:nvPr>
        </p:nvSpPr>
        <p:spPr>
          <a:xfrm>
            <a:off x="831851" y="1709739"/>
            <a:ext cx="10515600" cy="2852738"/>
          </a:xfrm>
          <a:solidFill>
            <a:schemeClr val="accent6"/>
          </a:solidFill>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3D44B899-57DE-47B7-9ED2-60CE1ABD693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2"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E48058-400F-42C7-89A6-4F715CF16DE1}"/>
              </a:ext>
            </a:extLst>
          </p:cNvPr>
          <p:cNvSpPr>
            <a:spLocks noGrp="1"/>
          </p:cNvSpPr>
          <p:nvPr>
            <p:ph type="dt" sz="half" idx="10"/>
          </p:nvPr>
        </p:nvSpPr>
        <p:spPr/>
        <p:txBody>
          <a:bodyPr/>
          <a:lstStyle/>
          <a:p>
            <a:fld id="{3C5CB913-D618-4E1B-B100-025E7C278A39}" type="datetime1">
              <a:rPr lang="en-US" smtClean="0"/>
              <a:t>12/3/2025</a:t>
            </a:fld>
            <a:endParaRPr lang="en-US"/>
          </a:p>
        </p:txBody>
      </p:sp>
      <p:sp>
        <p:nvSpPr>
          <p:cNvPr id="5" name="Footer Placeholder 4">
            <a:extLst>
              <a:ext uri="{FF2B5EF4-FFF2-40B4-BE49-F238E27FC236}">
                <a16:creationId xmlns:a16="http://schemas.microsoft.com/office/drawing/2014/main" id="{FE966D88-C6EF-473C-91CB-2195F9437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095AB-CD8D-406F-935A-15B8F5094599}"/>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132427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413C-F15C-4B1C-906F-CF04A9E4A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5571C6-19D5-4B9A-9AE2-2B8454FF3D96}"/>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69B046-4E7C-4D76-A4B6-2791F55B8A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8E8C12-25C5-4E56-88D3-B6A65E1B2EE0}"/>
              </a:ext>
            </a:extLst>
          </p:cNvPr>
          <p:cNvSpPr>
            <a:spLocks noGrp="1"/>
          </p:cNvSpPr>
          <p:nvPr>
            <p:ph type="dt" sz="half" idx="10"/>
          </p:nvPr>
        </p:nvSpPr>
        <p:spPr/>
        <p:txBody>
          <a:bodyPr/>
          <a:lstStyle/>
          <a:p>
            <a:fld id="{B7593EFF-954A-4E2F-BB46-AE3780A92093}" type="datetime1">
              <a:rPr lang="en-US" smtClean="0"/>
              <a:t>12/3/2025</a:t>
            </a:fld>
            <a:endParaRPr lang="en-US"/>
          </a:p>
        </p:txBody>
      </p:sp>
      <p:sp>
        <p:nvSpPr>
          <p:cNvPr id="6" name="Footer Placeholder 5">
            <a:extLst>
              <a:ext uri="{FF2B5EF4-FFF2-40B4-BE49-F238E27FC236}">
                <a16:creationId xmlns:a16="http://schemas.microsoft.com/office/drawing/2014/main" id="{A7177C11-35AB-4A5C-A346-96878B13A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37FD4-AE5F-4207-9E32-8E24F921E657}"/>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3928961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2953-358C-4535-B44E-CC8AD644516C}"/>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C571D1-9FEF-4317-9BE5-9D1DB8579A53}"/>
              </a:ext>
            </a:extLst>
          </p:cNvPr>
          <p:cNvSpPr>
            <a:spLocks noGrp="1"/>
          </p:cNvSpPr>
          <p:nvPr>
            <p:ph type="body" idx="1"/>
          </p:nvPr>
        </p:nvSpPr>
        <p:spPr>
          <a:xfrm>
            <a:off x="839790" y="1681163"/>
            <a:ext cx="5157787" cy="823912"/>
          </a:xfrm>
        </p:spPr>
        <p:txBody>
          <a:bodyPr anchor="b"/>
          <a:lstStyle>
            <a:lvl1pPr marL="0" indent="0">
              <a:buNone/>
              <a:defRPr sz="2400" b="1"/>
            </a:lvl1pPr>
            <a:lvl2pPr marL="457155" indent="0">
              <a:buNone/>
              <a:defRPr sz="2000" b="1"/>
            </a:lvl2pPr>
            <a:lvl3pPr marL="914309" indent="0">
              <a:buNone/>
              <a:defRPr sz="1800" b="1"/>
            </a:lvl3pPr>
            <a:lvl4pPr marL="1371463" indent="0">
              <a:buNone/>
              <a:defRPr sz="1600" b="1"/>
            </a:lvl4pPr>
            <a:lvl5pPr marL="1828617"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51151B-6C31-4AD4-8BAB-FB9F8CA1510B}"/>
              </a:ext>
            </a:extLst>
          </p:cNvPr>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539E4B-2DBD-4FB5-8FDE-F159C075D66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55" indent="0">
              <a:buNone/>
              <a:defRPr sz="2000" b="1"/>
            </a:lvl2pPr>
            <a:lvl3pPr marL="914309" indent="0">
              <a:buNone/>
              <a:defRPr sz="1800" b="1"/>
            </a:lvl3pPr>
            <a:lvl4pPr marL="1371463" indent="0">
              <a:buNone/>
              <a:defRPr sz="1600" b="1"/>
            </a:lvl4pPr>
            <a:lvl5pPr marL="1828617"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9B9196-7B54-4197-A435-9C9D2CA1A66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347F64-B05C-4FCB-BE25-533F86792FDC}"/>
              </a:ext>
            </a:extLst>
          </p:cNvPr>
          <p:cNvSpPr>
            <a:spLocks noGrp="1"/>
          </p:cNvSpPr>
          <p:nvPr>
            <p:ph type="dt" sz="half" idx="10"/>
          </p:nvPr>
        </p:nvSpPr>
        <p:spPr/>
        <p:txBody>
          <a:bodyPr/>
          <a:lstStyle/>
          <a:p>
            <a:fld id="{15D56C74-849B-4833-850C-C8893024911C}" type="datetime1">
              <a:rPr lang="en-US" smtClean="0"/>
              <a:t>12/3/2025</a:t>
            </a:fld>
            <a:endParaRPr lang="en-US"/>
          </a:p>
        </p:txBody>
      </p:sp>
      <p:sp>
        <p:nvSpPr>
          <p:cNvPr id="8" name="Footer Placeholder 7">
            <a:extLst>
              <a:ext uri="{FF2B5EF4-FFF2-40B4-BE49-F238E27FC236}">
                <a16:creationId xmlns:a16="http://schemas.microsoft.com/office/drawing/2014/main" id="{D8253C4B-CC90-4009-9A42-DF0A9E4127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F39744-5F83-451B-9B20-5158A1915D52}"/>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1707935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B5AB-1FED-4F84-9F8D-B8EA6C571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1B0506-AF9D-4251-8A24-DAF4BFA2EB53}"/>
              </a:ext>
            </a:extLst>
          </p:cNvPr>
          <p:cNvSpPr>
            <a:spLocks noGrp="1"/>
          </p:cNvSpPr>
          <p:nvPr>
            <p:ph type="dt" sz="half" idx="10"/>
          </p:nvPr>
        </p:nvSpPr>
        <p:spPr/>
        <p:txBody>
          <a:bodyPr/>
          <a:lstStyle/>
          <a:p>
            <a:fld id="{7E1FCC55-59F6-4FDF-AC9C-8CB4E5257C3F}" type="datetime1">
              <a:rPr lang="en-US" smtClean="0"/>
              <a:t>12/3/2025</a:t>
            </a:fld>
            <a:endParaRPr lang="en-US"/>
          </a:p>
        </p:txBody>
      </p:sp>
      <p:sp>
        <p:nvSpPr>
          <p:cNvPr id="4" name="Footer Placeholder 3">
            <a:extLst>
              <a:ext uri="{FF2B5EF4-FFF2-40B4-BE49-F238E27FC236}">
                <a16:creationId xmlns:a16="http://schemas.microsoft.com/office/drawing/2014/main" id="{199CFC91-93B0-4213-BF00-9A853B501B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AB74F-31FA-4DAD-9544-F40EB5A9187C}"/>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1148689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0085D-3802-42EF-837C-8AC78B8E451C}"/>
              </a:ext>
            </a:extLst>
          </p:cNvPr>
          <p:cNvSpPr>
            <a:spLocks noGrp="1"/>
          </p:cNvSpPr>
          <p:nvPr>
            <p:ph type="dt" sz="half" idx="10"/>
          </p:nvPr>
        </p:nvSpPr>
        <p:spPr/>
        <p:txBody>
          <a:bodyPr/>
          <a:lstStyle/>
          <a:p>
            <a:fld id="{51FA05CB-A5DC-467C-90EC-196A2505CB15}" type="datetime1">
              <a:rPr lang="en-US" smtClean="0"/>
              <a:t>12/3/2025</a:t>
            </a:fld>
            <a:endParaRPr lang="en-US"/>
          </a:p>
        </p:txBody>
      </p:sp>
      <p:sp>
        <p:nvSpPr>
          <p:cNvPr id="3" name="Footer Placeholder 2">
            <a:extLst>
              <a:ext uri="{FF2B5EF4-FFF2-40B4-BE49-F238E27FC236}">
                <a16:creationId xmlns:a16="http://schemas.microsoft.com/office/drawing/2014/main" id="{CD34B899-57FF-4E91-8EE3-CFF0CC127B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C958C0-9EF9-4A81-8040-5E7954CB86FD}"/>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2148775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0085D-3802-42EF-837C-8AC78B8E451C}"/>
              </a:ext>
            </a:extLst>
          </p:cNvPr>
          <p:cNvSpPr>
            <a:spLocks noGrp="1"/>
          </p:cNvSpPr>
          <p:nvPr>
            <p:ph type="dt" sz="half" idx="10"/>
          </p:nvPr>
        </p:nvSpPr>
        <p:spPr/>
        <p:txBody>
          <a:bodyPr/>
          <a:lstStyle/>
          <a:p>
            <a:fld id="{51FA05CB-A5DC-467C-90EC-196A2505CB15}" type="datetime1">
              <a:rPr lang="en-US" smtClean="0"/>
              <a:t>12/3/2025</a:t>
            </a:fld>
            <a:endParaRPr lang="en-US"/>
          </a:p>
        </p:txBody>
      </p:sp>
      <p:sp>
        <p:nvSpPr>
          <p:cNvPr id="3" name="Footer Placeholder 2">
            <a:extLst>
              <a:ext uri="{FF2B5EF4-FFF2-40B4-BE49-F238E27FC236}">
                <a16:creationId xmlns:a16="http://schemas.microsoft.com/office/drawing/2014/main" id="{CD34B899-57FF-4E91-8EE3-CFF0CC127B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C958C0-9EF9-4A81-8040-5E7954CB86FD}"/>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227966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B10A3C-2BBF-4C92-838A-72BA2A262EC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349309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EA23-2883-4084-A84C-A2AE0EE59C15}"/>
              </a:ext>
            </a:extLst>
          </p:cNvPr>
          <p:cNvSpPr>
            <a:spLocks noGrp="1"/>
          </p:cNvSpPr>
          <p:nvPr>
            <p:ph type="title"/>
          </p:nvPr>
        </p:nvSpPr>
        <p:spPr>
          <a:xfrm>
            <a:off x="839788" y="457200"/>
            <a:ext cx="3932238" cy="1600200"/>
          </a:xfrm>
          <a:solidFill>
            <a:schemeClr val="accent5"/>
          </a:solidFill>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1B1CD836-13BA-4257-B953-06FA07DC017B}"/>
              </a:ext>
            </a:extLst>
          </p:cNvPr>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D1C315-FE23-4B37-9337-A8F69649AFA3}"/>
              </a:ext>
            </a:extLst>
          </p:cNvPr>
          <p:cNvSpPr>
            <a:spLocks noGrp="1"/>
          </p:cNvSpPr>
          <p:nvPr>
            <p:ph type="body" sz="half" idx="2"/>
          </p:nvPr>
        </p:nvSpPr>
        <p:spPr>
          <a:xfrm>
            <a:off x="839788" y="2057401"/>
            <a:ext cx="3932238" cy="3811588"/>
          </a:xfrm>
          <a:solidFill>
            <a:schemeClr val="accent5"/>
          </a:solidFill>
        </p:spPr>
        <p:txBody>
          <a:bodyPr/>
          <a:lstStyle>
            <a:lvl1pPr marL="0" indent="0">
              <a:buNone/>
              <a:defRPr sz="1600"/>
            </a:lvl1pPr>
            <a:lvl2pPr marL="457155" indent="0">
              <a:buNone/>
              <a:defRPr sz="1400"/>
            </a:lvl2pPr>
            <a:lvl3pPr marL="914309" indent="0">
              <a:buNone/>
              <a:defRPr sz="1200"/>
            </a:lvl3pPr>
            <a:lvl4pPr marL="1371463" indent="0">
              <a:buNone/>
              <a:defRPr sz="1000"/>
            </a:lvl4pPr>
            <a:lvl5pPr marL="1828617" indent="0">
              <a:buNone/>
              <a:defRPr sz="1000"/>
            </a:lvl5pPr>
            <a:lvl6pPr marL="2285772" indent="0">
              <a:buNone/>
              <a:defRPr sz="1000"/>
            </a:lvl6pPr>
            <a:lvl7pPr marL="2742926" indent="0">
              <a:buNone/>
              <a:defRPr sz="1000"/>
            </a:lvl7pPr>
            <a:lvl8pPr marL="3200080" indent="0">
              <a:buNone/>
              <a:defRPr sz="1000"/>
            </a:lvl8pPr>
            <a:lvl9pPr marL="3657235"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67DFBB-60F3-49E7-B947-D094B45A85A1}"/>
              </a:ext>
            </a:extLst>
          </p:cNvPr>
          <p:cNvSpPr>
            <a:spLocks noGrp="1"/>
          </p:cNvSpPr>
          <p:nvPr>
            <p:ph type="dt" sz="half" idx="10"/>
          </p:nvPr>
        </p:nvSpPr>
        <p:spPr/>
        <p:txBody>
          <a:bodyPr/>
          <a:lstStyle/>
          <a:p>
            <a:fld id="{3945AEDD-376C-4A39-95C0-3EB0AF6AA199}" type="datetime1">
              <a:rPr lang="en-US" smtClean="0"/>
              <a:t>12/3/2025</a:t>
            </a:fld>
            <a:endParaRPr lang="en-US"/>
          </a:p>
        </p:txBody>
      </p:sp>
      <p:sp>
        <p:nvSpPr>
          <p:cNvPr id="6" name="Footer Placeholder 5">
            <a:extLst>
              <a:ext uri="{FF2B5EF4-FFF2-40B4-BE49-F238E27FC236}">
                <a16:creationId xmlns:a16="http://schemas.microsoft.com/office/drawing/2014/main" id="{7081BB49-D4F9-4BE0-B925-845441EE8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C7ED1-99A6-4E3C-83DD-38DDC00639CF}"/>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3822364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EF02-E0CF-48A5-869C-C50246E341AC}"/>
              </a:ext>
            </a:extLst>
          </p:cNvPr>
          <p:cNvSpPr>
            <a:spLocks noGrp="1"/>
          </p:cNvSpPr>
          <p:nvPr>
            <p:ph type="title"/>
          </p:nvPr>
        </p:nvSpPr>
        <p:spPr>
          <a:xfrm>
            <a:off x="839788" y="457200"/>
            <a:ext cx="3932238" cy="1600200"/>
          </a:xfrm>
          <a:solidFill>
            <a:schemeClr val="accent6"/>
          </a:solidFill>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959C57AE-E1C4-4148-94B2-8891718064F6}"/>
              </a:ext>
            </a:extLst>
          </p:cNvPr>
          <p:cNvSpPr>
            <a:spLocks noGrp="1"/>
          </p:cNvSpPr>
          <p:nvPr>
            <p:ph type="pic" idx="1"/>
          </p:nvPr>
        </p:nvSpPr>
        <p:spPr>
          <a:xfrm>
            <a:off x="5183188" y="987426"/>
            <a:ext cx="6172200" cy="4873625"/>
          </a:xfrm>
        </p:spPr>
        <p:txBody>
          <a:bodyPr/>
          <a:lstStyle>
            <a:lvl1pPr marL="0" indent="0">
              <a:buNone/>
              <a:defRPr sz="3199"/>
            </a:lvl1pPr>
            <a:lvl2pPr marL="457155" indent="0">
              <a:buNone/>
              <a:defRPr sz="2799"/>
            </a:lvl2pPr>
            <a:lvl3pPr marL="914309" indent="0">
              <a:buNone/>
              <a:defRPr sz="2400"/>
            </a:lvl3pPr>
            <a:lvl4pPr marL="1371463" indent="0">
              <a:buNone/>
              <a:defRPr sz="2000"/>
            </a:lvl4pPr>
            <a:lvl5pPr marL="1828617"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2449DBB-5CFC-4541-8609-2CB65B81128E}"/>
              </a:ext>
            </a:extLst>
          </p:cNvPr>
          <p:cNvSpPr>
            <a:spLocks noGrp="1"/>
          </p:cNvSpPr>
          <p:nvPr>
            <p:ph type="body" sz="half" idx="2"/>
          </p:nvPr>
        </p:nvSpPr>
        <p:spPr>
          <a:xfrm>
            <a:off x="839788" y="2057401"/>
            <a:ext cx="3932238" cy="3811588"/>
          </a:xfrm>
          <a:solidFill>
            <a:schemeClr val="accent6"/>
          </a:solidFill>
        </p:spPr>
        <p:txBody>
          <a:bodyPr/>
          <a:lstStyle>
            <a:lvl1pPr marL="0" indent="0">
              <a:buNone/>
              <a:defRPr sz="1600"/>
            </a:lvl1pPr>
            <a:lvl2pPr marL="457155" indent="0">
              <a:buNone/>
              <a:defRPr sz="1400"/>
            </a:lvl2pPr>
            <a:lvl3pPr marL="914309" indent="0">
              <a:buNone/>
              <a:defRPr sz="1200"/>
            </a:lvl3pPr>
            <a:lvl4pPr marL="1371463" indent="0">
              <a:buNone/>
              <a:defRPr sz="1000"/>
            </a:lvl4pPr>
            <a:lvl5pPr marL="1828617" indent="0">
              <a:buNone/>
              <a:defRPr sz="1000"/>
            </a:lvl5pPr>
            <a:lvl6pPr marL="2285772" indent="0">
              <a:buNone/>
              <a:defRPr sz="1000"/>
            </a:lvl6pPr>
            <a:lvl7pPr marL="2742926" indent="0">
              <a:buNone/>
              <a:defRPr sz="1000"/>
            </a:lvl7pPr>
            <a:lvl8pPr marL="3200080" indent="0">
              <a:buNone/>
              <a:defRPr sz="1000"/>
            </a:lvl8pPr>
            <a:lvl9pPr marL="3657235"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7412F0-B5C4-4ACE-A6F0-1A7ED0133524}"/>
              </a:ext>
            </a:extLst>
          </p:cNvPr>
          <p:cNvSpPr>
            <a:spLocks noGrp="1"/>
          </p:cNvSpPr>
          <p:nvPr>
            <p:ph type="dt" sz="half" idx="10"/>
          </p:nvPr>
        </p:nvSpPr>
        <p:spPr/>
        <p:txBody>
          <a:bodyPr/>
          <a:lstStyle/>
          <a:p>
            <a:fld id="{CECB14B4-053E-4934-8472-84A6A4C1B43A}" type="datetime1">
              <a:rPr lang="en-US" smtClean="0"/>
              <a:t>12/3/2025</a:t>
            </a:fld>
            <a:endParaRPr lang="en-US"/>
          </a:p>
        </p:txBody>
      </p:sp>
      <p:sp>
        <p:nvSpPr>
          <p:cNvPr id="6" name="Footer Placeholder 5">
            <a:extLst>
              <a:ext uri="{FF2B5EF4-FFF2-40B4-BE49-F238E27FC236}">
                <a16:creationId xmlns:a16="http://schemas.microsoft.com/office/drawing/2014/main" id="{F0DB6961-8688-43C8-B0D4-86A23F500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002B9-FD70-48BD-8EDB-600C7EB95F67}"/>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2001914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F433-0017-423A-BB40-B3F7FBD02E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9F94-BED9-4BA6-A827-DC5C45F831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F7E78-2138-4CED-9E12-B435FBC70692}"/>
              </a:ext>
            </a:extLst>
          </p:cNvPr>
          <p:cNvSpPr>
            <a:spLocks noGrp="1"/>
          </p:cNvSpPr>
          <p:nvPr>
            <p:ph type="dt" sz="half" idx="10"/>
          </p:nvPr>
        </p:nvSpPr>
        <p:spPr/>
        <p:txBody>
          <a:bodyPr/>
          <a:lstStyle/>
          <a:p>
            <a:fld id="{9C20AF74-8FDC-4060-8156-90C132F98360}" type="datetime1">
              <a:rPr lang="en-US" smtClean="0"/>
              <a:t>12/3/2025</a:t>
            </a:fld>
            <a:endParaRPr lang="en-US"/>
          </a:p>
        </p:txBody>
      </p:sp>
      <p:sp>
        <p:nvSpPr>
          <p:cNvPr id="5" name="Footer Placeholder 4">
            <a:extLst>
              <a:ext uri="{FF2B5EF4-FFF2-40B4-BE49-F238E27FC236}">
                <a16:creationId xmlns:a16="http://schemas.microsoft.com/office/drawing/2014/main" id="{81D5C703-07A6-4E0D-8701-EB901BB98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2A74D-14B9-4A02-B0CA-4483C3E644E4}"/>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98984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C9EC8D-CE41-4EF4-A280-480115998C41}"/>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ED8980-1ACC-41CF-9BC7-306393F98039}"/>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87318-59DF-48AB-AC32-F00BDA68C01B}"/>
              </a:ext>
            </a:extLst>
          </p:cNvPr>
          <p:cNvSpPr>
            <a:spLocks noGrp="1"/>
          </p:cNvSpPr>
          <p:nvPr>
            <p:ph type="dt" sz="half" idx="10"/>
          </p:nvPr>
        </p:nvSpPr>
        <p:spPr/>
        <p:txBody>
          <a:bodyPr/>
          <a:lstStyle/>
          <a:p>
            <a:fld id="{D0D4DDB2-567A-4ADE-B5B4-4E5B9744D0E2}" type="datetime1">
              <a:rPr lang="en-US" smtClean="0"/>
              <a:t>12/3/2025</a:t>
            </a:fld>
            <a:endParaRPr lang="en-US"/>
          </a:p>
        </p:txBody>
      </p:sp>
      <p:sp>
        <p:nvSpPr>
          <p:cNvPr id="5" name="Footer Placeholder 4">
            <a:extLst>
              <a:ext uri="{FF2B5EF4-FFF2-40B4-BE49-F238E27FC236}">
                <a16:creationId xmlns:a16="http://schemas.microsoft.com/office/drawing/2014/main" id="{CF51E50F-89EA-4D48-9D57-929280EA7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57387-7F93-4CD2-BFE2-937E5DD9647E}"/>
              </a:ext>
            </a:extLst>
          </p:cNvPr>
          <p:cNvSpPr>
            <a:spLocks noGrp="1"/>
          </p:cNvSpPr>
          <p:nvPr>
            <p:ph type="sldNum" sz="quarter" idx="12"/>
          </p:nvPr>
        </p:nvSpPr>
        <p:spPr/>
        <p:txBody>
          <a:bodyPr/>
          <a:lstStyle/>
          <a:p>
            <a:fld id="{9AF76080-087D-4085-90E8-09AAE1E00536}" type="slidenum">
              <a:rPr lang="en-US" smtClean="0"/>
              <a:t>‹#›</a:t>
            </a:fld>
            <a:endParaRPr lang="en-US"/>
          </a:p>
        </p:txBody>
      </p:sp>
    </p:spTree>
    <p:extLst>
      <p:ext uri="{BB962C8B-B14F-4D97-AF65-F5344CB8AC3E}">
        <p14:creationId xmlns:p14="http://schemas.microsoft.com/office/powerpoint/2010/main" val="1250872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useBgFill="1">
        <p:nvSpPr>
          <p:cNvPr id="5" name="Background Gray Rectangle">
            <a:extLst>
              <a:ext uri="{FF2B5EF4-FFF2-40B4-BE49-F238E27FC236}">
                <a16:creationId xmlns:a16="http://schemas.microsoft.com/office/drawing/2014/main" id="{B586FD74-98AC-4CA5-9E62-97DAE4C19399}"/>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6" name="Rectangle 5">
            <a:extLst>
              <a:ext uri="{FF2B5EF4-FFF2-40B4-BE49-F238E27FC236}">
                <a16:creationId xmlns:a16="http://schemas.microsoft.com/office/drawing/2014/main" id="{BBC94E74-B403-4256-9D59-241B0C4E532D}"/>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itle 1">
            <a:extLst>
              <a:ext uri="{FF2B5EF4-FFF2-40B4-BE49-F238E27FC236}">
                <a16:creationId xmlns:a16="http://schemas.microsoft.com/office/drawing/2014/main" id="{53836FB9-568E-408A-B183-65F9ABF6ED53}"/>
              </a:ext>
            </a:extLst>
          </p:cNvPr>
          <p:cNvSpPr>
            <a:spLocks noGrp="1"/>
          </p:cNvSpPr>
          <p:nvPr>
            <p:ph type="title"/>
          </p:nvPr>
        </p:nvSpPr>
        <p:spPr>
          <a:xfrm>
            <a:off x="422901" y="540168"/>
            <a:ext cx="10624949" cy="1787136"/>
          </a:xfrm>
        </p:spPr>
        <p:txBody>
          <a:bodyPr anchor="b">
            <a:normAutofit/>
          </a:bodyPr>
          <a:lstStyle/>
          <a:p>
            <a:r>
              <a:rPr lang="en-US" sz="4800">
                <a:solidFill>
                  <a:schemeClr val="tx1"/>
                </a:solidFill>
              </a:rPr>
              <a:t>Click to edit Master title style</a:t>
            </a:r>
          </a:p>
        </p:txBody>
      </p:sp>
      <p:sp>
        <p:nvSpPr>
          <p:cNvPr id="17" name="Picture Placeholder 16">
            <a:extLst>
              <a:ext uri="{FF2B5EF4-FFF2-40B4-BE49-F238E27FC236}">
                <a16:creationId xmlns:a16="http://schemas.microsoft.com/office/drawing/2014/main" id="{B5437444-7076-4AEE-AB96-9C6BB85DAD9F}"/>
              </a:ext>
            </a:extLst>
          </p:cNvPr>
          <p:cNvSpPr>
            <a:spLocks noGrp="1"/>
          </p:cNvSpPr>
          <p:nvPr>
            <p:ph type="pic" sz="quarter" idx="13"/>
          </p:nvPr>
        </p:nvSpPr>
        <p:spPr>
          <a:xfrm>
            <a:off x="0" y="2577775"/>
            <a:ext cx="2587752" cy="1764792"/>
          </a:xfrm>
          <a:solidFill>
            <a:schemeClr val="accent3"/>
          </a:solidFill>
        </p:spPr>
        <p:txBody>
          <a:bodyPr/>
          <a:lstStyle/>
          <a:p>
            <a:r>
              <a:rPr lang="en-US"/>
              <a:t>Click icon to add picture</a:t>
            </a:r>
          </a:p>
        </p:txBody>
      </p:sp>
      <p:sp>
        <p:nvSpPr>
          <p:cNvPr id="18" name="Picture Placeholder 16">
            <a:extLst>
              <a:ext uri="{FF2B5EF4-FFF2-40B4-BE49-F238E27FC236}">
                <a16:creationId xmlns:a16="http://schemas.microsoft.com/office/drawing/2014/main" id="{536502EE-A891-4CB0-9BA5-B0AC7B9AA808}"/>
              </a:ext>
            </a:extLst>
          </p:cNvPr>
          <p:cNvSpPr>
            <a:spLocks noGrp="1"/>
          </p:cNvSpPr>
          <p:nvPr>
            <p:ph type="pic" sz="quarter" idx="14"/>
          </p:nvPr>
        </p:nvSpPr>
        <p:spPr>
          <a:xfrm>
            <a:off x="0" y="4406215"/>
            <a:ext cx="2587752" cy="1764792"/>
          </a:xfrm>
          <a:solidFill>
            <a:schemeClr val="accent3"/>
          </a:solidFill>
        </p:spPr>
        <p:txBody>
          <a:bodyPr/>
          <a:lstStyle/>
          <a:p>
            <a:r>
              <a:rPr lang="en-US"/>
              <a:t>Click icon to add picture</a:t>
            </a:r>
          </a:p>
        </p:txBody>
      </p:sp>
      <p:sp>
        <p:nvSpPr>
          <p:cNvPr id="19" name="Picture Placeholder 16">
            <a:extLst>
              <a:ext uri="{FF2B5EF4-FFF2-40B4-BE49-F238E27FC236}">
                <a16:creationId xmlns:a16="http://schemas.microsoft.com/office/drawing/2014/main" id="{51D45778-D0A6-415B-AA4F-03D6E429EB93}"/>
              </a:ext>
            </a:extLst>
          </p:cNvPr>
          <p:cNvSpPr>
            <a:spLocks noGrp="1"/>
          </p:cNvSpPr>
          <p:nvPr>
            <p:ph type="pic" sz="quarter" idx="15"/>
          </p:nvPr>
        </p:nvSpPr>
        <p:spPr>
          <a:xfrm>
            <a:off x="2651760" y="2577775"/>
            <a:ext cx="1764792" cy="1764792"/>
          </a:xfrm>
          <a:solidFill>
            <a:schemeClr val="accent3"/>
          </a:solidFill>
        </p:spPr>
        <p:txBody>
          <a:bodyPr/>
          <a:lstStyle/>
          <a:p>
            <a:r>
              <a:rPr lang="en-US"/>
              <a:t>Click icon to add picture</a:t>
            </a:r>
          </a:p>
        </p:txBody>
      </p:sp>
      <p:sp>
        <p:nvSpPr>
          <p:cNvPr id="20" name="Picture Placeholder 16">
            <a:extLst>
              <a:ext uri="{FF2B5EF4-FFF2-40B4-BE49-F238E27FC236}">
                <a16:creationId xmlns:a16="http://schemas.microsoft.com/office/drawing/2014/main" id="{93E1D509-0CBA-46BD-9192-C0403309FDBA}"/>
              </a:ext>
            </a:extLst>
          </p:cNvPr>
          <p:cNvSpPr>
            <a:spLocks noGrp="1"/>
          </p:cNvSpPr>
          <p:nvPr>
            <p:ph type="pic" sz="quarter" idx="16"/>
          </p:nvPr>
        </p:nvSpPr>
        <p:spPr>
          <a:xfrm>
            <a:off x="2651760" y="4406575"/>
            <a:ext cx="1764792" cy="1764792"/>
          </a:xfrm>
          <a:solidFill>
            <a:schemeClr val="accent3"/>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p:nvPr>
        </p:nvSpPr>
        <p:spPr>
          <a:xfrm>
            <a:off x="4845123" y="2880453"/>
            <a:ext cx="6355999" cy="3095445"/>
          </a:xfrm>
        </p:spPr>
        <p:txBody>
          <a:bodyPr anchor="t" anchorCtr="0">
            <a:normAutofit/>
          </a:bodyPr>
          <a:lstStyle>
            <a:lvl1pPr>
              <a:buNone/>
              <a:defRPr/>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a:xfrm>
            <a:off x="1097283" y="6459787"/>
            <a:ext cx="2472271" cy="365125"/>
          </a:xfrm>
          <a:prstGeom prst="rect">
            <a:avLst/>
          </a:prstGeom>
        </p:spPr>
        <p:txBody>
          <a:bodyPr/>
          <a:lstStyle/>
          <a:p>
            <a:r>
              <a:rPr lang="en-US"/>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a:xfrm>
            <a:off x="3686186" y="6459787"/>
            <a:ext cx="4822804" cy="365125"/>
          </a:xfrm>
          <a:prstGeom prst="rect">
            <a:avLst/>
          </a:prstGeom>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a:xfrm>
            <a:off x="9900460" y="6459787"/>
            <a:ext cx="1312025" cy="365125"/>
          </a:xfrm>
          <a:prstGeom prst="rect">
            <a:avLst/>
          </a:prstGeom>
        </p:spPr>
        <p:txBody>
          <a:bodyPr/>
          <a:lstStyle/>
          <a:p>
            <a:fld id="{3A4F6043-7A67-491B-98BC-F933DED7226D}" type="slidenum">
              <a:rPr lang="en-US" smtClean="0"/>
              <a:pPr/>
              <a:t>‹#›</a:t>
            </a:fld>
            <a:endParaRPr lang="en-US"/>
          </a:p>
        </p:txBody>
      </p:sp>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4515401" y="2577778"/>
            <a:ext cx="7676601" cy="35944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1"/>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E8DAB8-6232-45C1-9BC3-E99A86BD370E}"/>
              </a:ext>
              <a:ext uri="{C183D7F6-B498-43B3-948B-1728B52AA6E4}">
                <adec:decorative xmlns:adec="http://schemas.microsoft.com/office/drawing/2017/decorative" val="1"/>
              </a:ext>
            </a:extLst>
          </p:cNvPr>
          <p:cNvCxnSpPr>
            <a:cxnSpLocks/>
          </p:cNvCxnSpPr>
          <p:nvPr userDrawn="1"/>
        </p:nvCxnSpPr>
        <p:spPr>
          <a:xfrm>
            <a:off x="1525"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373751"/>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992A1-D012-4834-9575-CF195C29542A}"/>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itle 1">
            <a:extLst>
              <a:ext uri="{FF2B5EF4-FFF2-40B4-BE49-F238E27FC236}">
                <a16:creationId xmlns:a16="http://schemas.microsoft.com/office/drawing/2014/main" id="{F7BDB455-4C3A-4D7D-BA1B-53E54A2F81A1}"/>
              </a:ext>
            </a:extLst>
          </p:cNvPr>
          <p:cNvSpPr>
            <a:spLocks noGrp="1"/>
          </p:cNvSpPr>
          <p:nvPr>
            <p:ph type="ctrTitle"/>
          </p:nvPr>
        </p:nvSpPr>
        <p:spPr>
          <a:xfrm>
            <a:off x="422899" y="576263"/>
            <a:ext cx="5206803" cy="2967607"/>
          </a:xfrm>
        </p:spPr>
        <p:txBody>
          <a:bodyPr anchor="b" anchorCtr="0">
            <a:normAutofit/>
          </a:bodyPr>
          <a:lstStyle>
            <a:lvl1pPr algn="l">
              <a:lnSpc>
                <a:spcPts val="3717"/>
              </a:lnSpc>
              <a:defRPr/>
            </a:lvl1pPr>
          </a:lstStyle>
          <a:p>
            <a:pPr algn="l">
              <a:lnSpc>
                <a:spcPts val="5800"/>
              </a:lnSpc>
            </a:pPr>
            <a:r>
              <a:rPr lang="en-US" sz="4800"/>
              <a:t>Click to edit Master title style</a:t>
            </a:r>
          </a:p>
        </p:txBody>
      </p:sp>
      <p:sp>
        <p:nvSpPr>
          <p:cNvPr id="9" name="Subtitle 24">
            <a:extLst>
              <a:ext uri="{FF2B5EF4-FFF2-40B4-BE49-F238E27FC236}">
                <a16:creationId xmlns:a16="http://schemas.microsoft.com/office/drawing/2014/main" id="{D04D9E17-0E95-4027-8EDD-241B2BB1AA92}"/>
              </a:ext>
            </a:extLst>
          </p:cNvPr>
          <p:cNvSpPr>
            <a:spLocks noGrp="1"/>
          </p:cNvSpPr>
          <p:nvPr>
            <p:ph type="subTitle" idx="1"/>
          </p:nvPr>
        </p:nvSpPr>
        <p:spPr>
          <a:xfrm>
            <a:off x="422899" y="3764976"/>
            <a:ext cx="5206803" cy="2192683"/>
          </a:xfrm>
        </p:spPr>
        <p:txBody>
          <a:bodyPr>
            <a:normAutofit/>
          </a:bodyPr>
          <a:lstStyle>
            <a:lvl1pPr algn="l">
              <a:lnSpc>
                <a:spcPts val="2051"/>
              </a:lnSpc>
              <a:buNone/>
              <a:defRPr/>
            </a:lvl1pPr>
          </a:lstStyle>
          <a:p>
            <a:pPr algn="l">
              <a:lnSpc>
                <a:spcPts val="3200"/>
              </a:lnSpc>
            </a:pPr>
            <a:r>
              <a:rPr lang="en-US"/>
              <a:t>Click to edit Master subtitle style</a:t>
            </a:r>
          </a:p>
        </p:txBody>
      </p:sp>
      <p:sp>
        <p:nvSpPr>
          <p:cNvPr id="16" name="Picture Placeholder 15">
            <a:extLst>
              <a:ext uri="{FF2B5EF4-FFF2-40B4-BE49-F238E27FC236}">
                <a16:creationId xmlns:a16="http://schemas.microsoft.com/office/drawing/2014/main" id="{2A26827B-04FD-424C-A601-BCAAD51F46B2}"/>
              </a:ext>
            </a:extLst>
          </p:cNvPr>
          <p:cNvSpPr>
            <a:spLocks noGrp="1"/>
          </p:cNvSpPr>
          <p:nvPr>
            <p:ph type="pic" sz="quarter" idx="13"/>
          </p:nvPr>
        </p:nvSpPr>
        <p:spPr>
          <a:xfrm>
            <a:off x="6364225" y="685800"/>
            <a:ext cx="5129784" cy="1746504"/>
          </a:xfrm>
          <a:solidFill>
            <a:schemeClr val="accent3"/>
          </a:solidFill>
        </p:spPr>
        <p:txBody>
          <a:bodyPr/>
          <a:lstStyle/>
          <a:p>
            <a:r>
              <a:rPr lang="en-US"/>
              <a:t>Click icon to add picture</a:t>
            </a:r>
          </a:p>
        </p:txBody>
      </p:sp>
      <p:sp>
        <p:nvSpPr>
          <p:cNvPr id="17" name="Picture Placeholder 15">
            <a:extLst>
              <a:ext uri="{FF2B5EF4-FFF2-40B4-BE49-F238E27FC236}">
                <a16:creationId xmlns:a16="http://schemas.microsoft.com/office/drawing/2014/main" id="{51A43274-DD11-4214-8866-5163B788CD1E}"/>
              </a:ext>
            </a:extLst>
          </p:cNvPr>
          <p:cNvSpPr>
            <a:spLocks noGrp="1"/>
          </p:cNvSpPr>
          <p:nvPr>
            <p:ph type="pic" sz="quarter" idx="14"/>
          </p:nvPr>
        </p:nvSpPr>
        <p:spPr>
          <a:xfrm>
            <a:off x="6361417" y="2559960"/>
            <a:ext cx="5129784" cy="1746504"/>
          </a:xfrm>
          <a:solidFill>
            <a:schemeClr val="accent3"/>
          </a:solidFill>
        </p:spPr>
        <p:txBody>
          <a:bodyPr/>
          <a:lstStyle/>
          <a:p>
            <a:r>
              <a:rPr lang="en-US"/>
              <a:t>Click icon to add picture</a:t>
            </a:r>
          </a:p>
        </p:txBody>
      </p:sp>
      <p:sp>
        <p:nvSpPr>
          <p:cNvPr id="18" name="Picture Placeholder 15">
            <a:extLst>
              <a:ext uri="{FF2B5EF4-FFF2-40B4-BE49-F238E27FC236}">
                <a16:creationId xmlns:a16="http://schemas.microsoft.com/office/drawing/2014/main" id="{63E02E81-5AE8-46D6-942E-52D16C8CBE88}"/>
              </a:ext>
            </a:extLst>
          </p:cNvPr>
          <p:cNvSpPr>
            <a:spLocks noGrp="1"/>
          </p:cNvSpPr>
          <p:nvPr>
            <p:ph type="pic" sz="quarter" idx="15"/>
          </p:nvPr>
        </p:nvSpPr>
        <p:spPr>
          <a:xfrm>
            <a:off x="6361417" y="4416192"/>
            <a:ext cx="5129784" cy="1746504"/>
          </a:xfrm>
          <a:solidFill>
            <a:schemeClr val="accent3"/>
          </a:solidFill>
        </p:spPr>
        <p:txBody>
          <a:bodyPr/>
          <a:lstStyle/>
          <a:p>
            <a:r>
              <a:rPr lang="en-US"/>
              <a:t>Click icon to add picture</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a:xfrm>
            <a:off x="1097283" y="6459787"/>
            <a:ext cx="2472271" cy="365125"/>
          </a:xfrm>
          <a:prstGeom prst="rect">
            <a:avLst/>
          </a:prstGeom>
        </p:spPr>
        <p:txBody>
          <a:bodyPr/>
          <a:lstStyle/>
          <a:p>
            <a:r>
              <a:rPr lang="en-US"/>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a:xfrm>
            <a:off x="3686186" y="6459787"/>
            <a:ext cx="4822804" cy="365125"/>
          </a:xfrm>
          <a:prstGeom prst="rect">
            <a:avLst/>
          </a:prstGeom>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a:xfrm>
            <a:off x="9900460" y="6459787"/>
            <a:ext cx="1312025" cy="365125"/>
          </a:xfrm>
          <a:prstGeom prst="rect">
            <a:avLst/>
          </a:prstGeom>
        </p:spPr>
        <p:txBody>
          <a:bodyPr/>
          <a:lstStyle/>
          <a:p>
            <a:fld id="{3A4F6043-7A67-491B-98BC-F933DED7226D}" type="slidenum">
              <a:rPr lang="en-US" smtClean="0"/>
              <a:pPr/>
              <a:t>‹#›</a:t>
            </a:fld>
            <a:endParaRPr lang="en-US"/>
          </a:p>
        </p:txBody>
      </p:sp>
      <p:sp>
        <p:nvSpPr>
          <p:cNvPr id="11" name="Rectangle 10">
            <a:extLst>
              <a:ext uri="{FF2B5EF4-FFF2-40B4-BE49-F238E27FC236}">
                <a16:creationId xmlns:a16="http://schemas.microsoft.com/office/drawing/2014/main" id="{5E08B021-326C-466B-A929-7282AA793D87}"/>
              </a:ext>
              <a:ext uri="{C183D7F6-B498-43B3-948B-1728B52AA6E4}">
                <adec:decorative xmlns:adec="http://schemas.microsoft.com/office/drawing/2017/decorative" val="1"/>
              </a:ext>
            </a:extLst>
          </p:cNvPr>
          <p:cNvSpPr/>
          <p:nvPr userDrawn="1"/>
        </p:nvSpPr>
        <p:spPr>
          <a:xfrm rot="10800000">
            <a:off x="11504675" y="1328922"/>
            <a:ext cx="687327"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423"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4" name="Straight Connector 13">
            <a:extLst>
              <a:ext uri="{FF2B5EF4-FFF2-40B4-BE49-F238E27FC236}">
                <a16:creationId xmlns:a16="http://schemas.microsoft.com/office/drawing/2014/main" id="{0733741E-9972-4C5E-B592-7570CD3CCC52}"/>
              </a:ext>
              <a:ext uri="{C183D7F6-B498-43B3-948B-1728B52AA6E4}">
                <adec:decorative xmlns:adec="http://schemas.microsoft.com/office/drawing/2017/decorative" val="1"/>
              </a:ext>
            </a:extLst>
          </p:cNvPr>
          <p:cNvCxnSpPr>
            <a:cxnSpLocks/>
          </p:cNvCxnSpPr>
          <p:nvPr userDrawn="1"/>
        </p:nvCxnSpPr>
        <p:spPr>
          <a:xfrm>
            <a:off x="1525"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6A56C-39A6-4FDE-BD90-66B344C061F5}"/>
              </a:ext>
              <a:ext uri="{C183D7F6-B498-43B3-948B-1728B52AA6E4}">
                <adec:decorative xmlns:adec="http://schemas.microsoft.com/office/drawing/2017/decorative" val="1"/>
              </a:ext>
            </a:extLst>
          </p:cNvPr>
          <p:cNvCxnSpPr>
            <a:cxnSpLocks/>
          </p:cNvCxnSpPr>
          <p:nvPr userDrawn="1"/>
        </p:nvCxnSpPr>
        <p:spPr>
          <a:xfrm flipV="1">
            <a:off x="11496184" y="5611"/>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72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AFB24-9188-4C0A-A512-E59E6F17DCAF}"/>
              </a:ext>
              <a:ext uri="{C183D7F6-B498-43B3-948B-1728B52AA6E4}">
                <adec:decorative xmlns:adec="http://schemas.microsoft.com/office/drawing/2017/decorative" val="1"/>
              </a:ext>
            </a:extLst>
          </p:cNvPr>
          <p:cNvSpPr/>
          <p:nvPr userDrawn="1"/>
        </p:nvSpPr>
        <p:spPr>
          <a:xfrm rot="10800000">
            <a:off x="4565" y="4294290"/>
            <a:ext cx="12188952" cy="258686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a:extLst>
              <a:ext uri="{FF2B5EF4-FFF2-40B4-BE49-F238E27FC236}">
                <a16:creationId xmlns:a16="http://schemas.microsoft.com/office/drawing/2014/main" id="{14D31D73-6FE4-4E4B-8D0B-E55FABBFA92B}"/>
              </a:ext>
              <a:ext uri="{C183D7F6-B498-43B3-948B-1728B52AA6E4}">
                <adec:decorative xmlns:adec="http://schemas.microsoft.com/office/drawing/2017/decorative" val="1"/>
              </a:ext>
            </a:extLst>
          </p:cNvPr>
          <p:cNvSpPr/>
          <p:nvPr userDrawn="1"/>
        </p:nvSpPr>
        <p:spPr>
          <a:xfrm rot="10800000">
            <a:off x="1524" y="4294290"/>
            <a:ext cx="12188952" cy="258686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itle 1">
            <a:extLst>
              <a:ext uri="{FF2B5EF4-FFF2-40B4-BE49-F238E27FC236}">
                <a16:creationId xmlns:a16="http://schemas.microsoft.com/office/drawing/2014/main" id="{39A9F4D9-AE67-4B73-8B27-FD437564D7A6}"/>
              </a:ext>
            </a:extLst>
          </p:cNvPr>
          <p:cNvSpPr>
            <a:spLocks noGrp="1"/>
          </p:cNvSpPr>
          <p:nvPr>
            <p:ph type="ctrTitle"/>
          </p:nvPr>
        </p:nvSpPr>
        <p:spPr>
          <a:xfrm>
            <a:off x="422901" y="4476329"/>
            <a:ext cx="6467547" cy="1558680"/>
          </a:xfrm>
        </p:spPr>
        <p:txBody>
          <a:bodyPr anchor="ctr" anchorCtr="0">
            <a:normAutofit/>
          </a:bodyPr>
          <a:lstStyle>
            <a:lvl1pPr algn="l">
              <a:lnSpc>
                <a:spcPts val="3717"/>
              </a:lnSpc>
              <a:defRPr/>
            </a:lvl1pPr>
          </a:lstStyle>
          <a:p>
            <a:pPr algn="l">
              <a:lnSpc>
                <a:spcPts val="5800"/>
              </a:lnSpc>
            </a:pPr>
            <a:r>
              <a:rPr lang="en-US" sz="4800"/>
              <a:t>Click to edit Master title style</a:t>
            </a:r>
          </a:p>
        </p:txBody>
      </p:sp>
      <p:sp>
        <p:nvSpPr>
          <p:cNvPr id="8" name="Subtitle 24">
            <a:extLst>
              <a:ext uri="{FF2B5EF4-FFF2-40B4-BE49-F238E27FC236}">
                <a16:creationId xmlns:a16="http://schemas.microsoft.com/office/drawing/2014/main" id="{2A23FDD6-741A-4F02-B44B-70D85FCF5325}"/>
              </a:ext>
            </a:extLst>
          </p:cNvPr>
          <p:cNvSpPr>
            <a:spLocks noGrp="1"/>
          </p:cNvSpPr>
          <p:nvPr>
            <p:ph type="subTitle" idx="1"/>
          </p:nvPr>
        </p:nvSpPr>
        <p:spPr>
          <a:xfrm>
            <a:off x="7096925" y="4476330"/>
            <a:ext cx="4046957" cy="1558673"/>
          </a:xfrm>
        </p:spPr>
        <p:txBody>
          <a:bodyPr anchor="ctr">
            <a:normAutofit/>
          </a:bodyPr>
          <a:lstStyle>
            <a:lvl1pPr algn="l">
              <a:lnSpc>
                <a:spcPts val="2051"/>
              </a:lnSpc>
              <a:buNone/>
              <a:defRPr/>
            </a:lvl1pPr>
          </a:lstStyle>
          <a:p>
            <a:pPr algn="l">
              <a:lnSpc>
                <a:spcPts val="3200"/>
              </a:lnSpc>
            </a:pPr>
            <a:r>
              <a:rPr lang="en-US" sz="2200"/>
              <a:t>Click to edit Master subtitle style</a:t>
            </a:r>
          </a:p>
        </p:txBody>
      </p:sp>
      <p:sp>
        <p:nvSpPr>
          <p:cNvPr id="11" name="Picture Placeholder 10">
            <a:extLst>
              <a:ext uri="{FF2B5EF4-FFF2-40B4-BE49-F238E27FC236}">
                <a16:creationId xmlns:a16="http://schemas.microsoft.com/office/drawing/2014/main" id="{8942B78C-790E-4881-96BA-169A876C67F3}"/>
              </a:ext>
            </a:extLst>
          </p:cNvPr>
          <p:cNvSpPr>
            <a:spLocks noGrp="1"/>
          </p:cNvSpPr>
          <p:nvPr>
            <p:ph type="pic" sz="quarter" idx="13"/>
          </p:nvPr>
        </p:nvSpPr>
        <p:spPr>
          <a:xfrm>
            <a:off x="1524" y="1"/>
            <a:ext cx="12188952" cy="4271133"/>
          </a:xfrm>
          <a:solidFill>
            <a:schemeClr val="accent3"/>
          </a:solidFill>
        </p:spPr>
        <p:txBody>
          <a:bodyPr/>
          <a:lstStyle/>
          <a:p>
            <a:r>
              <a:rPr lang="en-US"/>
              <a:t>Click icon to add picture</a:t>
            </a:r>
          </a:p>
        </p:txBody>
      </p:sp>
      <p:sp>
        <p:nvSpPr>
          <p:cNvPr id="9" name="Rectangle 8">
            <a:extLst>
              <a:ext uri="{FF2B5EF4-FFF2-40B4-BE49-F238E27FC236}">
                <a16:creationId xmlns:a16="http://schemas.microsoft.com/office/drawing/2014/main" id="{92381543-EC92-42BD-A142-81963D4273D5}"/>
              </a:ext>
              <a:ext uri="{C183D7F6-B498-43B3-948B-1728B52AA6E4}">
                <adec:decorative xmlns:adec="http://schemas.microsoft.com/office/drawing/2017/decorative" val="1"/>
              </a:ext>
            </a:extLst>
          </p:cNvPr>
          <p:cNvSpPr/>
          <p:nvPr userDrawn="1"/>
        </p:nvSpPr>
        <p:spPr>
          <a:xfrm rot="10800000">
            <a:off x="11494041" y="4993551"/>
            <a:ext cx="699477"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423"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1"/>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5"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95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28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4968710"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4216602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4CCC-F546-EDD7-7106-473AF55C483C}"/>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8303C28D-5324-581D-CD42-ACA3CCDC3408}"/>
              </a:ext>
            </a:extLst>
          </p:cNvPr>
          <p:cNvSpPr>
            <a:spLocks noGrp="1"/>
          </p:cNvSpPr>
          <p:nvPr>
            <p:ph type="subTitle" idx="1"/>
          </p:nvPr>
        </p:nvSpPr>
        <p:spPr>
          <a:xfrm>
            <a:off x="1524000" y="3602038"/>
            <a:ext cx="9144000" cy="1655762"/>
          </a:xfrm>
        </p:spPr>
        <p:txBody>
          <a:bodyPr/>
          <a:lstStyle>
            <a:lvl1pPr marL="0" indent="0" algn="ctr">
              <a:buNone/>
              <a:defRPr sz="2400"/>
            </a:lvl1pPr>
            <a:lvl2pPr marL="457169" indent="0" algn="ctr">
              <a:buNone/>
              <a:defRPr sz="2000"/>
            </a:lvl2pPr>
            <a:lvl3pPr marL="914338" indent="0" algn="ctr">
              <a:buNone/>
              <a:defRPr sz="1800"/>
            </a:lvl3pPr>
            <a:lvl4pPr marL="1371507" indent="0" algn="ctr">
              <a:buNone/>
              <a:defRPr sz="1600"/>
            </a:lvl4pPr>
            <a:lvl5pPr marL="1828676" indent="0" algn="ctr">
              <a:buNone/>
              <a:defRPr sz="1600"/>
            </a:lvl5pPr>
            <a:lvl6pPr marL="2285845" indent="0" algn="ctr">
              <a:buNone/>
              <a:defRPr sz="1600"/>
            </a:lvl6pPr>
            <a:lvl7pPr marL="2743014" indent="0" algn="ctr">
              <a:buNone/>
              <a:defRPr sz="1600"/>
            </a:lvl7pPr>
            <a:lvl8pPr marL="3200183" indent="0" algn="ctr">
              <a:buNone/>
              <a:defRPr sz="1600"/>
            </a:lvl8pPr>
            <a:lvl9pPr marL="365735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00C22-26E7-5866-1402-6C6CA15C59B2}"/>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5" name="Footer Placeholder 4">
            <a:extLst>
              <a:ext uri="{FF2B5EF4-FFF2-40B4-BE49-F238E27FC236}">
                <a16:creationId xmlns:a16="http://schemas.microsoft.com/office/drawing/2014/main" id="{979F541F-D58F-1534-1C1E-AEB9F224B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68524-66A2-33F2-9CA0-25E8A83D27AF}"/>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406462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B10A3C-2BBF-4C92-838A-72BA2A262EC3}"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2199887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3566-B368-A23C-C8AC-2E6F44F37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D7C2DB-AC06-D38C-BBB7-E97C221D40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521C4-2A19-F66C-658B-845A460B9F3D}"/>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5" name="Footer Placeholder 4">
            <a:extLst>
              <a:ext uri="{FF2B5EF4-FFF2-40B4-BE49-F238E27FC236}">
                <a16:creationId xmlns:a16="http://schemas.microsoft.com/office/drawing/2014/main" id="{C912452F-85B9-558F-209A-8C8C4BAED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C5FAB-3FF9-1DC6-6D1C-70DC07517998}"/>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1366248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9D9E-0F3F-0ED0-6256-934DD5F488BB}"/>
              </a:ext>
            </a:extLst>
          </p:cNvPr>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B5776D92-EBFF-A3C0-CEE9-A962B0A114FD}"/>
              </a:ext>
            </a:extLst>
          </p:cNvPr>
          <p:cNvSpPr>
            <a:spLocks noGrp="1"/>
          </p:cNvSpPr>
          <p:nvPr>
            <p:ph type="body" idx="1"/>
          </p:nvPr>
        </p:nvSpPr>
        <p:spPr>
          <a:xfrm>
            <a:off x="831850" y="4589464"/>
            <a:ext cx="10515600" cy="1500187"/>
          </a:xfrm>
        </p:spPr>
        <p:txBody>
          <a:bodyPr/>
          <a:lstStyle>
            <a:lvl1pPr marL="0" indent="0">
              <a:buNone/>
              <a:defRPr sz="2400">
                <a:solidFill>
                  <a:schemeClr val="tx1">
                    <a:tint val="82000"/>
                  </a:schemeClr>
                </a:solidFill>
              </a:defRPr>
            </a:lvl1pPr>
            <a:lvl2pPr marL="457169" indent="0">
              <a:buNone/>
              <a:defRPr sz="2000">
                <a:solidFill>
                  <a:schemeClr val="tx1">
                    <a:tint val="82000"/>
                  </a:schemeClr>
                </a:solidFill>
              </a:defRPr>
            </a:lvl2pPr>
            <a:lvl3pPr marL="914338" indent="0">
              <a:buNone/>
              <a:defRPr sz="1800">
                <a:solidFill>
                  <a:schemeClr val="tx1">
                    <a:tint val="82000"/>
                  </a:schemeClr>
                </a:solidFill>
              </a:defRPr>
            </a:lvl3pPr>
            <a:lvl4pPr marL="1371507" indent="0">
              <a:buNone/>
              <a:defRPr sz="1600">
                <a:solidFill>
                  <a:schemeClr val="tx1">
                    <a:tint val="82000"/>
                  </a:schemeClr>
                </a:solidFill>
              </a:defRPr>
            </a:lvl4pPr>
            <a:lvl5pPr marL="1828676" indent="0">
              <a:buNone/>
              <a:defRPr sz="1600">
                <a:solidFill>
                  <a:schemeClr val="tx1">
                    <a:tint val="82000"/>
                  </a:schemeClr>
                </a:solidFill>
              </a:defRPr>
            </a:lvl5pPr>
            <a:lvl6pPr marL="2285845" indent="0">
              <a:buNone/>
              <a:defRPr sz="1600">
                <a:solidFill>
                  <a:schemeClr val="tx1">
                    <a:tint val="82000"/>
                  </a:schemeClr>
                </a:solidFill>
              </a:defRPr>
            </a:lvl6pPr>
            <a:lvl7pPr marL="2743014" indent="0">
              <a:buNone/>
              <a:defRPr sz="1600">
                <a:solidFill>
                  <a:schemeClr val="tx1">
                    <a:tint val="82000"/>
                  </a:schemeClr>
                </a:solidFill>
              </a:defRPr>
            </a:lvl7pPr>
            <a:lvl8pPr marL="3200183" indent="0">
              <a:buNone/>
              <a:defRPr sz="1600">
                <a:solidFill>
                  <a:schemeClr val="tx1">
                    <a:tint val="82000"/>
                  </a:schemeClr>
                </a:solidFill>
              </a:defRPr>
            </a:lvl8pPr>
            <a:lvl9pPr marL="3657352"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3909A-0C80-6C84-A88C-5870EFCB531B}"/>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5" name="Footer Placeholder 4">
            <a:extLst>
              <a:ext uri="{FF2B5EF4-FFF2-40B4-BE49-F238E27FC236}">
                <a16:creationId xmlns:a16="http://schemas.microsoft.com/office/drawing/2014/main" id="{04E3990D-847B-93CD-AEF3-20D7B0AAC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0EE77-BC0C-2FD0-A519-D62EE1EFBA29}"/>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4130625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96FD-9722-E1CD-2BDE-69F5A1A40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E37F3-40CA-E843-3177-CCFD8CBBD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07E09E-B79F-A23D-28C7-553A8FEEA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96E311-A935-919A-E690-DC58C0A6CC93}"/>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6" name="Footer Placeholder 5">
            <a:extLst>
              <a:ext uri="{FF2B5EF4-FFF2-40B4-BE49-F238E27FC236}">
                <a16:creationId xmlns:a16="http://schemas.microsoft.com/office/drawing/2014/main" id="{6D8588BE-D071-318E-6FE7-C1482CDDE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1A7AB-A349-A33F-BC81-0A60A11E8CB7}"/>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3543261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23D5-BEB1-F425-74FB-B4B15670CE90}"/>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5A7981-2C77-D6D5-EA31-8749EA20C2E9}"/>
              </a:ext>
            </a:extLst>
          </p:cNvPr>
          <p:cNvSpPr>
            <a:spLocks noGrp="1"/>
          </p:cNvSpPr>
          <p:nvPr>
            <p:ph type="body" idx="1"/>
          </p:nvPr>
        </p:nvSpPr>
        <p:spPr>
          <a:xfrm>
            <a:off x="839788" y="1681163"/>
            <a:ext cx="5157787" cy="823912"/>
          </a:xfrm>
        </p:spPr>
        <p:txBody>
          <a:bodyPr anchor="b"/>
          <a:lstStyle>
            <a:lvl1pPr marL="0" indent="0">
              <a:buNone/>
              <a:defRPr sz="2400" b="1"/>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3" indent="0">
              <a:buNone/>
              <a:defRPr sz="1600" b="1"/>
            </a:lvl8pPr>
            <a:lvl9pPr marL="365735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E1ACF3-0273-73F6-022A-80E536AEC0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4527C3-B9BA-F473-CB8A-8F287C3AB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3" indent="0">
              <a:buNone/>
              <a:defRPr sz="1600" b="1"/>
            </a:lvl8pPr>
            <a:lvl9pPr marL="365735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EAD70-2DBF-35DA-AD99-C3FD397895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1FEEAC-CB91-84C5-EF9D-F8A4B62E5573}"/>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8" name="Footer Placeholder 7">
            <a:extLst>
              <a:ext uri="{FF2B5EF4-FFF2-40B4-BE49-F238E27FC236}">
                <a16:creationId xmlns:a16="http://schemas.microsoft.com/office/drawing/2014/main" id="{12B2C622-0925-5732-2EE2-77DD7DBEC3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896336-D344-37B9-5B7D-C85C52613711}"/>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651000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B36B-C395-B1C4-F718-361046FFF9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919813-1278-34FE-0E6B-75CD1E0B39C7}"/>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4" name="Footer Placeholder 3">
            <a:extLst>
              <a:ext uri="{FF2B5EF4-FFF2-40B4-BE49-F238E27FC236}">
                <a16:creationId xmlns:a16="http://schemas.microsoft.com/office/drawing/2014/main" id="{C5F94BD9-92D8-B0B4-76D2-CA7EDE0115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261CA7-0E87-DF8C-8C7B-7EEF5E29CAD2}"/>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3708913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2BD01-7B6B-36FB-038B-FECF2A25889E}"/>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3" name="Footer Placeholder 2">
            <a:extLst>
              <a:ext uri="{FF2B5EF4-FFF2-40B4-BE49-F238E27FC236}">
                <a16:creationId xmlns:a16="http://schemas.microsoft.com/office/drawing/2014/main" id="{D144CC52-5864-CA14-9DC3-3908D3F8B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20E529-8F98-93B4-E441-571C99834BB5}"/>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572565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DF627-4164-C545-38C0-5190B2104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824ED5-24D6-3639-A6E2-0DFC86590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6B8361-2F0F-86A4-D865-D76E92F77100}"/>
              </a:ext>
            </a:extLst>
          </p:cNvPr>
          <p:cNvSpPr>
            <a:spLocks noGrp="1"/>
          </p:cNvSpPr>
          <p:nvPr>
            <p:ph type="body" sz="half" idx="2"/>
          </p:nvPr>
        </p:nvSpPr>
        <p:spPr>
          <a:xfrm>
            <a:off x="839788" y="2057400"/>
            <a:ext cx="3932237" cy="3811588"/>
          </a:xfrm>
        </p:spPr>
        <p:txBody>
          <a:bodyPr/>
          <a:lstStyle>
            <a:lvl1pPr marL="0" indent="0">
              <a:buNone/>
              <a:defRPr sz="1600"/>
            </a:lvl1pPr>
            <a:lvl2pPr marL="457169" indent="0">
              <a:buNone/>
              <a:defRPr sz="1400"/>
            </a:lvl2pPr>
            <a:lvl3pPr marL="914338" indent="0">
              <a:buNone/>
              <a:defRPr sz="1200"/>
            </a:lvl3pPr>
            <a:lvl4pPr marL="1371507" indent="0">
              <a:buNone/>
              <a:defRPr sz="1000"/>
            </a:lvl4pPr>
            <a:lvl5pPr marL="1828676" indent="0">
              <a:buNone/>
              <a:defRPr sz="1000"/>
            </a:lvl5pPr>
            <a:lvl6pPr marL="2285845" indent="0">
              <a:buNone/>
              <a:defRPr sz="1000"/>
            </a:lvl6pPr>
            <a:lvl7pPr marL="2743014" indent="0">
              <a:buNone/>
              <a:defRPr sz="1000"/>
            </a:lvl7pPr>
            <a:lvl8pPr marL="3200183" indent="0">
              <a:buNone/>
              <a:defRPr sz="1000"/>
            </a:lvl8pPr>
            <a:lvl9pPr marL="365735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B958D0-6331-6D73-9268-0AA51C0908B5}"/>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6" name="Footer Placeholder 5">
            <a:extLst>
              <a:ext uri="{FF2B5EF4-FFF2-40B4-BE49-F238E27FC236}">
                <a16:creationId xmlns:a16="http://schemas.microsoft.com/office/drawing/2014/main" id="{8F2DD466-201F-0FBD-365C-58DC007E9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321CE-A9C5-1867-AB3C-278679BE004F}"/>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1287405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FE49-B855-DD17-D4AC-11038B390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0CC99E-2FAA-F2FA-452C-11151D7783F6}"/>
              </a:ext>
            </a:extLst>
          </p:cNvPr>
          <p:cNvSpPr>
            <a:spLocks noGrp="1"/>
          </p:cNvSpPr>
          <p:nvPr>
            <p:ph type="pic" idx="1"/>
          </p:nvPr>
        </p:nvSpPr>
        <p:spPr>
          <a:xfrm>
            <a:off x="5183188" y="987425"/>
            <a:ext cx="6172200" cy="4873625"/>
          </a:xfrm>
        </p:spPr>
        <p:txBody>
          <a:bodyPr/>
          <a:lstStyle>
            <a:lvl1pPr marL="0" indent="0">
              <a:buNone/>
              <a:defRPr sz="3200"/>
            </a:lvl1pPr>
            <a:lvl2pPr marL="457169" indent="0">
              <a:buNone/>
              <a:defRPr sz="2800"/>
            </a:lvl2pPr>
            <a:lvl3pPr marL="914338" indent="0">
              <a:buNone/>
              <a:defRPr sz="2400"/>
            </a:lvl3pPr>
            <a:lvl4pPr marL="1371507" indent="0">
              <a:buNone/>
              <a:defRPr sz="2000"/>
            </a:lvl4pPr>
            <a:lvl5pPr marL="1828676" indent="0">
              <a:buNone/>
              <a:defRPr sz="2000"/>
            </a:lvl5pPr>
            <a:lvl6pPr marL="2285845" indent="0">
              <a:buNone/>
              <a:defRPr sz="2000"/>
            </a:lvl6pPr>
            <a:lvl7pPr marL="2743014" indent="0">
              <a:buNone/>
              <a:defRPr sz="2000"/>
            </a:lvl7pPr>
            <a:lvl8pPr marL="3200183" indent="0">
              <a:buNone/>
              <a:defRPr sz="2000"/>
            </a:lvl8pPr>
            <a:lvl9pPr marL="3657352" indent="0">
              <a:buNone/>
              <a:defRPr sz="2000"/>
            </a:lvl9pPr>
          </a:lstStyle>
          <a:p>
            <a:endParaRPr lang="en-US"/>
          </a:p>
        </p:txBody>
      </p:sp>
      <p:sp>
        <p:nvSpPr>
          <p:cNvPr id="4" name="Text Placeholder 3">
            <a:extLst>
              <a:ext uri="{FF2B5EF4-FFF2-40B4-BE49-F238E27FC236}">
                <a16:creationId xmlns:a16="http://schemas.microsoft.com/office/drawing/2014/main" id="{61D58062-69F4-D3E1-CCA8-39A73D4B844A}"/>
              </a:ext>
            </a:extLst>
          </p:cNvPr>
          <p:cNvSpPr>
            <a:spLocks noGrp="1"/>
          </p:cNvSpPr>
          <p:nvPr>
            <p:ph type="body" sz="half" idx="2"/>
          </p:nvPr>
        </p:nvSpPr>
        <p:spPr>
          <a:xfrm>
            <a:off x="839788" y="2057400"/>
            <a:ext cx="3932237" cy="3811588"/>
          </a:xfrm>
        </p:spPr>
        <p:txBody>
          <a:bodyPr/>
          <a:lstStyle>
            <a:lvl1pPr marL="0" indent="0">
              <a:buNone/>
              <a:defRPr sz="1600"/>
            </a:lvl1pPr>
            <a:lvl2pPr marL="457169" indent="0">
              <a:buNone/>
              <a:defRPr sz="1400"/>
            </a:lvl2pPr>
            <a:lvl3pPr marL="914338" indent="0">
              <a:buNone/>
              <a:defRPr sz="1200"/>
            </a:lvl3pPr>
            <a:lvl4pPr marL="1371507" indent="0">
              <a:buNone/>
              <a:defRPr sz="1000"/>
            </a:lvl4pPr>
            <a:lvl5pPr marL="1828676" indent="0">
              <a:buNone/>
              <a:defRPr sz="1000"/>
            </a:lvl5pPr>
            <a:lvl6pPr marL="2285845" indent="0">
              <a:buNone/>
              <a:defRPr sz="1000"/>
            </a:lvl6pPr>
            <a:lvl7pPr marL="2743014" indent="0">
              <a:buNone/>
              <a:defRPr sz="1000"/>
            </a:lvl7pPr>
            <a:lvl8pPr marL="3200183" indent="0">
              <a:buNone/>
              <a:defRPr sz="1000"/>
            </a:lvl8pPr>
            <a:lvl9pPr marL="365735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C482A-7277-06E7-C39C-6D770B8D2A19}"/>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6" name="Footer Placeholder 5">
            <a:extLst>
              <a:ext uri="{FF2B5EF4-FFF2-40B4-BE49-F238E27FC236}">
                <a16:creationId xmlns:a16="http://schemas.microsoft.com/office/drawing/2014/main" id="{707331DF-86E5-6659-E14B-DFADBD3DF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30A17-FAEF-E4B6-0531-461A7E9429A0}"/>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2368430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075B-3DEE-5B19-7D46-78116C1C54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B2EDF6-B60B-E72F-F621-6004E6ECD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E7706-8A72-1855-F12C-86B5035BE960}"/>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5" name="Footer Placeholder 4">
            <a:extLst>
              <a:ext uri="{FF2B5EF4-FFF2-40B4-BE49-F238E27FC236}">
                <a16:creationId xmlns:a16="http://schemas.microsoft.com/office/drawing/2014/main" id="{D9274A87-2A55-126C-7884-A54BE8832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4287C-4BBF-184C-7431-1595D5BE7A0F}"/>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4079616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D05A4B-F4BE-6B88-88CE-4923889BC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4A8B48-FE15-BB2C-FDB7-B7823E9D89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F0437-6229-E782-4096-FA5523E98176}"/>
              </a:ext>
            </a:extLst>
          </p:cNvPr>
          <p:cNvSpPr>
            <a:spLocks noGrp="1"/>
          </p:cNvSpPr>
          <p:nvPr>
            <p:ph type="dt" sz="half" idx="10"/>
          </p:nvPr>
        </p:nvSpPr>
        <p:spPr/>
        <p:txBody>
          <a:bodyPr/>
          <a:lstStyle/>
          <a:p>
            <a:fld id="{EC443422-C2CD-4703-9DFB-E242F8BC768D}" type="datetimeFigureOut">
              <a:rPr lang="en-US" smtClean="0"/>
              <a:t>12/3/2025</a:t>
            </a:fld>
            <a:endParaRPr lang="en-US"/>
          </a:p>
        </p:txBody>
      </p:sp>
      <p:sp>
        <p:nvSpPr>
          <p:cNvPr id="5" name="Footer Placeholder 4">
            <a:extLst>
              <a:ext uri="{FF2B5EF4-FFF2-40B4-BE49-F238E27FC236}">
                <a16:creationId xmlns:a16="http://schemas.microsoft.com/office/drawing/2014/main" id="{734041C5-1770-579D-54A7-5D04A7197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E9315-A34F-42D8-CC93-F89609011FE8}"/>
              </a:ext>
            </a:extLst>
          </p:cNvPr>
          <p:cNvSpPr>
            <a:spLocks noGrp="1"/>
          </p:cNvSpPr>
          <p:nvPr>
            <p:ph type="sldNum" sz="quarter" idx="12"/>
          </p:nvPr>
        </p:nvSpPr>
        <p:spPr/>
        <p:txBody>
          <a:bodyPr/>
          <a:lstStyle/>
          <a:p>
            <a:fld id="{5D92B0EC-8CDE-4BA3-852A-888B878B19E4}" type="slidenum">
              <a:rPr lang="en-US" smtClean="0"/>
              <a:t>‹#›</a:t>
            </a:fld>
            <a:endParaRPr lang="en-US"/>
          </a:p>
        </p:txBody>
      </p:sp>
    </p:spTree>
    <p:extLst>
      <p:ext uri="{BB962C8B-B14F-4D97-AF65-F5344CB8AC3E}">
        <p14:creationId xmlns:p14="http://schemas.microsoft.com/office/powerpoint/2010/main" val="298883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B10A3C-2BBF-4C92-838A-72BA2A262EC3}"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316637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599"/>
          </a:xfrm>
        </p:spPr>
        <p:txBody>
          <a:bodyPr anchor="b"/>
          <a:lstStyle>
            <a:lvl1pPr algn="ctr">
              <a:defRPr sz="2531"/>
            </a:lvl1pPr>
          </a:lstStyle>
          <a:p>
            <a:r>
              <a:rPr lang="en-US"/>
              <a:t>Click to edit Master title style</a:t>
            </a:r>
          </a:p>
        </p:txBody>
      </p:sp>
      <p:sp>
        <p:nvSpPr>
          <p:cNvPr id="3" name="Subtitle 2"/>
          <p:cNvSpPr>
            <a:spLocks noGrp="1"/>
          </p:cNvSpPr>
          <p:nvPr>
            <p:ph type="subTitle" idx="1"/>
          </p:nvPr>
        </p:nvSpPr>
        <p:spPr>
          <a:xfrm>
            <a:off x="1524000" y="3602039"/>
            <a:ext cx="9144000" cy="1655762"/>
          </a:xfrm>
        </p:spPr>
        <p:txBody>
          <a:bodyPr/>
          <a:lstStyle>
            <a:lvl1pPr marL="0" indent="0" algn="ctr">
              <a:buNone/>
              <a:defRPr sz="1013"/>
            </a:lvl1pPr>
            <a:lvl2pPr marL="192871" indent="0" algn="ctr">
              <a:buNone/>
              <a:defRPr sz="843"/>
            </a:lvl2pPr>
            <a:lvl3pPr marL="385740" indent="0" algn="ctr">
              <a:buNone/>
              <a:defRPr sz="759"/>
            </a:lvl3pPr>
            <a:lvl4pPr marL="578610" indent="0" algn="ctr">
              <a:buNone/>
              <a:defRPr sz="675"/>
            </a:lvl4pPr>
            <a:lvl5pPr marL="771481" indent="0" algn="ctr">
              <a:buNone/>
              <a:defRPr sz="675"/>
            </a:lvl5pPr>
            <a:lvl6pPr marL="964351" indent="0" algn="ctr">
              <a:buNone/>
              <a:defRPr sz="675"/>
            </a:lvl6pPr>
            <a:lvl7pPr marL="1157221" indent="0" algn="ctr">
              <a:buNone/>
              <a:defRPr sz="675"/>
            </a:lvl7pPr>
            <a:lvl8pPr marL="1350092" indent="0" algn="ctr">
              <a:buNone/>
              <a:defRPr sz="675"/>
            </a:lvl8pPr>
            <a:lvl9pPr marL="1542962" indent="0" algn="ctr">
              <a:buNone/>
              <a:defRPr sz="675"/>
            </a:lvl9pPr>
          </a:lstStyle>
          <a:p>
            <a:r>
              <a:rPr lang="en-US"/>
              <a:t>Click to edit Master subtitle style</a:t>
            </a:r>
          </a:p>
        </p:txBody>
      </p:sp>
      <p:sp>
        <p:nvSpPr>
          <p:cNvPr id="4" name="Date Placeholder 3"/>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5" name="Footer Placeholder 4"/>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6" name="Slide Number Placeholder 5"/>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2823388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5" name="Footer Placeholder 4"/>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6" name="Slide Number Placeholder 5"/>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1620096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2531"/>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1013">
                <a:solidFill>
                  <a:schemeClr val="tx1">
                    <a:tint val="75000"/>
                  </a:schemeClr>
                </a:solidFill>
              </a:defRPr>
            </a:lvl1pPr>
            <a:lvl2pPr marL="192871" indent="0">
              <a:buNone/>
              <a:defRPr sz="843">
                <a:solidFill>
                  <a:schemeClr val="tx1">
                    <a:tint val="75000"/>
                  </a:schemeClr>
                </a:solidFill>
              </a:defRPr>
            </a:lvl2pPr>
            <a:lvl3pPr marL="385740" indent="0">
              <a:buNone/>
              <a:defRPr sz="759">
                <a:solidFill>
                  <a:schemeClr val="tx1">
                    <a:tint val="75000"/>
                  </a:schemeClr>
                </a:solidFill>
              </a:defRPr>
            </a:lvl3pPr>
            <a:lvl4pPr marL="578610" indent="0">
              <a:buNone/>
              <a:defRPr sz="675">
                <a:solidFill>
                  <a:schemeClr val="tx1">
                    <a:tint val="75000"/>
                  </a:schemeClr>
                </a:solidFill>
              </a:defRPr>
            </a:lvl4pPr>
            <a:lvl5pPr marL="771481" indent="0">
              <a:buNone/>
              <a:defRPr sz="675">
                <a:solidFill>
                  <a:schemeClr val="tx1">
                    <a:tint val="75000"/>
                  </a:schemeClr>
                </a:solidFill>
              </a:defRPr>
            </a:lvl5pPr>
            <a:lvl6pPr marL="964351" indent="0">
              <a:buNone/>
              <a:defRPr sz="675">
                <a:solidFill>
                  <a:schemeClr val="tx1">
                    <a:tint val="75000"/>
                  </a:schemeClr>
                </a:solidFill>
              </a:defRPr>
            </a:lvl6pPr>
            <a:lvl7pPr marL="1157221" indent="0">
              <a:buNone/>
              <a:defRPr sz="675">
                <a:solidFill>
                  <a:schemeClr val="tx1">
                    <a:tint val="75000"/>
                  </a:schemeClr>
                </a:solidFill>
              </a:defRPr>
            </a:lvl7pPr>
            <a:lvl8pPr marL="1350092" indent="0">
              <a:buNone/>
              <a:defRPr sz="675">
                <a:solidFill>
                  <a:schemeClr val="tx1">
                    <a:tint val="75000"/>
                  </a:schemeClr>
                </a:solidFill>
              </a:defRPr>
            </a:lvl8pPr>
            <a:lvl9pPr marL="1542962" indent="0">
              <a:buNone/>
              <a:defRPr sz="6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5" name="Footer Placeholder 4"/>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6" name="Slide Number Placeholder 5"/>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501664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6" name="Footer Placeholder 5"/>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7" name="Slide Number Placeholder 6"/>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1957268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7" cy="823912"/>
          </a:xfrm>
        </p:spPr>
        <p:txBody>
          <a:bodyPr anchor="b"/>
          <a:lstStyle>
            <a:lvl1pPr marL="0" indent="0">
              <a:buNone/>
              <a:defRPr sz="1013" b="1"/>
            </a:lvl1pPr>
            <a:lvl2pPr marL="192871" indent="0">
              <a:buNone/>
              <a:defRPr sz="843" b="1"/>
            </a:lvl2pPr>
            <a:lvl3pPr marL="385740" indent="0">
              <a:buNone/>
              <a:defRPr sz="759" b="1"/>
            </a:lvl3pPr>
            <a:lvl4pPr marL="578610" indent="0">
              <a:buNone/>
              <a:defRPr sz="675" b="1"/>
            </a:lvl4pPr>
            <a:lvl5pPr marL="771481" indent="0">
              <a:buNone/>
              <a:defRPr sz="675" b="1"/>
            </a:lvl5pPr>
            <a:lvl6pPr marL="964351" indent="0">
              <a:buNone/>
              <a:defRPr sz="675" b="1"/>
            </a:lvl6pPr>
            <a:lvl7pPr marL="1157221" indent="0">
              <a:buNone/>
              <a:defRPr sz="675" b="1"/>
            </a:lvl7pPr>
            <a:lvl8pPr marL="1350092" indent="0">
              <a:buNone/>
              <a:defRPr sz="675" b="1"/>
            </a:lvl8pPr>
            <a:lvl9pPr marL="1542962" indent="0">
              <a:buNone/>
              <a:defRPr sz="675"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4"/>
            <a:ext cx="5183187" cy="823912"/>
          </a:xfrm>
        </p:spPr>
        <p:txBody>
          <a:bodyPr anchor="b"/>
          <a:lstStyle>
            <a:lvl1pPr marL="0" indent="0">
              <a:buNone/>
              <a:defRPr sz="1013" b="1"/>
            </a:lvl1pPr>
            <a:lvl2pPr marL="192871" indent="0">
              <a:buNone/>
              <a:defRPr sz="843" b="1"/>
            </a:lvl2pPr>
            <a:lvl3pPr marL="385740" indent="0">
              <a:buNone/>
              <a:defRPr sz="759" b="1"/>
            </a:lvl3pPr>
            <a:lvl4pPr marL="578610" indent="0">
              <a:buNone/>
              <a:defRPr sz="675" b="1"/>
            </a:lvl4pPr>
            <a:lvl5pPr marL="771481" indent="0">
              <a:buNone/>
              <a:defRPr sz="675" b="1"/>
            </a:lvl5pPr>
            <a:lvl6pPr marL="964351" indent="0">
              <a:buNone/>
              <a:defRPr sz="675" b="1"/>
            </a:lvl6pPr>
            <a:lvl7pPr marL="1157221" indent="0">
              <a:buNone/>
              <a:defRPr sz="675" b="1"/>
            </a:lvl7pPr>
            <a:lvl8pPr marL="1350092" indent="0">
              <a:buNone/>
              <a:defRPr sz="675" b="1"/>
            </a:lvl8pPr>
            <a:lvl9pPr marL="1542962" indent="0">
              <a:buNone/>
              <a:defRPr sz="675" b="1"/>
            </a:lvl9pPr>
          </a:lstStyle>
          <a:p>
            <a:pPr lvl="0"/>
            <a:r>
              <a:rPr lang="en-US"/>
              <a:t>Click to edit Master text styles</a:t>
            </a:r>
          </a:p>
        </p:txBody>
      </p:sp>
      <p:sp>
        <p:nvSpPr>
          <p:cNvPr id="6" name="Content Placeholder 5"/>
          <p:cNvSpPr>
            <a:spLocks noGrp="1"/>
          </p:cNvSpPr>
          <p:nvPr>
            <p:ph sz="quarter" idx="4"/>
          </p:nvPr>
        </p:nvSpPr>
        <p:spPr>
          <a:xfrm>
            <a:off x="6172202"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8" name="Footer Placeholder 7"/>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9" name="Slide Number Placeholder 8"/>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4259367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4" name="Footer Placeholder 3"/>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5" name="Slide Number Placeholder 4"/>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470094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3" name="Footer Placeholder 2"/>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4" name="Slide Number Placeholder 3"/>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658163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5183189" y="987426"/>
            <a:ext cx="6172201" cy="4873625"/>
          </a:xfrm>
        </p:spPr>
        <p:txBody>
          <a:bodyPr/>
          <a:lstStyle>
            <a:lvl1pPr>
              <a:defRPr sz="1350"/>
            </a:lvl1pPr>
            <a:lvl2pPr>
              <a:defRPr sz="1181"/>
            </a:lvl2pPr>
            <a:lvl3pPr>
              <a:defRPr sz="1013"/>
            </a:lvl3pPr>
            <a:lvl4pPr>
              <a:defRPr sz="843"/>
            </a:lvl4pPr>
            <a:lvl5pPr>
              <a:defRPr sz="843"/>
            </a:lvl5pPr>
            <a:lvl6pPr>
              <a:defRPr sz="843"/>
            </a:lvl6pPr>
            <a:lvl7pPr>
              <a:defRPr sz="843"/>
            </a:lvl7pPr>
            <a:lvl8pPr>
              <a:defRPr sz="843"/>
            </a:lvl8pPr>
            <a:lvl9pPr>
              <a:defRPr sz="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2"/>
            <a:ext cx="3932236" cy="3811588"/>
          </a:xfrm>
        </p:spPr>
        <p:txBody>
          <a:bodyPr/>
          <a:lstStyle>
            <a:lvl1pPr marL="0" indent="0">
              <a:buNone/>
              <a:defRPr sz="675"/>
            </a:lvl1pPr>
            <a:lvl2pPr marL="192871" indent="0">
              <a:buNone/>
              <a:defRPr sz="591"/>
            </a:lvl2pPr>
            <a:lvl3pPr marL="385740" indent="0">
              <a:buNone/>
              <a:defRPr sz="506"/>
            </a:lvl3pPr>
            <a:lvl4pPr marL="578610" indent="0">
              <a:buNone/>
              <a:defRPr sz="422"/>
            </a:lvl4pPr>
            <a:lvl5pPr marL="771481" indent="0">
              <a:buNone/>
              <a:defRPr sz="422"/>
            </a:lvl5pPr>
            <a:lvl6pPr marL="964351" indent="0">
              <a:buNone/>
              <a:defRPr sz="422"/>
            </a:lvl6pPr>
            <a:lvl7pPr marL="1157221" indent="0">
              <a:buNone/>
              <a:defRPr sz="422"/>
            </a:lvl7pPr>
            <a:lvl8pPr marL="1350092" indent="0">
              <a:buNone/>
              <a:defRPr sz="422"/>
            </a:lvl8pPr>
            <a:lvl9pPr marL="1542962" indent="0">
              <a:buNone/>
              <a:defRPr sz="422"/>
            </a:lvl9pPr>
          </a:lstStyle>
          <a:p>
            <a:pPr lvl="0"/>
            <a:r>
              <a:rPr lang="en-US"/>
              <a:t>Click to edit Master text styles</a:t>
            </a:r>
          </a:p>
        </p:txBody>
      </p:sp>
      <p:sp>
        <p:nvSpPr>
          <p:cNvPr id="5" name="Date Placeholder 4"/>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6" name="Footer Placeholder 5"/>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7" name="Slide Number Placeholder 6"/>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1220699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5183189" y="987426"/>
            <a:ext cx="6172201" cy="4873625"/>
          </a:xfrm>
        </p:spPr>
        <p:txBody>
          <a:bodyPr/>
          <a:lstStyle>
            <a:lvl1pPr marL="0" indent="0">
              <a:buNone/>
              <a:defRPr sz="1350"/>
            </a:lvl1pPr>
            <a:lvl2pPr marL="192871" indent="0">
              <a:buNone/>
              <a:defRPr sz="1181"/>
            </a:lvl2pPr>
            <a:lvl3pPr marL="385740" indent="0">
              <a:buNone/>
              <a:defRPr sz="1013"/>
            </a:lvl3pPr>
            <a:lvl4pPr marL="578610" indent="0">
              <a:buNone/>
              <a:defRPr sz="843"/>
            </a:lvl4pPr>
            <a:lvl5pPr marL="771481" indent="0">
              <a:buNone/>
              <a:defRPr sz="843"/>
            </a:lvl5pPr>
            <a:lvl6pPr marL="964351" indent="0">
              <a:buNone/>
              <a:defRPr sz="843"/>
            </a:lvl6pPr>
            <a:lvl7pPr marL="1157221" indent="0">
              <a:buNone/>
              <a:defRPr sz="843"/>
            </a:lvl7pPr>
            <a:lvl8pPr marL="1350092" indent="0">
              <a:buNone/>
              <a:defRPr sz="843"/>
            </a:lvl8pPr>
            <a:lvl9pPr marL="1542962" indent="0">
              <a:buNone/>
              <a:defRPr sz="843"/>
            </a:lvl9pPr>
          </a:lstStyle>
          <a:p>
            <a:r>
              <a:rPr lang="en-US"/>
              <a:t>Click icon to add picture</a:t>
            </a:r>
          </a:p>
        </p:txBody>
      </p:sp>
      <p:sp>
        <p:nvSpPr>
          <p:cNvPr id="4" name="Text Placeholder 3"/>
          <p:cNvSpPr>
            <a:spLocks noGrp="1"/>
          </p:cNvSpPr>
          <p:nvPr>
            <p:ph type="body" sz="half" idx="2"/>
          </p:nvPr>
        </p:nvSpPr>
        <p:spPr>
          <a:xfrm>
            <a:off x="839790" y="2057402"/>
            <a:ext cx="3932236" cy="3811588"/>
          </a:xfrm>
        </p:spPr>
        <p:txBody>
          <a:bodyPr/>
          <a:lstStyle>
            <a:lvl1pPr marL="0" indent="0">
              <a:buNone/>
              <a:defRPr sz="675"/>
            </a:lvl1pPr>
            <a:lvl2pPr marL="192871" indent="0">
              <a:buNone/>
              <a:defRPr sz="591"/>
            </a:lvl2pPr>
            <a:lvl3pPr marL="385740" indent="0">
              <a:buNone/>
              <a:defRPr sz="506"/>
            </a:lvl3pPr>
            <a:lvl4pPr marL="578610" indent="0">
              <a:buNone/>
              <a:defRPr sz="422"/>
            </a:lvl4pPr>
            <a:lvl5pPr marL="771481" indent="0">
              <a:buNone/>
              <a:defRPr sz="422"/>
            </a:lvl5pPr>
            <a:lvl6pPr marL="964351" indent="0">
              <a:buNone/>
              <a:defRPr sz="422"/>
            </a:lvl6pPr>
            <a:lvl7pPr marL="1157221" indent="0">
              <a:buNone/>
              <a:defRPr sz="422"/>
            </a:lvl7pPr>
            <a:lvl8pPr marL="1350092" indent="0">
              <a:buNone/>
              <a:defRPr sz="422"/>
            </a:lvl8pPr>
            <a:lvl9pPr marL="1542962" indent="0">
              <a:buNone/>
              <a:defRPr sz="422"/>
            </a:lvl9pPr>
          </a:lstStyle>
          <a:p>
            <a:pPr lvl="0"/>
            <a:r>
              <a:rPr lang="en-US"/>
              <a:t>Click to edit Master text styles</a:t>
            </a:r>
          </a:p>
        </p:txBody>
      </p:sp>
      <p:sp>
        <p:nvSpPr>
          <p:cNvPr id="5" name="Date Placeholder 4"/>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6" name="Footer Placeholder 5"/>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7" name="Slide Number Placeholder 6"/>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20114783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5" name="Footer Placeholder 4"/>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6" name="Slide Number Placeholder 5"/>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6831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B10A3C-2BBF-4C92-838A-72BA2A262EC3}"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3046510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10852">
              <a:spcBef>
                <a:spcPts val="72"/>
              </a:spcBef>
            </a:pPr>
            <a:r>
              <a:rPr lang="en-US" sz="854" spc="-8"/>
              <a:t>HousingAlliancePA.org</a:t>
            </a:r>
            <a:endParaRPr lang="en-US" sz="854"/>
          </a:p>
        </p:txBody>
      </p:sp>
      <p:sp>
        <p:nvSpPr>
          <p:cNvPr id="5" name="Footer Placeholder 4"/>
          <p:cNvSpPr>
            <a:spLocks noGrp="1"/>
          </p:cNvSpPr>
          <p:nvPr>
            <p:ph type="ftr" sz="quarter" idx="11"/>
          </p:nvPr>
        </p:nvSpPr>
        <p:spPr/>
        <p:txBody>
          <a:bodyPr/>
          <a:lstStyle/>
          <a:p>
            <a:pPr marL="77594">
              <a:spcBef>
                <a:spcPts val="72"/>
              </a:spcBef>
            </a:pPr>
            <a:r>
              <a:rPr lang="en-US" sz="854"/>
              <a:t>October</a:t>
            </a:r>
            <a:r>
              <a:rPr lang="en-US" sz="854" spc="69"/>
              <a:t> </a:t>
            </a:r>
            <a:r>
              <a:rPr lang="en-US" sz="854" spc="-17"/>
              <a:t>2023</a:t>
            </a:r>
            <a:endParaRPr lang="en-US" sz="854"/>
          </a:p>
        </p:txBody>
      </p:sp>
      <p:sp>
        <p:nvSpPr>
          <p:cNvPr id="6" name="Slide Number Placeholder 5"/>
          <p:cNvSpPr>
            <a:spLocks noGrp="1"/>
          </p:cNvSpPr>
          <p:nvPr>
            <p:ph type="sldNum" sz="quarter" idx="12"/>
          </p:nvPr>
        </p:nvSpPr>
        <p:spPr/>
        <p:txBody>
          <a:bodyPr/>
          <a:lstStyle/>
          <a:p>
            <a:pPr marL="32557">
              <a:spcBef>
                <a:spcPts val="77"/>
              </a:spcBef>
            </a:pPr>
            <a:fld id="{81D60167-4931-47E6-BA6A-407CBD079E47}" type="slidenum">
              <a:rPr lang="en-US" spc="-43" smtClean="0"/>
              <a:pPr marL="32557">
                <a:spcBef>
                  <a:spcPts val="77"/>
                </a:spcBef>
              </a:pPr>
              <a:t>‹#›</a:t>
            </a:fld>
            <a:endParaRPr lang="en-US" spc="-43"/>
          </a:p>
        </p:txBody>
      </p:sp>
    </p:spTree>
    <p:extLst>
      <p:ext uri="{BB962C8B-B14F-4D97-AF65-F5344CB8AC3E}">
        <p14:creationId xmlns:p14="http://schemas.microsoft.com/office/powerpoint/2010/main" val="857364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486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59"/>
        <p:cNvGrpSpPr/>
        <p:nvPr/>
      </p:nvGrpSpPr>
      <p:grpSpPr>
        <a:xfrm>
          <a:off x="0" y="0"/>
          <a:ext cx="0" cy="0"/>
          <a:chOff x="0" y="0"/>
          <a:chExt cx="0" cy="0"/>
        </a:xfrm>
      </p:grpSpPr>
      <p:sp>
        <p:nvSpPr>
          <p:cNvPr id="560" name="Google Shape;560;p54"/>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3403465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5E8D92-0F7D-472B-8413-7DAEE2ECA5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14076119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E8D92-0F7D-472B-8413-7DAEE2ECA5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2390260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E8D92-0F7D-472B-8413-7DAEE2ECA5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1509631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5E8D92-0F7D-472B-8413-7DAEE2ECA5D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30234479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5E8D92-0F7D-472B-8413-7DAEE2ECA5D4}"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1770335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05E8D92-0F7D-472B-8413-7DAEE2ECA5D4}"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13944018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5E8D92-0F7D-472B-8413-7DAEE2ECA5D4}"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108032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B10A3C-2BBF-4C92-838A-72BA2A262EC3}"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16080986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5E8D92-0F7D-472B-8413-7DAEE2ECA5D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29474918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5E8D92-0F7D-472B-8413-7DAEE2ECA5D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1519953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E8D92-0F7D-472B-8413-7DAEE2ECA5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2536622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E8D92-0F7D-472B-8413-7DAEE2ECA5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A2AC2-4A65-4CDC-911D-5FC38699299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763184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E8D92-0F7D-472B-8413-7DAEE2ECA5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109121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E8D92-0F7D-472B-8413-7DAEE2ECA5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A2AC2-4A65-4CDC-911D-5FC38699299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25331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5E8D92-0F7D-472B-8413-7DAEE2ECA5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2932493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E8D92-0F7D-472B-8413-7DAEE2ECA5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1069983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E8D92-0F7D-472B-8413-7DAEE2ECA5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A2AC2-4A65-4CDC-911D-5FC38699299A}" type="slidenum">
              <a:rPr lang="en-US" smtClean="0"/>
              <a:t>‹#›</a:t>
            </a:fld>
            <a:endParaRPr lang="en-US"/>
          </a:p>
        </p:txBody>
      </p:sp>
    </p:spTree>
    <p:extLst>
      <p:ext uri="{BB962C8B-B14F-4D97-AF65-F5344CB8AC3E}">
        <p14:creationId xmlns:p14="http://schemas.microsoft.com/office/powerpoint/2010/main" val="1103132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9"/>
        <p:cNvGrpSpPr/>
        <p:nvPr/>
      </p:nvGrpSpPr>
      <p:grpSpPr>
        <a:xfrm>
          <a:off x="0" y="0"/>
          <a:ext cx="0" cy="0"/>
          <a:chOff x="0" y="0"/>
          <a:chExt cx="0" cy="0"/>
        </a:xfrm>
      </p:grpSpPr>
      <p:sp>
        <p:nvSpPr>
          <p:cNvPr id="10" name="Google Shape;10;p28"/>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28"/>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2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 name="Google Shape;13;p28"/>
          <p:cNvSpPr txBox="1">
            <a:spLocks noGrp="1"/>
          </p:cNvSpPr>
          <p:nvPr>
            <p:ph type="title"/>
          </p:nvPr>
        </p:nvSpPr>
        <p:spPr>
          <a:xfrm>
            <a:off x="1092200" y="1127467"/>
            <a:ext cx="10007600" cy="1272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endParaRPr/>
          </a:p>
        </p:txBody>
      </p:sp>
      <p:sp>
        <p:nvSpPr>
          <p:cNvPr id="14" name="Google Shape;14;p28"/>
          <p:cNvSpPr txBox="1">
            <a:spLocks noGrp="1"/>
          </p:cNvSpPr>
          <p:nvPr>
            <p:ph type="body" idx="1"/>
          </p:nvPr>
        </p:nvSpPr>
        <p:spPr>
          <a:xfrm>
            <a:off x="1070933" y="2246167"/>
            <a:ext cx="10007600" cy="3264000"/>
          </a:xfrm>
          <a:prstGeom prst="rect">
            <a:avLst/>
          </a:prstGeom>
          <a:noFill/>
          <a:ln>
            <a:noFill/>
          </a:ln>
        </p:spPr>
        <p:txBody>
          <a:bodyPr spcFirstLastPara="1" wrap="square" lIns="91425" tIns="91425" rIns="91425" bIns="91425" anchor="t" anchorCtr="0">
            <a:normAutofit/>
          </a:bodyPr>
          <a:lstStyle>
            <a:lvl1pPr marL="609585" lvl="0" indent="-397923" algn="l">
              <a:lnSpc>
                <a:spcPct val="115000"/>
              </a:lnSpc>
              <a:spcBef>
                <a:spcPts val="0"/>
              </a:spcBef>
              <a:spcAft>
                <a:spcPts val="0"/>
              </a:spcAft>
              <a:buSzPts val="1100"/>
              <a:buChar char="❖"/>
              <a:defRPr sz="1600">
                <a:latin typeface="Arial"/>
                <a:ea typeface="Arial"/>
                <a:cs typeface="Arial"/>
                <a:sym typeface="Arial"/>
              </a:defRPr>
            </a:lvl1pPr>
            <a:lvl2pPr marL="1219170" lvl="1" indent="-380990" algn="l">
              <a:lnSpc>
                <a:spcPct val="115000"/>
              </a:lnSpc>
              <a:spcBef>
                <a:spcPts val="0"/>
              </a:spcBef>
              <a:spcAft>
                <a:spcPts val="0"/>
              </a:spcAft>
              <a:buClr>
                <a:schemeClr val="lt1"/>
              </a:buClr>
              <a:buSzPts val="900"/>
              <a:buChar char="➢"/>
              <a:defRPr sz="1600">
                <a:latin typeface="Arial"/>
                <a:ea typeface="Arial"/>
                <a:cs typeface="Arial"/>
                <a:sym typeface="Arial"/>
              </a:defRPr>
            </a:lvl2pPr>
            <a:lvl3pPr marL="1828754" lvl="2" indent="-397923" algn="l">
              <a:lnSpc>
                <a:spcPct val="115000"/>
              </a:lnSpc>
              <a:spcBef>
                <a:spcPts val="0"/>
              </a:spcBef>
              <a:spcAft>
                <a:spcPts val="0"/>
              </a:spcAft>
              <a:buSzPts val="1100"/>
              <a:buChar char="■"/>
              <a:defRPr/>
            </a:lvl3pPr>
            <a:lvl4pPr marL="2438339" lvl="3" indent="-397923" algn="l">
              <a:lnSpc>
                <a:spcPct val="115000"/>
              </a:lnSpc>
              <a:spcBef>
                <a:spcPts val="0"/>
              </a:spcBef>
              <a:spcAft>
                <a:spcPts val="0"/>
              </a:spcAft>
              <a:buSzPts val="1100"/>
              <a:buChar char="●"/>
              <a:defRPr/>
            </a:lvl4pPr>
            <a:lvl5pPr marL="3047924" lvl="4" indent="-397923" algn="l">
              <a:lnSpc>
                <a:spcPct val="115000"/>
              </a:lnSpc>
              <a:spcBef>
                <a:spcPts val="0"/>
              </a:spcBef>
              <a:spcAft>
                <a:spcPts val="0"/>
              </a:spcAft>
              <a:buSzPts val="1100"/>
              <a:buChar char="◆"/>
              <a:defRPr/>
            </a:lvl5pPr>
            <a:lvl6pPr marL="3657509" lvl="5" indent="-397923" algn="l">
              <a:lnSpc>
                <a:spcPct val="115000"/>
              </a:lnSpc>
              <a:spcBef>
                <a:spcPts val="0"/>
              </a:spcBef>
              <a:spcAft>
                <a:spcPts val="0"/>
              </a:spcAft>
              <a:buSzPts val="1100"/>
              <a:buChar char="➢"/>
              <a:defRPr/>
            </a:lvl6pPr>
            <a:lvl7pPr marL="4267093" lvl="6" indent="-397923" algn="l">
              <a:lnSpc>
                <a:spcPct val="115000"/>
              </a:lnSpc>
              <a:spcBef>
                <a:spcPts val="0"/>
              </a:spcBef>
              <a:spcAft>
                <a:spcPts val="0"/>
              </a:spcAft>
              <a:buSzPts val="1100"/>
              <a:buChar char="■"/>
              <a:defRPr/>
            </a:lvl7pPr>
            <a:lvl8pPr marL="4876678" lvl="7" indent="-397923" algn="l">
              <a:lnSpc>
                <a:spcPct val="115000"/>
              </a:lnSpc>
              <a:spcBef>
                <a:spcPts val="0"/>
              </a:spcBef>
              <a:spcAft>
                <a:spcPts val="0"/>
              </a:spcAft>
              <a:buSzPts val="1100"/>
              <a:buChar char="●"/>
              <a:defRPr/>
            </a:lvl8pPr>
            <a:lvl9pPr marL="5486263" lvl="8" indent="-397923" algn="l">
              <a:lnSpc>
                <a:spcPct val="115000"/>
              </a:lnSpc>
              <a:spcBef>
                <a:spcPts val="0"/>
              </a:spcBef>
              <a:spcAft>
                <a:spcPts val="0"/>
              </a:spcAft>
              <a:buSzPts val="1100"/>
              <a:buChar char="◆"/>
              <a:defRPr/>
            </a:lvl9pPr>
          </a:lstStyle>
          <a:p>
            <a:endParaRPr/>
          </a:p>
        </p:txBody>
      </p:sp>
      <p:sp>
        <p:nvSpPr>
          <p:cNvPr id="15" name="Google Shape;15;p28"/>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6996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10A3C-2BBF-4C92-838A-72BA2A262EC3}"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5581253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3"/>
        </a:solidFill>
        <a:effectLst/>
      </p:bgPr>
    </p:bg>
    <p:spTree>
      <p:nvGrpSpPr>
        <p:cNvPr id="1" name="Shape 16"/>
        <p:cNvGrpSpPr/>
        <p:nvPr/>
      </p:nvGrpSpPr>
      <p:grpSpPr>
        <a:xfrm>
          <a:off x="0" y="0"/>
          <a:ext cx="0" cy="0"/>
          <a:chOff x="0" y="0"/>
          <a:chExt cx="0" cy="0"/>
        </a:xfrm>
      </p:grpSpPr>
      <p:sp>
        <p:nvSpPr>
          <p:cNvPr id="17" name="Google Shape;17;p29"/>
          <p:cNvSpPr/>
          <p:nvPr/>
        </p:nvSpPr>
        <p:spPr>
          <a:xfrm flipH="1">
            <a:off x="6342800" y="3079200"/>
            <a:ext cx="5849200" cy="3778800"/>
          </a:xfrm>
          <a:prstGeom prst="rtTriangl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18" name="Google Shape;18;p29"/>
          <p:cNvGrpSpPr/>
          <p:nvPr/>
        </p:nvGrpSpPr>
        <p:grpSpPr>
          <a:xfrm>
            <a:off x="7458921" y="5281487"/>
            <a:ext cx="3880192" cy="1576453"/>
            <a:chOff x="6917201" y="0"/>
            <a:chExt cx="2227776" cy="863400"/>
          </a:xfrm>
        </p:grpSpPr>
        <p:sp>
          <p:nvSpPr>
            <p:cNvPr id="19" name="Google Shape;19;p29"/>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 name="Google Shape;20;p29"/>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1;p29"/>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2" name="Google Shape;22;p29"/>
          <p:cNvGrpSpPr/>
          <p:nvPr/>
        </p:nvGrpSpPr>
        <p:grpSpPr>
          <a:xfrm>
            <a:off x="265533" y="2"/>
            <a:ext cx="3727217" cy="1444411"/>
            <a:chOff x="6917201" y="0"/>
            <a:chExt cx="2227776" cy="863400"/>
          </a:xfrm>
        </p:grpSpPr>
        <p:sp>
          <p:nvSpPr>
            <p:cNvPr id="23" name="Google Shape;23;p29"/>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29"/>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29"/>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26" name="Google Shape;26;p29"/>
          <p:cNvSpPr txBox="1">
            <a:spLocks noGrp="1"/>
          </p:cNvSpPr>
          <p:nvPr>
            <p:ph type="title"/>
          </p:nvPr>
        </p:nvSpPr>
        <p:spPr>
          <a:xfrm>
            <a:off x="2518245" y="2328133"/>
            <a:ext cx="7170000" cy="2194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4267">
                <a:solidFill>
                  <a:schemeClr val="dk2"/>
                </a:solidFill>
              </a:defRPr>
            </a:lvl1pPr>
            <a:lvl2pPr lvl="1" algn="ctr">
              <a:lnSpc>
                <a:spcPct val="100000"/>
              </a:lnSpc>
              <a:spcBef>
                <a:spcPts val="0"/>
              </a:spcBef>
              <a:spcAft>
                <a:spcPts val="0"/>
              </a:spcAft>
              <a:buClr>
                <a:schemeClr val="dk2"/>
              </a:buClr>
              <a:buSzPts val="3200"/>
              <a:buNone/>
              <a:defRPr sz="4267">
                <a:solidFill>
                  <a:schemeClr val="dk2"/>
                </a:solidFill>
              </a:defRPr>
            </a:lvl2pPr>
            <a:lvl3pPr lvl="2" algn="ctr">
              <a:lnSpc>
                <a:spcPct val="100000"/>
              </a:lnSpc>
              <a:spcBef>
                <a:spcPts val="0"/>
              </a:spcBef>
              <a:spcAft>
                <a:spcPts val="0"/>
              </a:spcAft>
              <a:buClr>
                <a:schemeClr val="dk2"/>
              </a:buClr>
              <a:buSzPts val="3200"/>
              <a:buNone/>
              <a:defRPr sz="4267">
                <a:solidFill>
                  <a:schemeClr val="dk2"/>
                </a:solidFill>
              </a:defRPr>
            </a:lvl3pPr>
            <a:lvl4pPr lvl="3" algn="ctr">
              <a:lnSpc>
                <a:spcPct val="100000"/>
              </a:lnSpc>
              <a:spcBef>
                <a:spcPts val="0"/>
              </a:spcBef>
              <a:spcAft>
                <a:spcPts val="0"/>
              </a:spcAft>
              <a:buClr>
                <a:schemeClr val="dk2"/>
              </a:buClr>
              <a:buSzPts val="3200"/>
              <a:buNone/>
              <a:defRPr sz="4267">
                <a:solidFill>
                  <a:schemeClr val="dk2"/>
                </a:solidFill>
              </a:defRPr>
            </a:lvl4pPr>
            <a:lvl5pPr lvl="4" algn="ctr">
              <a:lnSpc>
                <a:spcPct val="100000"/>
              </a:lnSpc>
              <a:spcBef>
                <a:spcPts val="0"/>
              </a:spcBef>
              <a:spcAft>
                <a:spcPts val="0"/>
              </a:spcAft>
              <a:buClr>
                <a:schemeClr val="dk2"/>
              </a:buClr>
              <a:buSzPts val="3200"/>
              <a:buNone/>
              <a:defRPr sz="4267">
                <a:solidFill>
                  <a:schemeClr val="dk2"/>
                </a:solidFill>
              </a:defRPr>
            </a:lvl5pPr>
            <a:lvl6pPr lvl="5" algn="ctr">
              <a:lnSpc>
                <a:spcPct val="100000"/>
              </a:lnSpc>
              <a:spcBef>
                <a:spcPts val="0"/>
              </a:spcBef>
              <a:spcAft>
                <a:spcPts val="0"/>
              </a:spcAft>
              <a:buClr>
                <a:schemeClr val="dk2"/>
              </a:buClr>
              <a:buSzPts val="3200"/>
              <a:buNone/>
              <a:defRPr sz="4267">
                <a:solidFill>
                  <a:schemeClr val="dk2"/>
                </a:solidFill>
              </a:defRPr>
            </a:lvl6pPr>
            <a:lvl7pPr lvl="6" algn="ctr">
              <a:lnSpc>
                <a:spcPct val="100000"/>
              </a:lnSpc>
              <a:spcBef>
                <a:spcPts val="0"/>
              </a:spcBef>
              <a:spcAft>
                <a:spcPts val="0"/>
              </a:spcAft>
              <a:buClr>
                <a:schemeClr val="dk2"/>
              </a:buClr>
              <a:buSzPts val="3200"/>
              <a:buNone/>
              <a:defRPr sz="4267">
                <a:solidFill>
                  <a:schemeClr val="dk2"/>
                </a:solidFill>
              </a:defRPr>
            </a:lvl7pPr>
            <a:lvl8pPr lvl="7" algn="ctr">
              <a:lnSpc>
                <a:spcPct val="100000"/>
              </a:lnSpc>
              <a:spcBef>
                <a:spcPts val="0"/>
              </a:spcBef>
              <a:spcAft>
                <a:spcPts val="0"/>
              </a:spcAft>
              <a:buClr>
                <a:schemeClr val="dk2"/>
              </a:buClr>
              <a:buSzPts val="3200"/>
              <a:buNone/>
              <a:defRPr sz="4267">
                <a:solidFill>
                  <a:schemeClr val="dk2"/>
                </a:solidFill>
              </a:defRPr>
            </a:lvl8pPr>
            <a:lvl9pPr lvl="8" algn="ctr">
              <a:lnSpc>
                <a:spcPct val="100000"/>
              </a:lnSpc>
              <a:spcBef>
                <a:spcPts val="0"/>
              </a:spcBef>
              <a:spcAft>
                <a:spcPts val="0"/>
              </a:spcAft>
              <a:buClr>
                <a:schemeClr val="dk2"/>
              </a:buClr>
              <a:buSzPts val="3200"/>
              <a:buNone/>
              <a:defRPr sz="4267">
                <a:solidFill>
                  <a:schemeClr val="dk2"/>
                </a:solidFill>
              </a:defRPr>
            </a:lvl9pPr>
          </a:lstStyle>
          <a:p>
            <a:endParaRPr/>
          </a:p>
        </p:txBody>
      </p:sp>
      <p:sp>
        <p:nvSpPr>
          <p:cNvPr id="27" name="Google Shape;27;p29"/>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5936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183567"/>
            <a:ext cx="5991200" cy="3190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200"/>
              <a:buNone/>
              <a:defRPr sz="7733">
                <a:solidFill>
                  <a:schemeClr val="lt1"/>
                </a:solidFill>
                <a:latin typeface="Alice"/>
                <a:ea typeface="Alice"/>
                <a:cs typeface="Alice"/>
                <a:sym typeface="Alice"/>
              </a:defRPr>
            </a:lvl1pPr>
            <a:lvl2pPr lvl="1" algn="ctr">
              <a:spcBef>
                <a:spcPts val="0"/>
              </a:spcBef>
              <a:spcAft>
                <a:spcPts val="0"/>
              </a:spcAft>
              <a:buClr>
                <a:schemeClr val="lt1"/>
              </a:buClr>
              <a:buSzPts val="5200"/>
              <a:buNone/>
              <a:defRPr sz="6933">
                <a:solidFill>
                  <a:schemeClr val="lt1"/>
                </a:solidFill>
              </a:defRPr>
            </a:lvl2pPr>
            <a:lvl3pPr lvl="2" algn="ctr">
              <a:spcBef>
                <a:spcPts val="0"/>
              </a:spcBef>
              <a:spcAft>
                <a:spcPts val="0"/>
              </a:spcAft>
              <a:buClr>
                <a:schemeClr val="lt1"/>
              </a:buClr>
              <a:buSzPts val="5200"/>
              <a:buNone/>
              <a:defRPr sz="6933">
                <a:solidFill>
                  <a:schemeClr val="lt1"/>
                </a:solidFill>
              </a:defRPr>
            </a:lvl3pPr>
            <a:lvl4pPr lvl="3" algn="ctr">
              <a:spcBef>
                <a:spcPts val="0"/>
              </a:spcBef>
              <a:spcAft>
                <a:spcPts val="0"/>
              </a:spcAft>
              <a:buClr>
                <a:schemeClr val="lt1"/>
              </a:buClr>
              <a:buSzPts val="5200"/>
              <a:buNone/>
              <a:defRPr sz="6933">
                <a:solidFill>
                  <a:schemeClr val="lt1"/>
                </a:solidFill>
              </a:defRPr>
            </a:lvl4pPr>
            <a:lvl5pPr lvl="4" algn="ctr">
              <a:spcBef>
                <a:spcPts val="0"/>
              </a:spcBef>
              <a:spcAft>
                <a:spcPts val="0"/>
              </a:spcAft>
              <a:buClr>
                <a:schemeClr val="lt1"/>
              </a:buClr>
              <a:buSzPts val="5200"/>
              <a:buNone/>
              <a:defRPr sz="6933">
                <a:solidFill>
                  <a:schemeClr val="lt1"/>
                </a:solidFill>
              </a:defRPr>
            </a:lvl5pPr>
            <a:lvl6pPr lvl="5" algn="ctr">
              <a:spcBef>
                <a:spcPts val="0"/>
              </a:spcBef>
              <a:spcAft>
                <a:spcPts val="0"/>
              </a:spcAft>
              <a:buClr>
                <a:schemeClr val="lt1"/>
              </a:buClr>
              <a:buSzPts val="5200"/>
              <a:buNone/>
              <a:defRPr sz="6933">
                <a:solidFill>
                  <a:schemeClr val="lt1"/>
                </a:solidFill>
              </a:defRPr>
            </a:lvl6pPr>
            <a:lvl7pPr lvl="6" algn="ctr">
              <a:spcBef>
                <a:spcPts val="0"/>
              </a:spcBef>
              <a:spcAft>
                <a:spcPts val="0"/>
              </a:spcAft>
              <a:buClr>
                <a:schemeClr val="lt1"/>
              </a:buClr>
              <a:buSzPts val="5200"/>
              <a:buNone/>
              <a:defRPr sz="6933">
                <a:solidFill>
                  <a:schemeClr val="lt1"/>
                </a:solidFill>
              </a:defRPr>
            </a:lvl7pPr>
            <a:lvl8pPr lvl="7" algn="ctr">
              <a:spcBef>
                <a:spcPts val="0"/>
              </a:spcBef>
              <a:spcAft>
                <a:spcPts val="0"/>
              </a:spcAft>
              <a:buClr>
                <a:schemeClr val="lt1"/>
              </a:buClr>
              <a:buSzPts val="5200"/>
              <a:buNone/>
              <a:defRPr sz="6933">
                <a:solidFill>
                  <a:schemeClr val="lt1"/>
                </a:solidFill>
              </a:defRPr>
            </a:lvl8pPr>
            <a:lvl9pPr lvl="8" algn="ctr">
              <a:spcBef>
                <a:spcPts val="0"/>
              </a:spcBef>
              <a:spcAft>
                <a:spcPts val="0"/>
              </a:spcAft>
              <a:buClr>
                <a:schemeClr val="lt1"/>
              </a:buClr>
              <a:buSzPts val="5200"/>
              <a:buNone/>
              <a:defRPr sz="6933">
                <a:solidFill>
                  <a:schemeClr val="lt1"/>
                </a:solidFill>
              </a:defRPr>
            </a:lvl9pPr>
          </a:lstStyle>
          <a:p>
            <a:endParaRPr/>
          </a:p>
        </p:txBody>
      </p:sp>
      <p:sp>
        <p:nvSpPr>
          <p:cNvPr id="10" name="Google Shape;10;p2"/>
          <p:cNvSpPr txBox="1">
            <a:spLocks noGrp="1"/>
          </p:cNvSpPr>
          <p:nvPr>
            <p:ph type="subTitle" idx="1"/>
          </p:nvPr>
        </p:nvSpPr>
        <p:spPr>
          <a:xfrm>
            <a:off x="960000" y="5622300"/>
            <a:ext cx="7304000" cy="51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500"/>
              <a:buNone/>
              <a:defRPr sz="2133">
                <a:solidFill>
                  <a:schemeClr val="lt1"/>
                </a:solidFill>
                <a:latin typeface="Roboto"/>
                <a:ea typeface="Roboto"/>
                <a:cs typeface="Roboto"/>
                <a:sym typeface="Roboto"/>
              </a:defRPr>
            </a:lvl1pPr>
            <a:lvl2pPr lvl="1" algn="ctr">
              <a:lnSpc>
                <a:spcPct val="100000"/>
              </a:lnSpc>
              <a:spcBef>
                <a:spcPts val="0"/>
              </a:spcBef>
              <a:spcAft>
                <a:spcPts val="0"/>
              </a:spcAft>
              <a:buClr>
                <a:schemeClr val="lt1"/>
              </a:buClr>
              <a:buSzPts val="1800"/>
              <a:buNone/>
              <a:defRPr sz="2400">
                <a:solidFill>
                  <a:schemeClr val="lt1"/>
                </a:solidFill>
              </a:defRPr>
            </a:lvl2pPr>
            <a:lvl3pPr lvl="2" algn="ctr">
              <a:lnSpc>
                <a:spcPct val="100000"/>
              </a:lnSpc>
              <a:spcBef>
                <a:spcPts val="0"/>
              </a:spcBef>
              <a:spcAft>
                <a:spcPts val="0"/>
              </a:spcAft>
              <a:buClr>
                <a:schemeClr val="lt1"/>
              </a:buClr>
              <a:buSzPts val="1800"/>
              <a:buNone/>
              <a:defRPr sz="2400">
                <a:solidFill>
                  <a:schemeClr val="lt1"/>
                </a:solidFill>
              </a:defRPr>
            </a:lvl3pPr>
            <a:lvl4pPr lvl="3" algn="ctr">
              <a:lnSpc>
                <a:spcPct val="100000"/>
              </a:lnSpc>
              <a:spcBef>
                <a:spcPts val="0"/>
              </a:spcBef>
              <a:spcAft>
                <a:spcPts val="0"/>
              </a:spcAft>
              <a:buClr>
                <a:schemeClr val="lt1"/>
              </a:buClr>
              <a:buSzPts val="1800"/>
              <a:buNone/>
              <a:defRPr sz="2400">
                <a:solidFill>
                  <a:schemeClr val="lt1"/>
                </a:solidFill>
              </a:defRPr>
            </a:lvl4pPr>
            <a:lvl5pPr lvl="4" algn="ctr">
              <a:lnSpc>
                <a:spcPct val="100000"/>
              </a:lnSpc>
              <a:spcBef>
                <a:spcPts val="0"/>
              </a:spcBef>
              <a:spcAft>
                <a:spcPts val="0"/>
              </a:spcAft>
              <a:buClr>
                <a:schemeClr val="lt1"/>
              </a:buClr>
              <a:buSzPts val="1800"/>
              <a:buNone/>
              <a:defRPr sz="2400">
                <a:solidFill>
                  <a:schemeClr val="lt1"/>
                </a:solidFill>
              </a:defRPr>
            </a:lvl5pPr>
            <a:lvl6pPr lvl="5" algn="ctr">
              <a:lnSpc>
                <a:spcPct val="100000"/>
              </a:lnSpc>
              <a:spcBef>
                <a:spcPts val="0"/>
              </a:spcBef>
              <a:spcAft>
                <a:spcPts val="0"/>
              </a:spcAft>
              <a:buClr>
                <a:schemeClr val="lt1"/>
              </a:buClr>
              <a:buSzPts val="1800"/>
              <a:buNone/>
              <a:defRPr sz="2400">
                <a:solidFill>
                  <a:schemeClr val="lt1"/>
                </a:solidFill>
              </a:defRPr>
            </a:lvl6pPr>
            <a:lvl7pPr lvl="6" algn="ctr">
              <a:lnSpc>
                <a:spcPct val="100000"/>
              </a:lnSpc>
              <a:spcBef>
                <a:spcPts val="0"/>
              </a:spcBef>
              <a:spcAft>
                <a:spcPts val="0"/>
              </a:spcAft>
              <a:buClr>
                <a:schemeClr val="lt1"/>
              </a:buClr>
              <a:buSzPts val="1800"/>
              <a:buNone/>
              <a:defRPr sz="2400">
                <a:solidFill>
                  <a:schemeClr val="lt1"/>
                </a:solidFill>
              </a:defRPr>
            </a:lvl7pPr>
            <a:lvl8pPr lvl="7" algn="ctr">
              <a:lnSpc>
                <a:spcPct val="100000"/>
              </a:lnSpc>
              <a:spcBef>
                <a:spcPts val="0"/>
              </a:spcBef>
              <a:spcAft>
                <a:spcPts val="0"/>
              </a:spcAft>
              <a:buClr>
                <a:schemeClr val="lt1"/>
              </a:buClr>
              <a:buSzPts val="1800"/>
              <a:buNone/>
              <a:defRPr sz="2400">
                <a:solidFill>
                  <a:schemeClr val="lt1"/>
                </a:solidFill>
              </a:defRPr>
            </a:lvl8pPr>
            <a:lvl9pPr lvl="8" algn="ctr">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1" name="Google Shape;11;p2"/>
          <p:cNvSpPr txBox="1">
            <a:spLocks noGrp="1"/>
          </p:cNvSpPr>
          <p:nvPr>
            <p:ph type="ctrTitle" idx="2"/>
          </p:nvPr>
        </p:nvSpPr>
        <p:spPr>
          <a:xfrm>
            <a:off x="960000" y="4783100"/>
            <a:ext cx="7304000" cy="51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4400" b="0">
                <a:solidFill>
                  <a:schemeClr val="dk1"/>
                </a:solidFill>
                <a:latin typeface="Alice"/>
                <a:ea typeface="Alice"/>
                <a:cs typeface="Alice"/>
                <a:sym typeface="Alice"/>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cxnSp>
        <p:nvCxnSpPr>
          <p:cNvPr id="12" name="Google Shape;12;p2"/>
          <p:cNvCxnSpPr/>
          <p:nvPr/>
        </p:nvCxnSpPr>
        <p:spPr>
          <a:xfrm rot="10800000">
            <a:off x="0" y="317933"/>
            <a:ext cx="7253200" cy="0"/>
          </a:xfrm>
          <a:prstGeom prst="straightConnector1">
            <a:avLst/>
          </a:prstGeom>
          <a:noFill/>
          <a:ln w="9525" cap="flat" cmpd="sng">
            <a:solidFill>
              <a:schemeClr val="lt1"/>
            </a:solidFill>
            <a:prstDash val="solid"/>
            <a:round/>
            <a:headEnd type="none" w="med" len="med"/>
            <a:tailEnd type="none" w="med" len="med"/>
          </a:ln>
        </p:spPr>
      </p:cxnSp>
      <p:grpSp>
        <p:nvGrpSpPr>
          <p:cNvPr id="13" name="Google Shape;13;p2"/>
          <p:cNvGrpSpPr/>
          <p:nvPr/>
        </p:nvGrpSpPr>
        <p:grpSpPr>
          <a:xfrm>
            <a:off x="0" y="1461300"/>
            <a:ext cx="156000" cy="2774600"/>
            <a:chOff x="0" y="717875"/>
            <a:chExt cx="117000" cy="2080950"/>
          </a:xfrm>
        </p:grpSpPr>
        <p:sp>
          <p:nvSpPr>
            <p:cNvPr id="14" name="Google Shape;14;p2"/>
            <p:cNvSpPr/>
            <p:nvPr/>
          </p:nvSpPr>
          <p:spPr>
            <a:xfrm>
              <a:off x="0" y="717875"/>
              <a:ext cx="117000" cy="66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1425350"/>
              <a:ext cx="117000" cy="66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2132825"/>
              <a:ext cx="117000" cy="6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345713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719200" y="593367"/>
            <a:ext cx="107536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7" name="Google Shape;47;p6"/>
          <p:cNvCxnSpPr/>
          <p:nvPr/>
        </p:nvCxnSpPr>
        <p:spPr>
          <a:xfrm rot="10800000">
            <a:off x="0" y="317933"/>
            <a:ext cx="7253200" cy="0"/>
          </a:xfrm>
          <a:prstGeom prst="straightConnector1">
            <a:avLst/>
          </a:prstGeom>
          <a:noFill/>
          <a:ln w="9525" cap="flat" cmpd="sng">
            <a:solidFill>
              <a:schemeClr val="lt1"/>
            </a:solidFill>
            <a:prstDash val="solid"/>
            <a:round/>
            <a:headEnd type="none" w="med" len="med"/>
            <a:tailEnd type="none" w="med" len="med"/>
          </a:ln>
        </p:spPr>
      </p:cxnSp>
      <p:grpSp>
        <p:nvGrpSpPr>
          <p:cNvPr id="48" name="Google Shape;48;p6"/>
          <p:cNvGrpSpPr/>
          <p:nvPr/>
        </p:nvGrpSpPr>
        <p:grpSpPr>
          <a:xfrm>
            <a:off x="0" y="957167"/>
            <a:ext cx="156000" cy="2774600"/>
            <a:chOff x="0" y="717875"/>
            <a:chExt cx="117000" cy="2080950"/>
          </a:xfrm>
        </p:grpSpPr>
        <p:sp>
          <p:nvSpPr>
            <p:cNvPr id="49" name="Google Shape;49;p6"/>
            <p:cNvSpPr/>
            <p:nvPr/>
          </p:nvSpPr>
          <p:spPr>
            <a:xfrm>
              <a:off x="0" y="717875"/>
              <a:ext cx="117000" cy="66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0" y="1425350"/>
              <a:ext cx="117000" cy="66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6"/>
            <p:cNvSpPr/>
            <p:nvPr/>
          </p:nvSpPr>
          <p:spPr>
            <a:xfrm>
              <a:off x="0" y="2132825"/>
              <a:ext cx="117000" cy="6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31391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110"/>
        <p:cNvGrpSpPr/>
        <p:nvPr/>
      </p:nvGrpSpPr>
      <p:grpSpPr>
        <a:xfrm>
          <a:off x="0" y="0"/>
          <a:ext cx="0" cy="0"/>
          <a:chOff x="0" y="0"/>
          <a:chExt cx="0" cy="0"/>
        </a:xfrm>
      </p:grpSpPr>
      <p:sp>
        <p:nvSpPr>
          <p:cNvPr id="111" name="Google Shape;111;p14">
            <a:hlinkClick r:id="" action="ppaction://noaction"/>
          </p:cNvPr>
          <p:cNvSpPr txBox="1">
            <a:spLocks noGrp="1"/>
          </p:cNvSpPr>
          <p:nvPr>
            <p:ph type="title"/>
          </p:nvPr>
        </p:nvSpPr>
        <p:spPr>
          <a:xfrm flipH="1">
            <a:off x="2164367" y="553835"/>
            <a:ext cx="5835600" cy="554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2" name="Google Shape;112;p14">
            <a:hlinkClick r:id="" action="ppaction://noaction"/>
          </p:cNvPr>
          <p:cNvSpPr txBox="1">
            <a:spLocks noGrp="1"/>
          </p:cNvSpPr>
          <p:nvPr>
            <p:ph type="title" idx="2" hasCustomPrompt="1"/>
          </p:nvPr>
        </p:nvSpPr>
        <p:spPr>
          <a:xfrm flipH="1">
            <a:off x="960000" y="649353"/>
            <a:ext cx="843600" cy="55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3" name="Google Shape;113;p14"/>
          <p:cNvSpPr txBox="1">
            <a:spLocks noGrp="1"/>
          </p:cNvSpPr>
          <p:nvPr>
            <p:ph type="subTitle" idx="1"/>
          </p:nvPr>
        </p:nvSpPr>
        <p:spPr>
          <a:xfrm flipH="1">
            <a:off x="2164367" y="1094767"/>
            <a:ext cx="5835600" cy="6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500"/>
              <a:buNone/>
              <a:defRPr/>
            </a:lvl2pPr>
            <a:lvl3pPr lvl="2" rtl="0">
              <a:lnSpc>
                <a:spcPct val="100000"/>
              </a:lnSpc>
              <a:spcBef>
                <a:spcPts val="0"/>
              </a:spcBef>
              <a:spcAft>
                <a:spcPts val="0"/>
              </a:spcAft>
              <a:buSzPts val="1500"/>
              <a:buNone/>
              <a:defRPr/>
            </a:lvl3pPr>
            <a:lvl4pPr lvl="3" rtl="0">
              <a:lnSpc>
                <a:spcPct val="100000"/>
              </a:lnSpc>
              <a:spcBef>
                <a:spcPts val="0"/>
              </a:spcBef>
              <a:spcAft>
                <a:spcPts val="0"/>
              </a:spcAft>
              <a:buSzPts val="1500"/>
              <a:buNone/>
              <a:defRPr/>
            </a:lvl4pPr>
            <a:lvl5pPr lvl="4" rtl="0">
              <a:lnSpc>
                <a:spcPct val="100000"/>
              </a:lnSpc>
              <a:spcBef>
                <a:spcPts val="0"/>
              </a:spcBef>
              <a:spcAft>
                <a:spcPts val="0"/>
              </a:spcAft>
              <a:buSzPts val="1500"/>
              <a:buNone/>
              <a:defRPr/>
            </a:lvl5pPr>
            <a:lvl6pPr lvl="5" rtl="0">
              <a:lnSpc>
                <a:spcPct val="100000"/>
              </a:lnSpc>
              <a:spcBef>
                <a:spcPts val="0"/>
              </a:spcBef>
              <a:spcAft>
                <a:spcPts val="0"/>
              </a:spcAft>
              <a:buSzPts val="1500"/>
              <a:buNone/>
              <a:defRPr/>
            </a:lvl6pPr>
            <a:lvl7pPr lvl="6" rtl="0">
              <a:lnSpc>
                <a:spcPct val="100000"/>
              </a:lnSpc>
              <a:spcBef>
                <a:spcPts val="0"/>
              </a:spcBef>
              <a:spcAft>
                <a:spcPts val="0"/>
              </a:spcAft>
              <a:buSzPts val="1500"/>
              <a:buNone/>
              <a:defRPr/>
            </a:lvl7pPr>
            <a:lvl8pPr lvl="7" rtl="0">
              <a:lnSpc>
                <a:spcPct val="100000"/>
              </a:lnSpc>
              <a:spcBef>
                <a:spcPts val="0"/>
              </a:spcBef>
              <a:spcAft>
                <a:spcPts val="0"/>
              </a:spcAft>
              <a:buSzPts val="1500"/>
              <a:buNone/>
              <a:defRPr/>
            </a:lvl8pPr>
            <a:lvl9pPr lvl="8" rtl="0">
              <a:lnSpc>
                <a:spcPct val="100000"/>
              </a:lnSpc>
              <a:spcBef>
                <a:spcPts val="0"/>
              </a:spcBef>
              <a:spcAft>
                <a:spcPts val="0"/>
              </a:spcAft>
              <a:buSzPts val="1500"/>
              <a:buNone/>
              <a:defRPr/>
            </a:lvl9pPr>
          </a:lstStyle>
          <a:p>
            <a:endParaRPr/>
          </a:p>
        </p:txBody>
      </p:sp>
      <p:sp>
        <p:nvSpPr>
          <p:cNvPr id="114" name="Google Shape;114;p14">
            <a:hlinkClick r:id="" action="ppaction://noaction"/>
          </p:cNvPr>
          <p:cNvSpPr txBox="1">
            <a:spLocks noGrp="1"/>
          </p:cNvSpPr>
          <p:nvPr>
            <p:ph type="title" idx="3"/>
          </p:nvPr>
        </p:nvSpPr>
        <p:spPr>
          <a:xfrm flipH="1">
            <a:off x="2164367" y="1706772"/>
            <a:ext cx="5835600" cy="554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5" name="Google Shape;115;p14">
            <a:hlinkClick r:id="" action="ppaction://noaction"/>
          </p:cNvPr>
          <p:cNvSpPr txBox="1">
            <a:spLocks noGrp="1"/>
          </p:cNvSpPr>
          <p:nvPr>
            <p:ph type="title" idx="4" hasCustomPrompt="1"/>
          </p:nvPr>
        </p:nvSpPr>
        <p:spPr>
          <a:xfrm flipH="1">
            <a:off x="960000" y="1803661"/>
            <a:ext cx="843600" cy="55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4"/>
          <p:cNvSpPr txBox="1">
            <a:spLocks noGrp="1"/>
          </p:cNvSpPr>
          <p:nvPr>
            <p:ph type="subTitle" idx="5"/>
          </p:nvPr>
        </p:nvSpPr>
        <p:spPr>
          <a:xfrm flipH="1">
            <a:off x="2164367" y="2253200"/>
            <a:ext cx="5835600" cy="6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500"/>
              <a:buNone/>
              <a:defRPr/>
            </a:lvl2pPr>
            <a:lvl3pPr lvl="2" rtl="0">
              <a:lnSpc>
                <a:spcPct val="100000"/>
              </a:lnSpc>
              <a:spcBef>
                <a:spcPts val="0"/>
              </a:spcBef>
              <a:spcAft>
                <a:spcPts val="0"/>
              </a:spcAft>
              <a:buSzPts val="1500"/>
              <a:buNone/>
              <a:defRPr/>
            </a:lvl3pPr>
            <a:lvl4pPr lvl="3" rtl="0">
              <a:lnSpc>
                <a:spcPct val="100000"/>
              </a:lnSpc>
              <a:spcBef>
                <a:spcPts val="0"/>
              </a:spcBef>
              <a:spcAft>
                <a:spcPts val="0"/>
              </a:spcAft>
              <a:buSzPts val="1500"/>
              <a:buNone/>
              <a:defRPr/>
            </a:lvl4pPr>
            <a:lvl5pPr lvl="4" rtl="0">
              <a:lnSpc>
                <a:spcPct val="100000"/>
              </a:lnSpc>
              <a:spcBef>
                <a:spcPts val="0"/>
              </a:spcBef>
              <a:spcAft>
                <a:spcPts val="0"/>
              </a:spcAft>
              <a:buSzPts val="1500"/>
              <a:buNone/>
              <a:defRPr/>
            </a:lvl5pPr>
            <a:lvl6pPr lvl="5" rtl="0">
              <a:lnSpc>
                <a:spcPct val="100000"/>
              </a:lnSpc>
              <a:spcBef>
                <a:spcPts val="0"/>
              </a:spcBef>
              <a:spcAft>
                <a:spcPts val="0"/>
              </a:spcAft>
              <a:buSzPts val="1500"/>
              <a:buNone/>
              <a:defRPr/>
            </a:lvl6pPr>
            <a:lvl7pPr lvl="6" rtl="0">
              <a:lnSpc>
                <a:spcPct val="100000"/>
              </a:lnSpc>
              <a:spcBef>
                <a:spcPts val="0"/>
              </a:spcBef>
              <a:spcAft>
                <a:spcPts val="0"/>
              </a:spcAft>
              <a:buSzPts val="1500"/>
              <a:buNone/>
              <a:defRPr/>
            </a:lvl7pPr>
            <a:lvl8pPr lvl="7" rtl="0">
              <a:lnSpc>
                <a:spcPct val="100000"/>
              </a:lnSpc>
              <a:spcBef>
                <a:spcPts val="0"/>
              </a:spcBef>
              <a:spcAft>
                <a:spcPts val="0"/>
              </a:spcAft>
              <a:buSzPts val="1500"/>
              <a:buNone/>
              <a:defRPr/>
            </a:lvl8pPr>
            <a:lvl9pPr lvl="8" rtl="0">
              <a:lnSpc>
                <a:spcPct val="100000"/>
              </a:lnSpc>
              <a:spcBef>
                <a:spcPts val="0"/>
              </a:spcBef>
              <a:spcAft>
                <a:spcPts val="0"/>
              </a:spcAft>
              <a:buSzPts val="1500"/>
              <a:buNone/>
              <a:defRPr/>
            </a:lvl9pPr>
          </a:lstStyle>
          <a:p>
            <a:endParaRPr/>
          </a:p>
        </p:txBody>
      </p:sp>
      <p:sp>
        <p:nvSpPr>
          <p:cNvPr id="117" name="Google Shape;117;p14"/>
          <p:cNvSpPr txBox="1">
            <a:spLocks noGrp="1"/>
          </p:cNvSpPr>
          <p:nvPr>
            <p:ph type="title" idx="6"/>
          </p:nvPr>
        </p:nvSpPr>
        <p:spPr>
          <a:xfrm>
            <a:off x="8159200" y="720333"/>
            <a:ext cx="3072800" cy="177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8" name="Google Shape;118;p14"/>
          <p:cNvGrpSpPr/>
          <p:nvPr/>
        </p:nvGrpSpPr>
        <p:grpSpPr>
          <a:xfrm>
            <a:off x="0" y="957167"/>
            <a:ext cx="156000" cy="2774600"/>
            <a:chOff x="0" y="717875"/>
            <a:chExt cx="117000" cy="2080950"/>
          </a:xfrm>
        </p:grpSpPr>
        <p:sp>
          <p:nvSpPr>
            <p:cNvPr id="119" name="Google Shape;119;p14"/>
            <p:cNvSpPr/>
            <p:nvPr/>
          </p:nvSpPr>
          <p:spPr>
            <a:xfrm>
              <a:off x="0" y="717875"/>
              <a:ext cx="117000" cy="66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4"/>
            <p:cNvSpPr/>
            <p:nvPr/>
          </p:nvSpPr>
          <p:spPr>
            <a:xfrm>
              <a:off x="0" y="1425350"/>
              <a:ext cx="117000" cy="66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4"/>
            <p:cNvSpPr/>
            <p:nvPr/>
          </p:nvSpPr>
          <p:spPr>
            <a:xfrm>
              <a:off x="0" y="2132825"/>
              <a:ext cx="117000" cy="6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22" name="Google Shape;122;p14"/>
          <p:cNvCxnSpPr/>
          <p:nvPr/>
        </p:nvCxnSpPr>
        <p:spPr>
          <a:xfrm rot="10800000">
            <a:off x="0" y="317933"/>
            <a:ext cx="7253200" cy="0"/>
          </a:xfrm>
          <a:prstGeom prst="straightConnector1">
            <a:avLst/>
          </a:prstGeom>
          <a:noFill/>
          <a:ln w="9525" cap="flat" cmpd="sng">
            <a:solidFill>
              <a:schemeClr val="lt1"/>
            </a:solidFill>
            <a:prstDash val="solid"/>
            <a:round/>
            <a:headEnd type="none" w="med" len="med"/>
            <a:tailEnd type="none" w="med" len="med"/>
          </a:ln>
        </p:spPr>
      </p:cxnSp>
      <p:sp>
        <p:nvSpPr>
          <p:cNvPr id="123" name="Google Shape;123;p14">
            <a:hlinkClick r:id="" action="ppaction://noaction"/>
          </p:cNvPr>
          <p:cNvSpPr txBox="1">
            <a:spLocks noGrp="1"/>
          </p:cNvSpPr>
          <p:nvPr>
            <p:ph type="title" idx="7"/>
          </p:nvPr>
        </p:nvSpPr>
        <p:spPr>
          <a:xfrm flipH="1">
            <a:off x="2164367" y="2865201"/>
            <a:ext cx="5835600" cy="554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4" name="Google Shape;124;p14">
            <a:hlinkClick r:id="" action="ppaction://noaction"/>
          </p:cNvPr>
          <p:cNvSpPr txBox="1">
            <a:spLocks noGrp="1"/>
          </p:cNvSpPr>
          <p:nvPr>
            <p:ph type="title" idx="8" hasCustomPrompt="1"/>
          </p:nvPr>
        </p:nvSpPr>
        <p:spPr>
          <a:xfrm flipH="1">
            <a:off x="960000" y="2957969"/>
            <a:ext cx="843600" cy="55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5" name="Google Shape;125;p14"/>
          <p:cNvSpPr txBox="1">
            <a:spLocks noGrp="1"/>
          </p:cNvSpPr>
          <p:nvPr>
            <p:ph type="subTitle" idx="9"/>
          </p:nvPr>
        </p:nvSpPr>
        <p:spPr>
          <a:xfrm flipH="1">
            <a:off x="2164367" y="3406133"/>
            <a:ext cx="5835600" cy="6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500"/>
              <a:buNone/>
              <a:defRPr/>
            </a:lvl2pPr>
            <a:lvl3pPr lvl="2" rtl="0">
              <a:lnSpc>
                <a:spcPct val="100000"/>
              </a:lnSpc>
              <a:spcBef>
                <a:spcPts val="0"/>
              </a:spcBef>
              <a:spcAft>
                <a:spcPts val="0"/>
              </a:spcAft>
              <a:buSzPts val="1500"/>
              <a:buNone/>
              <a:defRPr/>
            </a:lvl3pPr>
            <a:lvl4pPr lvl="3" rtl="0">
              <a:lnSpc>
                <a:spcPct val="100000"/>
              </a:lnSpc>
              <a:spcBef>
                <a:spcPts val="0"/>
              </a:spcBef>
              <a:spcAft>
                <a:spcPts val="0"/>
              </a:spcAft>
              <a:buSzPts val="1500"/>
              <a:buNone/>
              <a:defRPr/>
            </a:lvl4pPr>
            <a:lvl5pPr lvl="4" rtl="0">
              <a:lnSpc>
                <a:spcPct val="100000"/>
              </a:lnSpc>
              <a:spcBef>
                <a:spcPts val="0"/>
              </a:spcBef>
              <a:spcAft>
                <a:spcPts val="0"/>
              </a:spcAft>
              <a:buSzPts val="1500"/>
              <a:buNone/>
              <a:defRPr/>
            </a:lvl5pPr>
            <a:lvl6pPr lvl="5" rtl="0">
              <a:lnSpc>
                <a:spcPct val="100000"/>
              </a:lnSpc>
              <a:spcBef>
                <a:spcPts val="0"/>
              </a:spcBef>
              <a:spcAft>
                <a:spcPts val="0"/>
              </a:spcAft>
              <a:buSzPts val="1500"/>
              <a:buNone/>
              <a:defRPr/>
            </a:lvl6pPr>
            <a:lvl7pPr lvl="6" rtl="0">
              <a:lnSpc>
                <a:spcPct val="100000"/>
              </a:lnSpc>
              <a:spcBef>
                <a:spcPts val="0"/>
              </a:spcBef>
              <a:spcAft>
                <a:spcPts val="0"/>
              </a:spcAft>
              <a:buSzPts val="1500"/>
              <a:buNone/>
              <a:defRPr/>
            </a:lvl7pPr>
            <a:lvl8pPr lvl="7" rtl="0">
              <a:lnSpc>
                <a:spcPct val="100000"/>
              </a:lnSpc>
              <a:spcBef>
                <a:spcPts val="0"/>
              </a:spcBef>
              <a:spcAft>
                <a:spcPts val="0"/>
              </a:spcAft>
              <a:buSzPts val="1500"/>
              <a:buNone/>
              <a:defRPr/>
            </a:lvl8pPr>
            <a:lvl9pPr lvl="8" rtl="0">
              <a:lnSpc>
                <a:spcPct val="100000"/>
              </a:lnSpc>
              <a:spcBef>
                <a:spcPts val="0"/>
              </a:spcBef>
              <a:spcAft>
                <a:spcPts val="0"/>
              </a:spcAft>
              <a:buSzPts val="1500"/>
              <a:buNone/>
              <a:defRPr/>
            </a:lvl9pPr>
          </a:lstStyle>
          <a:p>
            <a:endParaRPr/>
          </a:p>
        </p:txBody>
      </p:sp>
      <p:sp>
        <p:nvSpPr>
          <p:cNvPr id="126" name="Google Shape;126;p14">
            <a:hlinkClick r:id="" action="ppaction://noaction"/>
          </p:cNvPr>
          <p:cNvSpPr txBox="1">
            <a:spLocks noGrp="1"/>
          </p:cNvSpPr>
          <p:nvPr>
            <p:ph type="title" idx="13"/>
          </p:nvPr>
        </p:nvSpPr>
        <p:spPr>
          <a:xfrm flipH="1">
            <a:off x="2164367" y="4018139"/>
            <a:ext cx="5835600" cy="554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7" name="Google Shape;127;p14">
            <a:hlinkClick r:id="" action="ppaction://noaction"/>
          </p:cNvPr>
          <p:cNvSpPr txBox="1">
            <a:spLocks noGrp="1"/>
          </p:cNvSpPr>
          <p:nvPr>
            <p:ph type="title" idx="14" hasCustomPrompt="1"/>
          </p:nvPr>
        </p:nvSpPr>
        <p:spPr>
          <a:xfrm flipH="1">
            <a:off x="960000" y="4112279"/>
            <a:ext cx="843600" cy="55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8" name="Google Shape;128;p14"/>
          <p:cNvSpPr txBox="1">
            <a:spLocks noGrp="1"/>
          </p:cNvSpPr>
          <p:nvPr>
            <p:ph type="subTitle" idx="15"/>
          </p:nvPr>
        </p:nvSpPr>
        <p:spPr>
          <a:xfrm flipH="1">
            <a:off x="2164367" y="4564567"/>
            <a:ext cx="5835600" cy="6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500"/>
              <a:buNone/>
              <a:defRPr/>
            </a:lvl2pPr>
            <a:lvl3pPr lvl="2" rtl="0">
              <a:lnSpc>
                <a:spcPct val="100000"/>
              </a:lnSpc>
              <a:spcBef>
                <a:spcPts val="0"/>
              </a:spcBef>
              <a:spcAft>
                <a:spcPts val="0"/>
              </a:spcAft>
              <a:buSzPts val="1500"/>
              <a:buNone/>
              <a:defRPr/>
            </a:lvl3pPr>
            <a:lvl4pPr lvl="3" rtl="0">
              <a:lnSpc>
                <a:spcPct val="100000"/>
              </a:lnSpc>
              <a:spcBef>
                <a:spcPts val="0"/>
              </a:spcBef>
              <a:spcAft>
                <a:spcPts val="0"/>
              </a:spcAft>
              <a:buSzPts val="1500"/>
              <a:buNone/>
              <a:defRPr/>
            </a:lvl4pPr>
            <a:lvl5pPr lvl="4" rtl="0">
              <a:lnSpc>
                <a:spcPct val="100000"/>
              </a:lnSpc>
              <a:spcBef>
                <a:spcPts val="0"/>
              </a:spcBef>
              <a:spcAft>
                <a:spcPts val="0"/>
              </a:spcAft>
              <a:buSzPts val="1500"/>
              <a:buNone/>
              <a:defRPr/>
            </a:lvl5pPr>
            <a:lvl6pPr lvl="5" rtl="0">
              <a:lnSpc>
                <a:spcPct val="100000"/>
              </a:lnSpc>
              <a:spcBef>
                <a:spcPts val="0"/>
              </a:spcBef>
              <a:spcAft>
                <a:spcPts val="0"/>
              </a:spcAft>
              <a:buSzPts val="1500"/>
              <a:buNone/>
              <a:defRPr/>
            </a:lvl6pPr>
            <a:lvl7pPr lvl="6" rtl="0">
              <a:lnSpc>
                <a:spcPct val="100000"/>
              </a:lnSpc>
              <a:spcBef>
                <a:spcPts val="0"/>
              </a:spcBef>
              <a:spcAft>
                <a:spcPts val="0"/>
              </a:spcAft>
              <a:buSzPts val="1500"/>
              <a:buNone/>
              <a:defRPr/>
            </a:lvl7pPr>
            <a:lvl8pPr lvl="7" rtl="0">
              <a:lnSpc>
                <a:spcPct val="100000"/>
              </a:lnSpc>
              <a:spcBef>
                <a:spcPts val="0"/>
              </a:spcBef>
              <a:spcAft>
                <a:spcPts val="0"/>
              </a:spcAft>
              <a:buSzPts val="1500"/>
              <a:buNone/>
              <a:defRPr/>
            </a:lvl8pPr>
            <a:lvl9pPr lvl="8" rtl="0">
              <a:lnSpc>
                <a:spcPct val="100000"/>
              </a:lnSpc>
              <a:spcBef>
                <a:spcPts val="0"/>
              </a:spcBef>
              <a:spcAft>
                <a:spcPts val="0"/>
              </a:spcAft>
              <a:buSzPts val="1500"/>
              <a:buNone/>
              <a:defRPr/>
            </a:lvl9pPr>
          </a:lstStyle>
          <a:p>
            <a:endParaRPr/>
          </a:p>
        </p:txBody>
      </p:sp>
      <p:sp>
        <p:nvSpPr>
          <p:cNvPr id="129" name="Google Shape;129;p14">
            <a:hlinkClick r:id="" action="ppaction://noaction"/>
          </p:cNvPr>
          <p:cNvSpPr txBox="1">
            <a:spLocks noGrp="1"/>
          </p:cNvSpPr>
          <p:nvPr>
            <p:ph type="title" idx="16"/>
          </p:nvPr>
        </p:nvSpPr>
        <p:spPr>
          <a:xfrm flipH="1">
            <a:off x="2164367" y="5181085"/>
            <a:ext cx="5835600" cy="554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0" name="Google Shape;130;p14">
            <a:hlinkClick r:id="" action="ppaction://noaction"/>
          </p:cNvPr>
          <p:cNvSpPr txBox="1">
            <a:spLocks noGrp="1"/>
          </p:cNvSpPr>
          <p:nvPr>
            <p:ph type="title" idx="17" hasCustomPrompt="1"/>
          </p:nvPr>
        </p:nvSpPr>
        <p:spPr>
          <a:xfrm flipH="1">
            <a:off x="960000" y="5266587"/>
            <a:ext cx="843600" cy="55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1" name="Google Shape;131;p14"/>
          <p:cNvSpPr txBox="1">
            <a:spLocks noGrp="1"/>
          </p:cNvSpPr>
          <p:nvPr>
            <p:ph type="subTitle" idx="18"/>
          </p:nvPr>
        </p:nvSpPr>
        <p:spPr>
          <a:xfrm flipH="1">
            <a:off x="2164367" y="5722019"/>
            <a:ext cx="5835600" cy="6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500"/>
              <a:buNone/>
              <a:defRPr/>
            </a:lvl2pPr>
            <a:lvl3pPr lvl="2" rtl="0">
              <a:lnSpc>
                <a:spcPct val="100000"/>
              </a:lnSpc>
              <a:spcBef>
                <a:spcPts val="0"/>
              </a:spcBef>
              <a:spcAft>
                <a:spcPts val="0"/>
              </a:spcAft>
              <a:buSzPts val="1500"/>
              <a:buNone/>
              <a:defRPr/>
            </a:lvl3pPr>
            <a:lvl4pPr lvl="3" rtl="0">
              <a:lnSpc>
                <a:spcPct val="100000"/>
              </a:lnSpc>
              <a:spcBef>
                <a:spcPts val="0"/>
              </a:spcBef>
              <a:spcAft>
                <a:spcPts val="0"/>
              </a:spcAft>
              <a:buSzPts val="1500"/>
              <a:buNone/>
              <a:defRPr/>
            </a:lvl4pPr>
            <a:lvl5pPr lvl="4" rtl="0">
              <a:lnSpc>
                <a:spcPct val="100000"/>
              </a:lnSpc>
              <a:spcBef>
                <a:spcPts val="0"/>
              </a:spcBef>
              <a:spcAft>
                <a:spcPts val="0"/>
              </a:spcAft>
              <a:buSzPts val="1500"/>
              <a:buNone/>
              <a:defRPr/>
            </a:lvl5pPr>
            <a:lvl6pPr lvl="5" rtl="0">
              <a:lnSpc>
                <a:spcPct val="100000"/>
              </a:lnSpc>
              <a:spcBef>
                <a:spcPts val="0"/>
              </a:spcBef>
              <a:spcAft>
                <a:spcPts val="0"/>
              </a:spcAft>
              <a:buSzPts val="1500"/>
              <a:buNone/>
              <a:defRPr/>
            </a:lvl6pPr>
            <a:lvl7pPr lvl="6" rtl="0">
              <a:lnSpc>
                <a:spcPct val="100000"/>
              </a:lnSpc>
              <a:spcBef>
                <a:spcPts val="0"/>
              </a:spcBef>
              <a:spcAft>
                <a:spcPts val="0"/>
              </a:spcAft>
              <a:buSzPts val="1500"/>
              <a:buNone/>
              <a:defRPr/>
            </a:lvl7pPr>
            <a:lvl8pPr lvl="7" rtl="0">
              <a:lnSpc>
                <a:spcPct val="100000"/>
              </a:lnSpc>
              <a:spcBef>
                <a:spcPts val="0"/>
              </a:spcBef>
              <a:spcAft>
                <a:spcPts val="0"/>
              </a:spcAft>
              <a:buSzPts val="1500"/>
              <a:buNone/>
              <a:defRPr/>
            </a:lvl8pPr>
            <a:lvl9pPr lvl="8" rtl="0">
              <a:lnSpc>
                <a:spcPct val="100000"/>
              </a:lnSpc>
              <a:spcBef>
                <a:spcPts val="0"/>
              </a:spcBef>
              <a:spcAft>
                <a:spcPts val="0"/>
              </a:spcAft>
              <a:buSzPts val="1500"/>
              <a:buNone/>
              <a:defRPr/>
            </a:lvl9pPr>
          </a:lstStyle>
          <a:p>
            <a:endParaRPr/>
          </a:p>
        </p:txBody>
      </p:sp>
    </p:spTree>
    <p:extLst>
      <p:ext uri="{BB962C8B-B14F-4D97-AF65-F5344CB8AC3E}">
        <p14:creationId xmlns:p14="http://schemas.microsoft.com/office/powerpoint/2010/main" val="928468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4049000" y="4990005"/>
            <a:ext cx="4094000" cy="47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9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82" name="Google Shape;182;p20"/>
          <p:cNvSpPr txBox="1">
            <a:spLocks noGrp="1"/>
          </p:cNvSpPr>
          <p:nvPr>
            <p:ph type="subTitle" idx="1"/>
          </p:nvPr>
        </p:nvSpPr>
        <p:spPr>
          <a:xfrm>
            <a:off x="3064600" y="3014583"/>
            <a:ext cx="6062800" cy="19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67"/>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183" name="Google Shape;183;p20"/>
          <p:cNvGrpSpPr/>
          <p:nvPr/>
        </p:nvGrpSpPr>
        <p:grpSpPr>
          <a:xfrm>
            <a:off x="0" y="957167"/>
            <a:ext cx="156000" cy="2774600"/>
            <a:chOff x="0" y="717875"/>
            <a:chExt cx="117000" cy="2080950"/>
          </a:xfrm>
        </p:grpSpPr>
        <p:sp>
          <p:nvSpPr>
            <p:cNvPr id="184" name="Google Shape;184;p20"/>
            <p:cNvSpPr/>
            <p:nvPr/>
          </p:nvSpPr>
          <p:spPr>
            <a:xfrm>
              <a:off x="0" y="717875"/>
              <a:ext cx="117000" cy="66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0"/>
            <p:cNvSpPr/>
            <p:nvPr/>
          </p:nvSpPr>
          <p:spPr>
            <a:xfrm>
              <a:off x="0" y="1425350"/>
              <a:ext cx="117000" cy="66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0"/>
            <p:cNvSpPr/>
            <p:nvPr/>
          </p:nvSpPr>
          <p:spPr>
            <a:xfrm>
              <a:off x="0" y="2132825"/>
              <a:ext cx="117000" cy="6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87" name="Google Shape;187;p20"/>
          <p:cNvCxnSpPr/>
          <p:nvPr/>
        </p:nvCxnSpPr>
        <p:spPr>
          <a:xfrm rot="10800000">
            <a:off x="3564600" y="2910077"/>
            <a:ext cx="5062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749935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5734800" y="1693267"/>
            <a:ext cx="5497200" cy="3471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6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97" name="Google Shape;197;p22"/>
          <p:cNvGrpSpPr/>
          <p:nvPr/>
        </p:nvGrpSpPr>
        <p:grpSpPr>
          <a:xfrm>
            <a:off x="12036128" y="957167"/>
            <a:ext cx="156000" cy="2774600"/>
            <a:chOff x="0" y="717875"/>
            <a:chExt cx="117000" cy="2080950"/>
          </a:xfrm>
        </p:grpSpPr>
        <p:sp>
          <p:nvSpPr>
            <p:cNvPr id="198" name="Google Shape;198;p22"/>
            <p:cNvSpPr/>
            <p:nvPr/>
          </p:nvSpPr>
          <p:spPr>
            <a:xfrm>
              <a:off x="0" y="717875"/>
              <a:ext cx="117000" cy="66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2"/>
            <p:cNvSpPr/>
            <p:nvPr/>
          </p:nvSpPr>
          <p:spPr>
            <a:xfrm>
              <a:off x="0" y="1425350"/>
              <a:ext cx="117000" cy="66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2"/>
            <p:cNvSpPr/>
            <p:nvPr/>
          </p:nvSpPr>
          <p:spPr>
            <a:xfrm>
              <a:off x="0" y="2132825"/>
              <a:ext cx="117000" cy="6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477916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43"/>
        <p:cNvGrpSpPr/>
        <p:nvPr/>
      </p:nvGrpSpPr>
      <p:grpSpPr>
        <a:xfrm>
          <a:off x="0" y="0"/>
          <a:ext cx="0" cy="0"/>
          <a:chOff x="0" y="0"/>
          <a:chExt cx="0" cy="0"/>
        </a:xfrm>
      </p:grpSpPr>
      <p:cxnSp>
        <p:nvCxnSpPr>
          <p:cNvPr id="544" name="Google Shape;544;p50"/>
          <p:cNvCxnSpPr/>
          <p:nvPr/>
        </p:nvCxnSpPr>
        <p:spPr>
          <a:xfrm rot="10800000">
            <a:off x="0" y="317933"/>
            <a:ext cx="7253200" cy="0"/>
          </a:xfrm>
          <a:prstGeom prst="straightConnector1">
            <a:avLst/>
          </a:prstGeom>
          <a:noFill/>
          <a:ln w="9525" cap="flat" cmpd="sng">
            <a:solidFill>
              <a:schemeClr val="lt1"/>
            </a:solidFill>
            <a:prstDash val="solid"/>
            <a:round/>
            <a:headEnd type="none" w="med" len="med"/>
            <a:tailEnd type="none" w="med" len="med"/>
          </a:ln>
        </p:spPr>
      </p:cxnSp>
      <p:grpSp>
        <p:nvGrpSpPr>
          <p:cNvPr id="545" name="Google Shape;545;p50"/>
          <p:cNvGrpSpPr/>
          <p:nvPr/>
        </p:nvGrpSpPr>
        <p:grpSpPr>
          <a:xfrm>
            <a:off x="12036128" y="957167"/>
            <a:ext cx="156000" cy="2774600"/>
            <a:chOff x="0" y="717875"/>
            <a:chExt cx="117000" cy="2080950"/>
          </a:xfrm>
        </p:grpSpPr>
        <p:sp>
          <p:nvSpPr>
            <p:cNvPr id="546" name="Google Shape;546;p50"/>
            <p:cNvSpPr/>
            <p:nvPr/>
          </p:nvSpPr>
          <p:spPr>
            <a:xfrm>
              <a:off x="0" y="717875"/>
              <a:ext cx="117000" cy="66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50"/>
            <p:cNvSpPr/>
            <p:nvPr/>
          </p:nvSpPr>
          <p:spPr>
            <a:xfrm>
              <a:off x="0" y="1425350"/>
              <a:ext cx="117000" cy="66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50"/>
            <p:cNvSpPr/>
            <p:nvPr/>
          </p:nvSpPr>
          <p:spPr>
            <a:xfrm>
              <a:off x="0" y="2132825"/>
              <a:ext cx="117000" cy="6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17035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49"/>
        <p:cNvGrpSpPr/>
        <p:nvPr/>
      </p:nvGrpSpPr>
      <p:grpSpPr>
        <a:xfrm>
          <a:off x="0" y="0"/>
          <a:ext cx="0" cy="0"/>
          <a:chOff x="0" y="0"/>
          <a:chExt cx="0" cy="0"/>
        </a:xfrm>
      </p:grpSpPr>
      <p:cxnSp>
        <p:nvCxnSpPr>
          <p:cNvPr id="550" name="Google Shape;550;p51"/>
          <p:cNvCxnSpPr/>
          <p:nvPr/>
        </p:nvCxnSpPr>
        <p:spPr>
          <a:xfrm rot="10800000">
            <a:off x="0" y="317933"/>
            <a:ext cx="7253200" cy="0"/>
          </a:xfrm>
          <a:prstGeom prst="straightConnector1">
            <a:avLst/>
          </a:prstGeom>
          <a:noFill/>
          <a:ln w="9525" cap="flat" cmpd="sng">
            <a:solidFill>
              <a:schemeClr val="lt1"/>
            </a:solidFill>
            <a:prstDash val="solid"/>
            <a:round/>
            <a:headEnd type="none" w="med" len="med"/>
            <a:tailEnd type="none" w="med" len="med"/>
          </a:ln>
        </p:spPr>
      </p:cxnSp>
      <p:grpSp>
        <p:nvGrpSpPr>
          <p:cNvPr id="551" name="Google Shape;551;p51"/>
          <p:cNvGrpSpPr/>
          <p:nvPr/>
        </p:nvGrpSpPr>
        <p:grpSpPr>
          <a:xfrm>
            <a:off x="0" y="957167"/>
            <a:ext cx="156000" cy="2774600"/>
            <a:chOff x="0" y="717875"/>
            <a:chExt cx="117000" cy="2080950"/>
          </a:xfrm>
        </p:grpSpPr>
        <p:sp>
          <p:nvSpPr>
            <p:cNvPr id="552" name="Google Shape;552;p51"/>
            <p:cNvSpPr/>
            <p:nvPr/>
          </p:nvSpPr>
          <p:spPr>
            <a:xfrm>
              <a:off x="0" y="717875"/>
              <a:ext cx="117000" cy="66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51"/>
            <p:cNvSpPr/>
            <p:nvPr/>
          </p:nvSpPr>
          <p:spPr>
            <a:xfrm>
              <a:off x="0" y="1425350"/>
              <a:ext cx="117000" cy="66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51"/>
            <p:cNvSpPr/>
            <p:nvPr/>
          </p:nvSpPr>
          <p:spPr>
            <a:xfrm>
              <a:off x="0" y="2132825"/>
              <a:ext cx="117000" cy="666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54523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A59F-A0AB-BBED-EEAE-873E43820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E3754F-A854-C5AB-AB5B-E5DED0FF930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BBA3F0-3E5A-C5B8-F3F5-A8A1A1BCBF0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87930-2123-06AB-97B1-44E540CBA97F}"/>
              </a:ext>
            </a:extLst>
          </p:cNvPr>
          <p:cNvSpPr>
            <a:spLocks noGrp="1"/>
          </p:cNvSpPr>
          <p:nvPr>
            <p:ph type="dt" sz="half" idx="10"/>
          </p:nvPr>
        </p:nvSpPr>
        <p:spPr/>
        <p:txBody>
          <a:bodyPr/>
          <a:lstStyle/>
          <a:p>
            <a:r>
              <a:rPr lang="en-US"/>
              <a:t>Monday, February 1, 20XX</a:t>
            </a:r>
          </a:p>
        </p:txBody>
      </p:sp>
      <p:sp>
        <p:nvSpPr>
          <p:cNvPr id="6" name="Footer Placeholder 5">
            <a:extLst>
              <a:ext uri="{FF2B5EF4-FFF2-40B4-BE49-F238E27FC236}">
                <a16:creationId xmlns:a16="http://schemas.microsoft.com/office/drawing/2014/main" id="{76D1EA7B-A82D-F386-48C6-0051FC856FD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2FA61E5-30F0-843C-76AB-9687086E87DA}"/>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6055723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2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25B10A3C-2BBF-4C92-838A-72BA2A262EC3}"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29977425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useBgFill="1">
        <p:nvSpPr>
          <p:cNvPr id="5" name="Background Gray Rectangle">
            <a:extLst>
              <a:ext uri="{FF2B5EF4-FFF2-40B4-BE49-F238E27FC236}">
                <a16:creationId xmlns:a16="http://schemas.microsoft.com/office/drawing/2014/main" id="{B586FD74-98AC-4CA5-9E62-97DAE4C19399}"/>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6" name="Rectangle 5">
            <a:extLst>
              <a:ext uri="{FF2B5EF4-FFF2-40B4-BE49-F238E27FC236}">
                <a16:creationId xmlns:a16="http://schemas.microsoft.com/office/drawing/2014/main" id="{BBC94E74-B403-4256-9D59-241B0C4E532D}"/>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itle 1">
            <a:extLst>
              <a:ext uri="{FF2B5EF4-FFF2-40B4-BE49-F238E27FC236}">
                <a16:creationId xmlns:a16="http://schemas.microsoft.com/office/drawing/2014/main" id="{53836FB9-568E-408A-B183-65F9ABF6ED53}"/>
              </a:ext>
            </a:extLst>
          </p:cNvPr>
          <p:cNvSpPr>
            <a:spLocks noGrp="1"/>
          </p:cNvSpPr>
          <p:nvPr>
            <p:ph type="title"/>
          </p:nvPr>
        </p:nvSpPr>
        <p:spPr>
          <a:xfrm>
            <a:off x="422900" y="540168"/>
            <a:ext cx="10624949" cy="1787136"/>
          </a:xfrm>
        </p:spPr>
        <p:txBody>
          <a:bodyPr anchor="b">
            <a:normAutofit/>
          </a:bodyPr>
          <a:lstStyle/>
          <a:p>
            <a:r>
              <a:rPr lang="en-US" sz="4800">
                <a:solidFill>
                  <a:schemeClr val="tx1"/>
                </a:solidFill>
              </a:rPr>
              <a:t>Click to edit Master title style</a:t>
            </a:r>
          </a:p>
        </p:txBody>
      </p:sp>
      <p:sp>
        <p:nvSpPr>
          <p:cNvPr id="17" name="Picture Placeholder 16">
            <a:extLst>
              <a:ext uri="{FF2B5EF4-FFF2-40B4-BE49-F238E27FC236}">
                <a16:creationId xmlns:a16="http://schemas.microsoft.com/office/drawing/2014/main" id="{B5437444-7076-4AEE-AB96-9C6BB85DAD9F}"/>
              </a:ext>
            </a:extLst>
          </p:cNvPr>
          <p:cNvSpPr>
            <a:spLocks noGrp="1"/>
          </p:cNvSpPr>
          <p:nvPr>
            <p:ph type="pic" sz="quarter" idx="13"/>
          </p:nvPr>
        </p:nvSpPr>
        <p:spPr>
          <a:xfrm>
            <a:off x="0" y="2577775"/>
            <a:ext cx="2587752" cy="1764792"/>
          </a:xfrm>
          <a:solidFill>
            <a:schemeClr val="accent3"/>
          </a:solidFill>
        </p:spPr>
        <p:txBody>
          <a:bodyPr/>
          <a:lstStyle/>
          <a:p>
            <a:r>
              <a:rPr lang="en-US"/>
              <a:t>Click icon to add picture</a:t>
            </a:r>
          </a:p>
        </p:txBody>
      </p:sp>
      <p:sp>
        <p:nvSpPr>
          <p:cNvPr id="18" name="Picture Placeholder 16">
            <a:extLst>
              <a:ext uri="{FF2B5EF4-FFF2-40B4-BE49-F238E27FC236}">
                <a16:creationId xmlns:a16="http://schemas.microsoft.com/office/drawing/2014/main" id="{536502EE-A891-4CB0-9BA5-B0AC7B9AA808}"/>
              </a:ext>
            </a:extLst>
          </p:cNvPr>
          <p:cNvSpPr>
            <a:spLocks noGrp="1"/>
          </p:cNvSpPr>
          <p:nvPr>
            <p:ph type="pic" sz="quarter" idx="14"/>
          </p:nvPr>
        </p:nvSpPr>
        <p:spPr>
          <a:xfrm>
            <a:off x="0" y="4406215"/>
            <a:ext cx="2587752" cy="1764792"/>
          </a:xfrm>
          <a:solidFill>
            <a:schemeClr val="accent3"/>
          </a:solidFill>
        </p:spPr>
        <p:txBody>
          <a:bodyPr/>
          <a:lstStyle/>
          <a:p>
            <a:r>
              <a:rPr lang="en-US"/>
              <a:t>Click icon to add picture</a:t>
            </a:r>
          </a:p>
        </p:txBody>
      </p:sp>
      <p:sp>
        <p:nvSpPr>
          <p:cNvPr id="19" name="Picture Placeholder 16">
            <a:extLst>
              <a:ext uri="{FF2B5EF4-FFF2-40B4-BE49-F238E27FC236}">
                <a16:creationId xmlns:a16="http://schemas.microsoft.com/office/drawing/2014/main" id="{51D45778-D0A6-415B-AA4F-03D6E429EB93}"/>
              </a:ext>
            </a:extLst>
          </p:cNvPr>
          <p:cNvSpPr>
            <a:spLocks noGrp="1"/>
          </p:cNvSpPr>
          <p:nvPr>
            <p:ph type="pic" sz="quarter" idx="15"/>
          </p:nvPr>
        </p:nvSpPr>
        <p:spPr>
          <a:xfrm>
            <a:off x="2651760" y="2577775"/>
            <a:ext cx="1764792" cy="1764792"/>
          </a:xfrm>
          <a:solidFill>
            <a:schemeClr val="accent3"/>
          </a:solidFill>
        </p:spPr>
        <p:txBody>
          <a:bodyPr/>
          <a:lstStyle/>
          <a:p>
            <a:r>
              <a:rPr lang="en-US"/>
              <a:t>Click icon to add picture</a:t>
            </a:r>
          </a:p>
        </p:txBody>
      </p:sp>
      <p:sp>
        <p:nvSpPr>
          <p:cNvPr id="20" name="Picture Placeholder 16">
            <a:extLst>
              <a:ext uri="{FF2B5EF4-FFF2-40B4-BE49-F238E27FC236}">
                <a16:creationId xmlns:a16="http://schemas.microsoft.com/office/drawing/2014/main" id="{93E1D509-0CBA-46BD-9192-C0403309FDBA}"/>
              </a:ext>
            </a:extLst>
          </p:cNvPr>
          <p:cNvSpPr>
            <a:spLocks noGrp="1"/>
          </p:cNvSpPr>
          <p:nvPr>
            <p:ph type="pic" sz="quarter" idx="16"/>
          </p:nvPr>
        </p:nvSpPr>
        <p:spPr>
          <a:xfrm>
            <a:off x="2651760" y="4406575"/>
            <a:ext cx="1764792" cy="1764792"/>
          </a:xfrm>
          <a:solidFill>
            <a:schemeClr val="accent3"/>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p:nvPr>
        </p:nvSpPr>
        <p:spPr>
          <a:xfrm>
            <a:off x="4845122" y="2880452"/>
            <a:ext cx="6355999" cy="3095445"/>
          </a:xfrm>
        </p:spPr>
        <p:txBody>
          <a:bodyPr anchor="t" anchorCtr="0">
            <a:normAutofit/>
          </a:bodyPr>
          <a:lstStyle>
            <a:lvl1pPr>
              <a:buNone/>
              <a:defRPr/>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a:xfrm>
            <a:off x="1097282" y="6459786"/>
            <a:ext cx="2472271" cy="365125"/>
          </a:xfrm>
          <a:prstGeom prst="rect">
            <a:avLst/>
          </a:prstGeom>
        </p:spPr>
        <p:txBody>
          <a:bodyPr/>
          <a:lstStyle/>
          <a:p>
            <a:r>
              <a:rPr lang="en-US"/>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a:xfrm>
            <a:off x="3686186" y="6459786"/>
            <a:ext cx="4822804" cy="365125"/>
          </a:xfrm>
          <a:prstGeom prst="rect">
            <a:avLst/>
          </a:prstGeom>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a:xfrm>
            <a:off x="9900460" y="6459786"/>
            <a:ext cx="1312025" cy="365125"/>
          </a:xfrm>
          <a:prstGeom prst="rect">
            <a:avLst/>
          </a:prstGeom>
        </p:spPr>
        <p:txBody>
          <a:bodyPr/>
          <a:lstStyle/>
          <a:p>
            <a:fld id="{3A4F6043-7A67-491B-98BC-F933DED7226D}" type="slidenum">
              <a:rPr lang="en-US" smtClean="0"/>
              <a:pPr/>
              <a:t>‹#›</a:t>
            </a:fld>
            <a:endParaRPr lang="en-US"/>
          </a:p>
        </p:txBody>
      </p:sp>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4515400" y="2577777"/>
            <a:ext cx="7676601" cy="35944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1"/>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E8DAB8-6232-45C1-9BC3-E99A86BD370E}"/>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690475"/>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992A1-D012-4834-9575-CF195C29542A}"/>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Title 1">
            <a:extLst>
              <a:ext uri="{FF2B5EF4-FFF2-40B4-BE49-F238E27FC236}">
                <a16:creationId xmlns:a16="http://schemas.microsoft.com/office/drawing/2014/main" id="{F7BDB455-4C3A-4D7D-BA1B-53E54A2F81A1}"/>
              </a:ext>
            </a:extLst>
          </p:cNvPr>
          <p:cNvSpPr>
            <a:spLocks noGrp="1"/>
          </p:cNvSpPr>
          <p:nvPr>
            <p:ph type="ctrTitle"/>
          </p:nvPr>
        </p:nvSpPr>
        <p:spPr>
          <a:xfrm>
            <a:off x="422899" y="576263"/>
            <a:ext cx="5206803" cy="2967607"/>
          </a:xfrm>
        </p:spPr>
        <p:txBody>
          <a:bodyPr anchor="b" anchorCtr="0">
            <a:normAutofit/>
          </a:bodyPr>
          <a:lstStyle>
            <a:lvl1pPr algn="l">
              <a:lnSpc>
                <a:spcPts val="7733"/>
              </a:lnSpc>
              <a:defRPr/>
            </a:lvl1pPr>
          </a:lstStyle>
          <a:p>
            <a:pPr algn="l">
              <a:lnSpc>
                <a:spcPts val="5800"/>
              </a:lnSpc>
            </a:pPr>
            <a:r>
              <a:rPr lang="en-US" sz="4800"/>
              <a:t>Click to edit Master title style</a:t>
            </a:r>
          </a:p>
        </p:txBody>
      </p:sp>
      <p:sp>
        <p:nvSpPr>
          <p:cNvPr id="9" name="Subtitle 24">
            <a:extLst>
              <a:ext uri="{FF2B5EF4-FFF2-40B4-BE49-F238E27FC236}">
                <a16:creationId xmlns:a16="http://schemas.microsoft.com/office/drawing/2014/main" id="{D04D9E17-0E95-4027-8EDD-241B2BB1AA92}"/>
              </a:ext>
            </a:extLst>
          </p:cNvPr>
          <p:cNvSpPr>
            <a:spLocks noGrp="1"/>
          </p:cNvSpPr>
          <p:nvPr>
            <p:ph type="subTitle" idx="1"/>
          </p:nvPr>
        </p:nvSpPr>
        <p:spPr>
          <a:xfrm>
            <a:off x="422899" y="3764976"/>
            <a:ext cx="5206803" cy="2192683"/>
          </a:xfrm>
        </p:spPr>
        <p:txBody>
          <a:bodyPr>
            <a:normAutofit/>
          </a:bodyPr>
          <a:lstStyle>
            <a:lvl1pPr algn="l">
              <a:lnSpc>
                <a:spcPts val="4267"/>
              </a:lnSpc>
              <a:buNone/>
              <a:defRPr/>
            </a:lvl1pPr>
          </a:lstStyle>
          <a:p>
            <a:pPr algn="l">
              <a:lnSpc>
                <a:spcPts val="3200"/>
              </a:lnSpc>
            </a:pPr>
            <a:r>
              <a:rPr lang="en-US"/>
              <a:t>Click to edit Master subtitle style</a:t>
            </a:r>
          </a:p>
        </p:txBody>
      </p:sp>
      <p:sp>
        <p:nvSpPr>
          <p:cNvPr id="16" name="Picture Placeholder 15">
            <a:extLst>
              <a:ext uri="{FF2B5EF4-FFF2-40B4-BE49-F238E27FC236}">
                <a16:creationId xmlns:a16="http://schemas.microsoft.com/office/drawing/2014/main" id="{2A26827B-04FD-424C-A601-BCAAD51F46B2}"/>
              </a:ext>
            </a:extLst>
          </p:cNvPr>
          <p:cNvSpPr>
            <a:spLocks noGrp="1"/>
          </p:cNvSpPr>
          <p:nvPr>
            <p:ph type="pic" sz="quarter" idx="13"/>
          </p:nvPr>
        </p:nvSpPr>
        <p:spPr>
          <a:xfrm>
            <a:off x="6364224" y="685800"/>
            <a:ext cx="5129784" cy="1746504"/>
          </a:xfrm>
          <a:solidFill>
            <a:schemeClr val="accent3"/>
          </a:solidFill>
        </p:spPr>
        <p:txBody>
          <a:bodyPr/>
          <a:lstStyle/>
          <a:p>
            <a:r>
              <a:rPr lang="en-US"/>
              <a:t>Click icon to add picture</a:t>
            </a:r>
          </a:p>
        </p:txBody>
      </p:sp>
      <p:sp>
        <p:nvSpPr>
          <p:cNvPr id="17" name="Picture Placeholder 15">
            <a:extLst>
              <a:ext uri="{FF2B5EF4-FFF2-40B4-BE49-F238E27FC236}">
                <a16:creationId xmlns:a16="http://schemas.microsoft.com/office/drawing/2014/main" id="{51A43274-DD11-4214-8866-5163B788CD1E}"/>
              </a:ext>
            </a:extLst>
          </p:cNvPr>
          <p:cNvSpPr>
            <a:spLocks noGrp="1"/>
          </p:cNvSpPr>
          <p:nvPr>
            <p:ph type="pic" sz="quarter" idx="14"/>
          </p:nvPr>
        </p:nvSpPr>
        <p:spPr>
          <a:xfrm>
            <a:off x="6361416" y="2559960"/>
            <a:ext cx="5129784" cy="1746504"/>
          </a:xfrm>
          <a:solidFill>
            <a:schemeClr val="accent3"/>
          </a:solidFill>
        </p:spPr>
        <p:txBody>
          <a:bodyPr/>
          <a:lstStyle/>
          <a:p>
            <a:r>
              <a:rPr lang="en-US"/>
              <a:t>Click icon to add picture</a:t>
            </a:r>
          </a:p>
        </p:txBody>
      </p:sp>
      <p:sp>
        <p:nvSpPr>
          <p:cNvPr id="18" name="Picture Placeholder 15">
            <a:extLst>
              <a:ext uri="{FF2B5EF4-FFF2-40B4-BE49-F238E27FC236}">
                <a16:creationId xmlns:a16="http://schemas.microsoft.com/office/drawing/2014/main" id="{63E02E81-5AE8-46D6-942E-52D16C8CBE88}"/>
              </a:ext>
            </a:extLst>
          </p:cNvPr>
          <p:cNvSpPr>
            <a:spLocks noGrp="1"/>
          </p:cNvSpPr>
          <p:nvPr>
            <p:ph type="pic" sz="quarter" idx="15"/>
          </p:nvPr>
        </p:nvSpPr>
        <p:spPr>
          <a:xfrm>
            <a:off x="6361416" y="4416192"/>
            <a:ext cx="5129784" cy="1746504"/>
          </a:xfrm>
          <a:solidFill>
            <a:schemeClr val="accent3"/>
          </a:solidFill>
        </p:spPr>
        <p:txBody>
          <a:bodyPr/>
          <a:lstStyle/>
          <a:p>
            <a:r>
              <a:rPr lang="en-US"/>
              <a:t>Click icon to add picture</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a:xfrm>
            <a:off x="1097282" y="6459786"/>
            <a:ext cx="2472271" cy="365125"/>
          </a:xfrm>
          <a:prstGeom prst="rect">
            <a:avLst/>
          </a:prstGeom>
        </p:spPr>
        <p:txBody>
          <a:bodyPr/>
          <a:lstStyle/>
          <a:p>
            <a:r>
              <a:rPr lang="en-US"/>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a:xfrm>
            <a:off x="3686186" y="6459786"/>
            <a:ext cx="4822804" cy="365125"/>
          </a:xfrm>
          <a:prstGeom prst="rect">
            <a:avLst/>
          </a:prstGeom>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a:xfrm>
            <a:off x="9900460" y="6459786"/>
            <a:ext cx="1312025" cy="365125"/>
          </a:xfrm>
          <a:prstGeom prst="rect">
            <a:avLst/>
          </a:prstGeom>
        </p:spPr>
        <p:txBody>
          <a:bodyPr/>
          <a:lstStyle/>
          <a:p>
            <a:fld id="{3A4F6043-7A67-491B-98BC-F933DED7226D}" type="slidenum">
              <a:rPr lang="en-US" smtClean="0"/>
              <a:pPr/>
              <a:t>‹#›</a:t>
            </a:fld>
            <a:endParaRPr lang="en-US"/>
          </a:p>
        </p:txBody>
      </p:sp>
      <p:sp>
        <p:nvSpPr>
          <p:cNvPr id="11" name="Rectangle 10">
            <a:extLst>
              <a:ext uri="{FF2B5EF4-FFF2-40B4-BE49-F238E27FC236}">
                <a16:creationId xmlns:a16="http://schemas.microsoft.com/office/drawing/2014/main" id="{5E08B021-326C-466B-A929-7282AA793D87}"/>
              </a:ext>
              <a:ext uri="{C183D7F6-B498-43B3-948B-1728B52AA6E4}">
                <adec:decorative xmlns:adec="http://schemas.microsoft.com/office/drawing/2017/decorative" val="1"/>
              </a:ext>
            </a:extLst>
          </p:cNvPr>
          <p:cNvSpPr/>
          <p:nvPr userDrawn="1"/>
        </p:nvSpPr>
        <p:spPr>
          <a:xfrm rot="10800000">
            <a:off x="11504674" y="1328921"/>
            <a:ext cx="687327"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4" name="Straight Connector 13">
            <a:extLst>
              <a:ext uri="{FF2B5EF4-FFF2-40B4-BE49-F238E27FC236}">
                <a16:creationId xmlns:a16="http://schemas.microsoft.com/office/drawing/2014/main" id="{0733741E-9972-4C5E-B592-7570CD3CCC52}"/>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6A56C-39A6-4FDE-BD90-66B344C061F5}"/>
              </a:ext>
              <a:ext uri="{C183D7F6-B498-43B3-948B-1728B52AA6E4}">
                <adec:decorative xmlns:adec="http://schemas.microsoft.com/office/drawing/2017/decorative" val="1"/>
              </a:ext>
            </a:extLst>
          </p:cNvPr>
          <p:cNvCxnSpPr>
            <a:cxnSpLocks/>
          </p:cNvCxnSpPr>
          <p:nvPr userDrawn="1"/>
        </p:nvCxnSpPr>
        <p:spPr>
          <a:xfrm flipV="1">
            <a:off x="11496184" y="5611"/>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281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AFB24-9188-4C0A-A512-E59E6F17DCAF}"/>
              </a:ext>
              <a:ext uri="{C183D7F6-B498-43B3-948B-1728B52AA6E4}">
                <adec:decorative xmlns:adec="http://schemas.microsoft.com/office/drawing/2017/decorative" val="1"/>
              </a:ext>
            </a:extLst>
          </p:cNvPr>
          <p:cNvSpPr/>
          <p:nvPr userDrawn="1"/>
        </p:nvSpPr>
        <p:spPr>
          <a:xfrm rot="10800000">
            <a:off x="4565" y="4294289"/>
            <a:ext cx="12188952" cy="258686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a:extLst>
              <a:ext uri="{FF2B5EF4-FFF2-40B4-BE49-F238E27FC236}">
                <a16:creationId xmlns:a16="http://schemas.microsoft.com/office/drawing/2014/main" id="{14D31D73-6FE4-4E4B-8D0B-E55FABBFA92B}"/>
              </a:ext>
              <a:ext uri="{C183D7F6-B498-43B3-948B-1728B52AA6E4}">
                <adec:decorative xmlns:adec="http://schemas.microsoft.com/office/drawing/2017/decorative" val="1"/>
              </a:ext>
            </a:extLst>
          </p:cNvPr>
          <p:cNvSpPr/>
          <p:nvPr userDrawn="1"/>
        </p:nvSpPr>
        <p:spPr>
          <a:xfrm rot="10800000">
            <a:off x="1524" y="4294289"/>
            <a:ext cx="12188952" cy="258686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itle 1">
            <a:extLst>
              <a:ext uri="{FF2B5EF4-FFF2-40B4-BE49-F238E27FC236}">
                <a16:creationId xmlns:a16="http://schemas.microsoft.com/office/drawing/2014/main" id="{39A9F4D9-AE67-4B73-8B27-FD437564D7A6}"/>
              </a:ext>
            </a:extLst>
          </p:cNvPr>
          <p:cNvSpPr>
            <a:spLocks noGrp="1"/>
          </p:cNvSpPr>
          <p:nvPr>
            <p:ph type="ctrTitle"/>
          </p:nvPr>
        </p:nvSpPr>
        <p:spPr>
          <a:xfrm>
            <a:off x="422900" y="4476329"/>
            <a:ext cx="6467547" cy="1558680"/>
          </a:xfrm>
        </p:spPr>
        <p:txBody>
          <a:bodyPr anchor="ctr" anchorCtr="0">
            <a:normAutofit/>
          </a:bodyPr>
          <a:lstStyle>
            <a:lvl1pPr algn="l">
              <a:lnSpc>
                <a:spcPts val="7733"/>
              </a:lnSpc>
              <a:defRPr/>
            </a:lvl1pPr>
          </a:lstStyle>
          <a:p>
            <a:pPr algn="l">
              <a:lnSpc>
                <a:spcPts val="5800"/>
              </a:lnSpc>
            </a:pPr>
            <a:r>
              <a:rPr lang="en-US" sz="4800"/>
              <a:t>Click to edit Master title style</a:t>
            </a:r>
          </a:p>
        </p:txBody>
      </p:sp>
      <p:sp>
        <p:nvSpPr>
          <p:cNvPr id="8" name="Subtitle 24">
            <a:extLst>
              <a:ext uri="{FF2B5EF4-FFF2-40B4-BE49-F238E27FC236}">
                <a16:creationId xmlns:a16="http://schemas.microsoft.com/office/drawing/2014/main" id="{2A23FDD6-741A-4F02-B44B-70D85FCF5325}"/>
              </a:ext>
            </a:extLst>
          </p:cNvPr>
          <p:cNvSpPr>
            <a:spLocks noGrp="1"/>
          </p:cNvSpPr>
          <p:nvPr>
            <p:ph type="subTitle" idx="1"/>
          </p:nvPr>
        </p:nvSpPr>
        <p:spPr>
          <a:xfrm>
            <a:off x="7096924" y="4476329"/>
            <a:ext cx="4046957" cy="1558673"/>
          </a:xfrm>
        </p:spPr>
        <p:txBody>
          <a:bodyPr anchor="ctr">
            <a:normAutofit/>
          </a:bodyPr>
          <a:lstStyle>
            <a:lvl1pPr algn="l">
              <a:lnSpc>
                <a:spcPts val="4267"/>
              </a:lnSpc>
              <a:buNone/>
              <a:defRPr/>
            </a:lvl1pPr>
          </a:lstStyle>
          <a:p>
            <a:pPr algn="l">
              <a:lnSpc>
                <a:spcPts val="3200"/>
              </a:lnSpc>
            </a:pPr>
            <a:r>
              <a:rPr lang="en-US" sz="2200"/>
              <a:t>Click to edit Master subtitle style</a:t>
            </a:r>
          </a:p>
        </p:txBody>
      </p:sp>
      <p:sp>
        <p:nvSpPr>
          <p:cNvPr id="11" name="Picture Placeholder 10">
            <a:extLst>
              <a:ext uri="{FF2B5EF4-FFF2-40B4-BE49-F238E27FC236}">
                <a16:creationId xmlns:a16="http://schemas.microsoft.com/office/drawing/2014/main" id="{8942B78C-790E-4881-96BA-169A876C67F3}"/>
              </a:ext>
            </a:extLst>
          </p:cNvPr>
          <p:cNvSpPr>
            <a:spLocks noGrp="1"/>
          </p:cNvSpPr>
          <p:nvPr>
            <p:ph type="pic" sz="quarter" idx="13"/>
          </p:nvPr>
        </p:nvSpPr>
        <p:spPr>
          <a:xfrm>
            <a:off x="1524" y="0"/>
            <a:ext cx="12188952" cy="4271133"/>
          </a:xfrm>
          <a:solidFill>
            <a:schemeClr val="accent3"/>
          </a:solidFill>
        </p:spPr>
        <p:txBody>
          <a:bodyPr/>
          <a:lstStyle/>
          <a:p>
            <a:r>
              <a:rPr lang="en-US"/>
              <a:t>Click icon to add picture</a:t>
            </a:r>
          </a:p>
        </p:txBody>
      </p:sp>
      <p:sp>
        <p:nvSpPr>
          <p:cNvPr id="9" name="Rectangle 8">
            <a:extLst>
              <a:ext uri="{FF2B5EF4-FFF2-40B4-BE49-F238E27FC236}">
                <a16:creationId xmlns:a16="http://schemas.microsoft.com/office/drawing/2014/main" id="{92381543-EC92-42BD-A142-81963D4273D5}"/>
              </a:ext>
              <a:ext uri="{C183D7F6-B498-43B3-948B-1728B52AA6E4}">
                <adec:decorative xmlns:adec="http://schemas.microsoft.com/office/drawing/2017/decorative" val="1"/>
              </a:ext>
            </a:extLst>
          </p:cNvPr>
          <p:cNvSpPr/>
          <p:nvPr userDrawn="1"/>
        </p:nvSpPr>
        <p:spPr>
          <a:xfrm rot="10800000">
            <a:off x="11494040" y="4993550"/>
            <a:ext cx="699477"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479"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1"/>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0474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2358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9"/>
        <p:cNvGrpSpPr/>
        <p:nvPr/>
      </p:nvGrpSpPr>
      <p:grpSpPr>
        <a:xfrm>
          <a:off x="0" y="0"/>
          <a:ext cx="0" cy="0"/>
          <a:chOff x="0" y="0"/>
          <a:chExt cx="0" cy="0"/>
        </a:xfrm>
      </p:grpSpPr>
      <p:sp>
        <p:nvSpPr>
          <p:cNvPr id="10" name="Google Shape;10;p28"/>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28"/>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2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 name="Google Shape;13;p28"/>
          <p:cNvSpPr txBox="1">
            <a:spLocks noGrp="1"/>
          </p:cNvSpPr>
          <p:nvPr>
            <p:ph type="title"/>
          </p:nvPr>
        </p:nvSpPr>
        <p:spPr>
          <a:xfrm>
            <a:off x="1092200" y="1127467"/>
            <a:ext cx="10007600" cy="1272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r>
              <a:rPr lang="en-US"/>
              <a:t>Click to edit Master title style</a:t>
            </a:r>
            <a:endParaRPr/>
          </a:p>
        </p:txBody>
      </p:sp>
      <p:sp>
        <p:nvSpPr>
          <p:cNvPr id="14" name="Google Shape;14;p28"/>
          <p:cNvSpPr txBox="1">
            <a:spLocks noGrp="1"/>
          </p:cNvSpPr>
          <p:nvPr>
            <p:ph type="body" idx="1"/>
          </p:nvPr>
        </p:nvSpPr>
        <p:spPr>
          <a:xfrm>
            <a:off x="1070933" y="2246167"/>
            <a:ext cx="10007600" cy="3264000"/>
          </a:xfrm>
          <a:prstGeom prst="rect">
            <a:avLst/>
          </a:prstGeom>
          <a:noFill/>
          <a:ln>
            <a:noFill/>
          </a:ln>
        </p:spPr>
        <p:txBody>
          <a:bodyPr spcFirstLastPara="1" wrap="square" lIns="91425" tIns="91425" rIns="91425" bIns="91425" anchor="t" anchorCtr="0">
            <a:normAutofit/>
          </a:bodyPr>
          <a:lstStyle>
            <a:lvl1pPr marL="609585" lvl="0" indent="-397923" algn="l">
              <a:lnSpc>
                <a:spcPct val="115000"/>
              </a:lnSpc>
              <a:spcBef>
                <a:spcPts val="0"/>
              </a:spcBef>
              <a:spcAft>
                <a:spcPts val="0"/>
              </a:spcAft>
              <a:buSzPts val="1100"/>
              <a:buChar char="❖"/>
              <a:defRPr sz="1600">
                <a:latin typeface="Arial"/>
                <a:ea typeface="Arial"/>
                <a:cs typeface="Arial"/>
                <a:sym typeface="Arial"/>
              </a:defRPr>
            </a:lvl1pPr>
            <a:lvl2pPr marL="1219170" lvl="1" indent="-380990" algn="l">
              <a:lnSpc>
                <a:spcPct val="115000"/>
              </a:lnSpc>
              <a:spcBef>
                <a:spcPts val="0"/>
              </a:spcBef>
              <a:spcAft>
                <a:spcPts val="0"/>
              </a:spcAft>
              <a:buClr>
                <a:schemeClr val="lt1"/>
              </a:buClr>
              <a:buSzPts val="900"/>
              <a:buChar char="➢"/>
              <a:defRPr sz="1600">
                <a:latin typeface="Arial"/>
                <a:ea typeface="Arial"/>
                <a:cs typeface="Arial"/>
                <a:sym typeface="Arial"/>
              </a:defRPr>
            </a:lvl2pPr>
            <a:lvl3pPr marL="1828754" lvl="2" indent="-397923" algn="l">
              <a:lnSpc>
                <a:spcPct val="115000"/>
              </a:lnSpc>
              <a:spcBef>
                <a:spcPts val="0"/>
              </a:spcBef>
              <a:spcAft>
                <a:spcPts val="0"/>
              </a:spcAft>
              <a:buSzPts val="1100"/>
              <a:buChar char="■"/>
              <a:defRPr/>
            </a:lvl3pPr>
            <a:lvl4pPr marL="2438339" lvl="3" indent="-397923" algn="l">
              <a:lnSpc>
                <a:spcPct val="115000"/>
              </a:lnSpc>
              <a:spcBef>
                <a:spcPts val="0"/>
              </a:spcBef>
              <a:spcAft>
                <a:spcPts val="0"/>
              </a:spcAft>
              <a:buSzPts val="1100"/>
              <a:buChar char="●"/>
              <a:defRPr/>
            </a:lvl4pPr>
            <a:lvl5pPr marL="3047924" lvl="4" indent="-397923" algn="l">
              <a:lnSpc>
                <a:spcPct val="115000"/>
              </a:lnSpc>
              <a:spcBef>
                <a:spcPts val="0"/>
              </a:spcBef>
              <a:spcAft>
                <a:spcPts val="0"/>
              </a:spcAft>
              <a:buSzPts val="1100"/>
              <a:buChar char="◆"/>
              <a:defRPr/>
            </a:lvl5pPr>
            <a:lvl6pPr marL="3657509" lvl="5" indent="-397923" algn="l">
              <a:lnSpc>
                <a:spcPct val="115000"/>
              </a:lnSpc>
              <a:spcBef>
                <a:spcPts val="0"/>
              </a:spcBef>
              <a:spcAft>
                <a:spcPts val="0"/>
              </a:spcAft>
              <a:buSzPts val="1100"/>
              <a:buChar char="➢"/>
              <a:defRPr/>
            </a:lvl6pPr>
            <a:lvl7pPr marL="4267093" lvl="6" indent="-397923" algn="l">
              <a:lnSpc>
                <a:spcPct val="115000"/>
              </a:lnSpc>
              <a:spcBef>
                <a:spcPts val="0"/>
              </a:spcBef>
              <a:spcAft>
                <a:spcPts val="0"/>
              </a:spcAft>
              <a:buSzPts val="1100"/>
              <a:buChar char="■"/>
              <a:defRPr/>
            </a:lvl7pPr>
            <a:lvl8pPr marL="4876678" lvl="7" indent="-397923" algn="l">
              <a:lnSpc>
                <a:spcPct val="115000"/>
              </a:lnSpc>
              <a:spcBef>
                <a:spcPts val="0"/>
              </a:spcBef>
              <a:spcAft>
                <a:spcPts val="0"/>
              </a:spcAft>
              <a:buSzPts val="1100"/>
              <a:buChar char="●"/>
              <a:defRPr/>
            </a:lvl8pPr>
            <a:lvl9pPr marL="5486263" lvl="8" indent="-397923" algn="l">
              <a:lnSpc>
                <a:spcPct val="115000"/>
              </a:lnSpc>
              <a:spcBef>
                <a:spcPts val="0"/>
              </a:spcBef>
              <a:spcAft>
                <a:spcPts val="0"/>
              </a:spcAft>
              <a:buSzPts val="1100"/>
              <a:buChar char="◆"/>
              <a:defRPr/>
            </a:lvl9pPr>
          </a:lstStyle>
          <a:p>
            <a:pPr lvl="0"/>
            <a:r>
              <a:rPr lang="en-US"/>
              <a:t>Click to edit Master text styles</a:t>
            </a:r>
          </a:p>
        </p:txBody>
      </p:sp>
      <p:sp>
        <p:nvSpPr>
          <p:cNvPr id="15" name="Google Shape;15;p28"/>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42601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16"/>
        <p:cNvGrpSpPr/>
        <p:nvPr/>
      </p:nvGrpSpPr>
      <p:grpSpPr>
        <a:xfrm>
          <a:off x="0" y="0"/>
          <a:ext cx="0" cy="0"/>
          <a:chOff x="0" y="0"/>
          <a:chExt cx="0" cy="0"/>
        </a:xfrm>
      </p:grpSpPr>
      <p:sp>
        <p:nvSpPr>
          <p:cNvPr id="17" name="Google Shape;17;p29"/>
          <p:cNvSpPr/>
          <p:nvPr/>
        </p:nvSpPr>
        <p:spPr>
          <a:xfrm flipH="1">
            <a:off x="6342800" y="3079200"/>
            <a:ext cx="5849200" cy="3778800"/>
          </a:xfrm>
          <a:prstGeom prst="rtTriangl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18" name="Google Shape;18;p29"/>
          <p:cNvGrpSpPr/>
          <p:nvPr/>
        </p:nvGrpSpPr>
        <p:grpSpPr>
          <a:xfrm>
            <a:off x="7458921" y="5281487"/>
            <a:ext cx="3880192" cy="1576453"/>
            <a:chOff x="6917201" y="0"/>
            <a:chExt cx="2227776" cy="863400"/>
          </a:xfrm>
        </p:grpSpPr>
        <p:sp>
          <p:nvSpPr>
            <p:cNvPr id="19" name="Google Shape;19;p29"/>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 name="Google Shape;20;p29"/>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1;p29"/>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2" name="Google Shape;22;p29"/>
          <p:cNvGrpSpPr/>
          <p:nvPr/>
        </p:nvGrpSpPr>
        <p:grpSpPr>
          <a:xfrm>
            <a:off x="265533" y="2"/>
            <a:ext cx="3727217" cy="1444411"/>
            <a:chOff x="6917201" y="0"/>
            <a:chExt cx="2227776" cy="863400"/>
          </a:xfrm>
        </p:grpSpPr>
        <p:sp>
          <p:nvSpPr>
            <p:cNvPr id="23" name="Google Shape;23;p29"/>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29"/>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29"/>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26" name="Google Shape;26;p29"/>
          <p:cNvSpPr txBox="1">
            <a:spLocks noGrp="1"/>
          </p:cNvSpPr>
          <p:nvPr>
            <p:ph type="title"/>
          </p:nvPr>
        </p:nvSpPr>
        <p:spPr>
          <a:xfrm>
            <a:off x="2518245" y="2328133"/>
            <a:ext cx="7170000" cy="2194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4267">
                <a:solidFill>
                  <a:schemeClr val="dk2"/>
                </a:solidFill>
              </a:defRPr>
            </a:lvl1pPr>
            <a:lvl2pPr lvl="1" algn="ctr">
              <a:lnSpc>
                <a:spcPct val="100000"/>
              </a:lnSpc>
              <a:spcBef>
                <a:spcPts val="0"/>
              </a:spcBef>
              <a:spcAft>
                <a:spcPts val="0"/>
              </a:spcAft>
              <a:buClr>
                <a:schemeClr val="dk2"/>
              </a:buClr>
              <a:buSzPts val="3200"/>
              <a:buNone/>
              <a:defRPr sz="4267">
                <a:solidFill>
                  <a:schemeClr val="dk2"/>
                </a:solidFill>
              </a:defRPr>
            </a:lvl2pPr>
            <a:lvl3pPr lvl="2" algn="ctr">
              <a:lnSpc>
                <a:spcPct val="100000"/>
              </a:lnSpc>
              <a:spcBef>
                <a:spcPts val="0"/>
              </a:spcBef>
              <a:spcAft>
                <a:spcPts val="0"/>
              </a:spcAft>
              <a:buClr>
                <a:schemeClr val="dk2"/>
              </a:buClr>
              <a:buSzPts val="3200"/>
              <a:buNone/>
              <a:defRPr sz="4267">
                <a:solidFill>
                  <a:schemeClr val="dk2"/>
                </a:solidFill>
              </a:defRPr>
            </a:lvl3pPr>
            <a:lvl4pPr lvl="3" algn="ctr">
              <a:lnSpc>
                <a:spcPct val="100000"/>
              </a:lnSpc>
              <a:spcBef>
                <a:spcPts val="0"/>
              </a:spcBef>
              <a:spcAft>
                <a:spcPts val="0"/>
              </a:spcAft>
              <a:buClr>
                <a:schemeClr val="dk2"/>
              </a:buClr>
              <a:buSzPts val="3200"/>
              <a:buNone/>
              <a:defRPr sz="4267">
                <a:solidFill>
                  <a:schemeClr val="dk2"/>
                </a:solidFill>
              </a:defRPr>
            </a:lvl4pPr>
            <a:lvl5pPr lvl="4" algn="ctr">
              <a:lnSpc>
                <a:spcPct val="100000"/>
              </a:lnSpc>
              <a:spcBef>
                <a:spcPts val="0"/>
              </a:spcBef>
              <a:spcAft>
                <a:spcPts val="0"/>
              </a:spcAft>
              <a:buClr>
                <a:schemeClr val="dk2"/>
              </a:buClr>
              <a:buSzPts val="3200"/>
              <a:buNone/>
              <a:defRPr sz="4267">
                <a:solidFill>
                  <a:schemeClr val="dk2"/>
                </a:solidFill>
              </a:defRPr>
            </a:lvl5pPr>
            <a:lvl6pPr lvl="5" algn="ctr">
              <a:lnSpc>
                <a:spcPct val="100000"/>
              </a:lnSpc>
              <a:spcBef>
                <a:spcPts val="0"/>
              </a:spcBef>
              <a:spcAft>
                <a:spcPts val="0"/>
              </a:spcAft>
              <a:buClr>
                <a:schemeClr val="dk2"/>
              </a:buClr>
              <a:buSzPts val="3200"/>
              <a:buNone/>
              <a:defRPr sz="4267">
                <a:solidFill>
                  <a:schemeClr val="dk2"/>
                </a:solidFill>
              </a:defRPr>
            </a:lvl6pPr>
            <a:lvl7pPr lvl="6" algn="ctr">
              <a:lnSpc>
                <a:spcPct val="100000"/>
              </a:lnSpc>
              <a:spcBef>
                <a:spcPts val="0"/>
              </a:spcBef>
              <a:spcAft>
                <a:spcPts val="0"/>
              </a:spcAft>
              <a:buClr>
                <a:schemeClr val="dk2"/>
              </a:buClr>
              <a:buSzPts val="3200"/>
              <a:buNone/>
              <a:defRPr sz="4267">
                <a:solidFill>
                  <a:schemeClr val="dk2"/>
                </a:solidFill>
              </a:defRPr>
            </a:lvl7pPr>
            <a:lvl8pPr lvl="7" algn="ctr">
              <a:lnSpc>
                <a:spcPct val="100000"/>
              </a:lnSpc>
              <a:spcBef>
                <a:spcPts val="0"/>
              </a:spcBef>
              <a:spcAft>
                <a:spcPts val="0"/>
              </a:spcAft>
              <a:buClr>
                <a:schemeClr val="dk2"/>
              </a:buClr>
              <a:buSzPts val="3200"/>
              <a:buNone/>
              <a:defRPr sz="4267">
                <a:solidFill>
                  <a:schemeClr val="dk2"/>
                </a:solidFill>
              </a:defRPr>
            </a:lvl8pPr>
            <a:lvl9pPr lvl="8" algn="ctr">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27" name="Google Shape;27;p29"/>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9086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28"/>
        <p:cNvGrpSpPr/>
        <p:nvPr/>
      </p:nvGrpSpPr>
      <p:grpSpPr>
        <a:xfrm>
          <a:off x="0" y="0"/>
          <a:ext cx="0" cy="0"/>
          <a:chOff x="0" y="0"/>
          <a:chExt cx="0" cy="0"/>
        </a:xfrm>
      </p:grpSpPr>
      <p:sp>
        <p:nvSpPr>
          <p:cNvPr id="29" name="Google Shape;29;p30"/>
          <p:cNvSpPr/>
          <p:nvPr/>
        </p:nvSpPr>
        <p:spPr>
          <a:xfrm>
            <a:off x="41" y="3766000"/>
            <a:ext cx="9827200" cy="30920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30"/>
          <p:cNvSpPr/>
          <p:nvPr/>
        </p:nvSpPr>
        <p:spPr>
          <a:xfrm flipH="1">
            <a:off x="4776800" y="2067600"/>
            <a:ext cx="74152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30"/>
          <p:cNvSpPr/>
          <p:nvPr/>
        </p:nvSpPr>
        <p:spPr>
          <a:xfrm rot="10800000">
            <a:off x="6745207" y="0"/>
            <a:ext cx="5446800" cy="2736800"/>
          </a:xfrm>
          <a:prstGeom prst="rtTriangl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 name="Google Shape;32;p30"/>
          <p:cNvSpPr/>
          <p:nvPr/>
        </p:nvSpPr>
        <p:spPr>
          <a:xfrm>
            <a:off x="271033"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33" name="Google Shape;33;p30"/>
          <p:cNvGrpSpPr/>
          <p:nvPr/>
        </p:nvGrpSpPr>
        <p:grpSpPr>
          <a:xfrm>
            <a:off x="340267" y="789"/>
            <a:ext cx="3000484" cy="1392400"/>
            <a:chOff x="255200" y="592"/>
            <a:chExt cx="2250363" cy="1044300"/>
          </a:xfrm>
        </p:grpSpPr>
        <p:sp>
          <p:nvSpPr>
            <p:cNvPr id="34" name="Google Shape;34;p30"/>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30"/>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30"/>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37" name="Google Shape;37;p30"/>
          <p:cNvGrpSpPr/>
          <p:nvPr/>
        </p:nvGrpSpPr>
        <p:grpSpPr>
          <a:xfrm>
            <a:off x="1207194" y="789"/>
            <a:ext cx="3000484" cy="1392400"/>
            <a:chOff x="905395" y="592"/>
            <a:chExt cx="2250363" cy="1044300"/>
          </a:xfrm>
        </p:grpSpPr>
        <p:sp>
          <p:nvSpPr>
            <p:cNvPr id="38" name="Google Shape;38;p30"/>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 name="Google Shape;39;p3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30"/>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41" name="Google Shape;41;p30"/>
          <p:cNvGrpSpPr/>
          <p:nvPr/>
        </p:nvGrpSpPr>
        <p:grpSpPr>
          <a:xfrm>
            <a:off x="9409958" y="6784"/>
            <a:ext cx="2468375" cy="1002811"/>
            <a:chOff x="6917201" y="0"/>
            <a:chExt cx="2227776" cy="863400"/>
          </a:xfrm>
        </p:grpSpPr>
        <p:sp>
          <p:nvSpPr>
            <p:cNvPr id="42" name="Google Shape;42;p30"/>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 name="Google Shape;43;p30"/>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 name="Google Shape;44;p30"/>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45" name="Google Shape;45;p30"/>
          <p:cNvGrpSpPr/>
          <p:nvPr/>
        </p:nvGrpSpPr>
        <p:grpSpPr>
          <a:xfrm>
            <a:off x="8737377" y="5623803"/>
            <a:ext cx="3185423" cy="1234316"/>
            <a:chOff x="6917201" y="0"/>
            <a:chExt cx="2227776" cy="863400"/>
          </a:xfrm>
        </p:grpSpPr>
        <p:sp>
          <p:nvSpPr>
            <p:cNvPr id="46" name="Google Shape;46;p30"/>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30"/>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30"/>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49" name="Google Shape;49;p30"/>
          <p:cNvGrpSpPr/>
          <p:nvPr/>
        </p:nvGrpSpPr>
        <p:grpSpPr>
          <a:xfrm>
            <a:off x="265533" y="5407536"/>
            <a:ext cx="3727217" cy="1444411"/>
            <a:chOff x="6917201" y="0"/>
            <a:chExt cx="2227776" cy="863400"/>
          </a:xfrm>
        </p:grpSpPr>
        <p:sp>
          <p:nvSpPr>
            <p:cNvPr id="50" name="Google Shape;50;p3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 name="Google Shape;51;p3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 name="Google Shape;52;p3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53" name="Google Shape;53;p30"/>
          <p:cNvSpPr txBox="1">
            <a:spLocks noGrp="1"/>
          </p:cNvSpPr>
          <p:nvPr>
            <p:ph type="ctrTitle"/>
          </p:nvPr>
        </p:nvSpPr>
        <p:spPr>
          <a:xfrm>
            <a:off x="2478271" y="2430444"/>
            <a:ext cx="7148400" cy="1930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5067"/>
            </a:lvl1pPr>
            <a:lvl2pPr lvl="1" algn="ctr">
              <a:lnSpc>
                <a:spcPct val="100000"/>
              </a:lnSpc>
              <a:spcBef>
                <a:spcPts val="0"/>
              </a:spcBef>
              <a:spcAft>
                <a:spcPts val="0"/>
              </a:spcAft>
              <a:buSzPts val="3800"/>
              <a:buNone/>
              <a:defRPr sz="5067"/>
            </a:lvl2pPr>
            <a:lvl3pPr lvl="2" algn="ctr">
              <a:lnSpc>
                <a:spcPct val="100000"/>
              </a:lnSpc>
              <a:spcBef>
                <a:spcPts val="0"/>
              </a:spcBef>
              <a:spcAft>
                <a:spcPts val="0"/>
              </a:spcAft>
              <a:buSzPts val="3800"/>
              <a:buNone/>
              <a:defRPr sz="5067"/>
            </a:lvl3pPr>
            <a:lvl4pPr lvl="3" algn="ctr">
              <a:lnSpc>
                <a:spcPct val="100000"/>
              </a:lnSpc>
              <a:spcBef>
                <a:spcPts val="0"/>
              </a:spcBef>
              <a:spcAft>
                <a:spcPts val="0"/>
              </a:spcAft>
              <a:buSzPts val="3800"/>
              <a:buNone/>
              <a:defRPr sz="5067"/>
            </a:lvl4pPr>
            <a:lvl5pPr lvl="4" algn="ctr">
              <a:lnSpc>
                <a:spcPct val="100000"/>
              </a:lnSpc>
              <a:spcBef>
                <a:spcPts val="0"/>
              </a:spcBef>
              <a:spcAft>
                <a:spcPts val="0"/>
              </a:spcAft>
              <a:buSzPts val="3800"/>
              <a:buNone/>
              <a:defRPr sz="5067"/>
            </a:lvl5pPr>
            <a:lvl6pPr lvl="5" algn="ctr">
              <a:lnSpc>
                <a:spcPct val="100000"/>
              </a:lnSpc>
              <a:spcBef>
                <a:spcPts val="0"/>
              </a:spcBef>
              <a:spcAft>
                <a:spcPts val="0"/>
              </a:spcAft>
              <a:buSzPts val="3800"/>
              <a:buNone/>
              <a:defRPr sz="5067"/>
            </a:lvl6pPr>
            <a:lvl7pPr lvl="6" algn="ctr">
              <a:lnSpc>
                <a:spcPct val="100000"/>
              </a:lnSpc>
              <a:spcBef>
                <a:spcPts val="0"/>
              </a:spcBef>
              <a:spcAft>
                <a:spcPts val="0"/>
              </a:spcAft>
              <a:buSzPts val="3800"/>
              <a:buNone/>
              <a:defRPr sz="5067"/>
            </a:lvl7pPr>
            <a:lvl8pPr lvl="7" algn="ctr">
              <a:lnSpc>
                <a:spcPct val="100000"/>
              </a:lnSpc>
              <a:spcBef>
                <a:spcPts val="0"/>
              </a:spcBef>
              <a:spcAft>
                <a:spcPts val="0"/>
              </a:spcAft>
              <a:buSzPts val="3800"/>
              <a:buNone/>
              <a:defRPr sz="5067"/>
            </a:lvl8pPr>
            <a:lvl9pPr lvl="8" algn="ctr">
              <a:lnSpc>
                <a:spcPct val="100000"/>
              </a:lnSpc>
              <a:spcBef>
                <a:spcPts val="0"/>
              </a:spcBef>
              <a:spcAft>
                <a:spcPts val="0"/>
              </a:spcAft>
              <a:buSzPts val="3800"/>
              <a:buNone/>
              <a:defRPr sz="5067"/>
            </a:lvl9pPr>
          </a:lstStyle>
          <a:p>
            <a:r>
              <a:rPr lang="en-US"/>
              <a:t>Click to edit Master title style</a:t>
            </a:r>
            <a:endParaRPr/>
          </a:p>
        </p:txBody>
      </p:sp>
      <p:sp>
        <p:nvSpPr>
          <p:cNvPr id="54" name="Google Shape;54;p30"/>
          <p:cNvSpPr txBox="1">
            <a:spLocks noGrp="1"/>
          </p:cNvSpPr>
          <p:nvPr>
            <p:ph type="subTitle" idx="1"/>
          </p:nvPr>
        </p:nvSpPr>
        <p:spPr>
          <a:xfrm>
            <a:off x="2478267" y="4550877"/>
            <a:ext cx="7148400" cy="69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2133">
                <a:solidFill>
                  <a:schemeClr val="lt1"/>
                </a:solidFill>
              </a:defRPr>
            </a:lvl1pPr>
            <a:lvl2pPr lvl="1" algn="ctr">
              <a:lnSpc>
                <a:spcPct val="100000"/>
              </a:lnSpc>
              <a:spcBef>
                <a:spcPts val="0"/>
              </a:spcBef>
              <a:spcAft>
                <a:spcPts val="0"/>
              </a:spcAft>
              <a:buClr>
                <a:schemeClr val="lt1"/>
              </a:buClr>
              <a:buSzPts val="1600"/>
              <a:buNone/>
              <a:defRPr sz="2133">
                <a:solidFill>
                  <a:schemeClr val="lt1"/>
                </a:solidFill>
              </a:defRPr>
            </a:lvl2pPr>
            <a:lvl3pPr lvl="2" algn="ctr">
              <a:lnSpc>
                <a:spcPct val="100000"/>
              </a:lnSpc>
              <a:spcBef>
                <a:spcPts val="0"/>
              </a:spcBef>
              <a:spcAft>
                <a:spcPts val="0"/>
              </a:spcAft>
              <a:buClr>
                <a:schemeClr val="lt1"/>
              </a:buClr>
              <a:buSzPts val="1600"/>
              <a:buNone/>
              <a:defRPr sz="2133">
                <a:solidFill>
                  <a:schemeClr val="lt1"/>
                </a:solidFill>
              </a:defRPr>
            </a:lvl3pPr>
            <a:lvl4pPr lvl="3" algn="ctr">
              <a:lnSpc>
                <a:spcPct val="100000"/>
              </a:lnSpc>
              <a:spcBef>
                <a:spcPts val="0"/>
              </a:spcBef>
              <a:spcAft>
                <a:spcPts val="0"/>
              </a:spcAft>
              <a:buClr>
                <a:schemeClr val="lt1"/>
              </a:buClr>
              <a:buSzPts val="1600"/>
              <a:buNone/>
              <a:defRPr sz="2133">
                <a:solidFill>
                  <a:schemeClr val="lt1"/>
                </a:solidFill>
              </a:defRPr>
            </a:lvl4pPr>
            <a:lvl5pPr lvl="4" algn="ctr">
              <a:lnSpc>
                <a:spcPct val="100000"/>
              </a:lnSpc>
              <a:spcBef>
                <a:spcPts val="0"/>
              </a:spcBef>
              <a:spcAft>
                <a:spcPts val="0"/>
              </a:spcAft>
              <a:buClr>
                <a:schemeClr val="lt1"/>
              </a:buClr>
              <a:buSzPts val="1600"/>
              <a:buNone/>
              <a:defRPr sz="2133">
                <a:solidFill>
                  <a:schemeClr val="lt1"/>
                </a:solidFill>
              </a:defRPr>
            </a:lvl5pPr>
            <a:lvl6pPr lvl="5" algn="ctr">
              <a:lnSpc>
                <a:spcPct val="100000"/>
              </a:lnSpc>
              <a:spcBef>
                <a:spcPts val="0"/>
              </a:spcBef>
              <a:spcAft>
                <a:spcPts val="0"/>
              </a:spcAft>
              <a:buClr>
                <a:schemeClr val="lt1"/>
              </a:buClr>
              <a:buSzPts val="1600"/>
              <a:buNone/>
              <a:defRPr sz="2133">
                <a:solidFill>
                  <a:schemeClr val="lt1"/>
                </a:solidFill>
              </a:defRPr>
            </a:lvl6pPr>
            <a:lvl7pPr lvl="6" algn="ctr">
              <a:lnSpc>
                <a:spcPct val="100000"/>
              </a:lnSpc>
              <a:spcBef>
                <a:spcPts val="0"/>
              </a:spcBef>
              <a:spcAft>
                <a:spcPts val="0"/>
              </a:spcAft>
              <a:buClr>
                <a:schemeClr val="lt1"/>
              </a:buClr>
              <a:buSzPts val="1600"/>
              <a:buNone/>
              <a:defRPr sz="2133">
                <a:solidFill>
                  <a:schemeClr val="lt1"/>
                </a:solidFill>
              </a:defRPr>
            </a:lvl7pPr>
            <a:lvl8pPr lvl="7" algn="ctr">
              <a:lnSpc>
                <a:spcPct val="100000"/>
              </a:lnSpc>
              <a:spcBef>
                <a:spcPts val="0"/>
              </a:spcBef>
              <a:spcAft>
                <a:spcPts val="0"/>
              </a:spcAft>
              <a:buClr>
                <a:schemeClr val="lt1"/>
              </a:buClr>
              <a:buSzPts val="1600"/>
              <a:buNone/>
              <a:defRPr sz="2133">
                <a:solidFill>
                  <a:schemeClr val="lt1"/>
                </a:solidFill>
              </a:defRPr>
            </a:lvl8pPr>
            <a:lvl9pPr lvl="8" algn="ctr">
              <a:lnSpc>
                <a:spcPct val="100000"/>
              </a:lnSpc>
              <a:spcBef>
                <a:spcPts val="0"/>
              </a:spcBef>
              <a:spcAft>
                <a:spcPts val="0"/>
              </a:spcAft>
              <a:buClr>
                <a:schemeClr val="lt1"/>
              </a:buClr>
              <a:buSzPts val="1600"/>
              <a:buNone/>
              <a:defRPr sz="2133">
                <a:solidFill>
                  <a:schemeClr val="lt1"/>
                </a:solidFill>
              </a:defRPr>
            </a:lvl9pPr>
          </a:lstStyle>
          <a:p>
            <a:r>
              <a:rPr lang="en-US"/>
              <a:t>Click to edit Master subtitle style</a:t>
            </a:r>
            <a:endParaRPr/>
          </a:p>
        </p:txBody>
      </p:sp>
      <p:sp>
        <p:nvSpPr>
          <p:cNvPr id="55" name="Google Shape;55;p30"/>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669A2AC2-4A65-4CDC-911D-5FC38699299A}" type="slidenum">
              <a:rPr lang="en-US" smtClean="0"/>
              <a:t>‹#›</a:t>
            </a:fld>
            <a:endParaRPr lang="en-US"/>
          </a:p>
        </p:txBody>
      </p:sp>
    </p:spTree>
    <p:extLst>
      <p:ext uri="{BB962C8B-B14F-4D97-AF65-F5344CB8AC3E}">
        <p14:creationId xmlns:p14="http://schemas.microsoft.com/office/powerpoint/2010/main" val="23971683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31"/>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 name="Google Shape;58;p31"/>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 name="Google Shape;59;p31"/>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 name="Google Shape;60;p31"/>
          <p:cNvSpPr txBox="1">
            <a:spLocks noGrp="1"/>
          </p:cNvSpPr>
          <p:nvPr>
            <p:ph type="title"/>
          </p:nvPr>
        </p:nvSpPr>
        <p:spPr>
          <a:xfrm>
            <a:off x="1092200" y="1127467"/>
            <a:ext cx="10007600" cy="1272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r>
              <a:rPr lang="en-US"/>
              <a:t>Click to edit Master title style</a:t>
            </a:r>
            <a:endParaRPr/>
          </a:p>
        </p:txBody>
      </p:sp>
      <p:sp>
        <p:nvSpPr>
          <p:cNvPr id="61" name="Google Shape;61;p31"/>
          <p:cNvSpPr txBox="1">
            <a:spLocks noGrp="1"/>
          </p:cNvSpPr>
          <p:nvPr>
            <p:ph type="body" idx="1"/>
          </p:nvPr>
        </p:nvSpPr>
        <p:spPr>
          <a:xfrm>
            <a:off x="1092200" y="2654300"/>
            <a:ext cx="4914800" cy="3264000"/>
          </a:xfrm>
          <a:prstGeom prst="rect">
            <a:avLst/>
          </a:prstGeom>
          <a:noFill/>
          <a:ln>
            <a:noFill/>
          </a:ln>
        </p:spPr>
        <p:txBody>
          <a:bodyPr spcFirstLastPara="1" wrap="square" lIns="91425" tIns="91425" rIns="91425" bIns="91425" anchor="t" anchorCtr="0">
            <a:normAutofit/>
          </a:bodyPr>
          <a:lstStyle>
            <a:lvl1pPr marL="609585" lvl="0" indent="-414856" algn="l">
              <a:lnSpc>
                <a:spcPct val="115000"/>
              </a:lnSpc>
              <a:spcBef>
                <a:spcPts val="0"/>
              </a:spcBef>
              <a:spcAft>
                <a:spcPts val="0"/>
              </a:spcAft>
              <a:buSzPts val="1300"/>
              <a:buChar char="●"/>
              <a:defRPr/>
            </a:lvl1pPr>
            <a:lvl2pPr marL="1219170" lvl="1" indent="-397923" algn="l">
              <a:lnSpc>
                <a:spcPct val="115000"/>
              </a:lnSpc>
              <a:spcBef>
                <a:spcPts val="0"/>
              </a:spcBef>
              <a:spcAft>
                <a:spcPts val="0"/>
              </a:spcAft>
              <a:buSzPts val="1100"/>
              <a:buChar char="○"/>
              <a:defRPr/>
            </a:lvl2pPr>
            <a:lvl3pPr marL="1828754" lvl="2" indent="-397923" algn="l">
              <a:lnSpc>
                <a:spcPct val="115000"/>
              </a:lnSpc>
              <a:spcBef>
                <a:spcPts val="0"/>
              </a:spcBef>
              <a:spcAft>
                <a:spcPts val="0"/>
              </a:spcAft>
              <a:buSzPts val="1100"/>
              <a:buChar char="■"/>
              <a:defRPr/>
            </a:lvl3pPr>
            <a:lvl4pPr marL="2438339" lvl="3" indent="-397923" algn="l">
              <a:lnSpc>
                <a:spcPct val="115000"/>
              </a:lnSpc>
              <a:spcBef>
                <a:spcPts val="0"/>
              </a:spcBef>
              <a:spcAft>
                <a:spcPts val="0"/>
              </a:spcAft>
              <a:buSzPts val="1100"/>
              <a:buChar char="●"/>
              <a:defRPr/>
            </a:lvl4pPr>
            <a:lvl5pPr marL="3047924" lvl="4" indent="-397923" algn="l">
              <a:lnSpc>
                <a:spcPct val="115000"/>
              </a:lnSpc>
              <a:spcBef>
                <a:spcPts val="0"/>
              </a:spcBef>
              <a:spcAft>
                <a:spcPts val="0"/>
              </a:spcAft>
              <a:buSzPts val="1100"/>
              <a:buChar char="○"/>
              <a:defRPr/>
            </a:lvl5pPr>
            <a:lvl6pPr marL="3657509" lvl="5" indent="-397923" algn="l">
              <a:lnSpc>
                <a:spcPct val="115000"/>
              </a:lnSpc>
              <a:spcBef>
                <a:spcPts val="0"/>
              </a:spcBef>
              <a:spcAft>
                <a:spcPts val="0"/>
              </a:spcAft>
              <a:buSzPts val="1100"/>
              <a:buChar char="■"/>
              <a:defRPr/>
            </a:lvl6pPr>
            <a:lvl7pPr marL="4267093" lvl="6" indent="-397923" algn="l">
              <a:lnSpc>
                <a:spcPct val="115000"/>
              </a:lnSpc>
              <a:spcBef>
                <a:spcPts val="0"/>
              </a:spcBef>
              <a:spcAft>
                <a:spcPts val="0"/>
              </a:spcAft>
              <a:buSzPts val="1100"/>
              <a:buChar char="●"/>
              <a:defRPr/>
            </a:lvl7pPr>
            <a:lvl8pPr marL="4876678" lvl="7" indent="-397923" algn="l">
              <a:lnSpc>
                <a:spcPct val="115000"/>
              </a:lnSpc>
              <a:spcBef>
                <a:spcPts val="0"/>
              </a:spcBef>
              <a:spcAft>
                <a:spcPts val="0"/>
              </a:spcAft>
              <a:buSzPts val="1100"/>
              <a:buChar char="○"/>
              <a:defRPr/>
            </a:lvl8pPr>
            <a:lvl9pPr marL="5486263" lvl="8" indent="-397923" algn="l">
              <a:lnSpc>
                <a:spcPct val="115000"/>
              </a:lnSpc>
              <a:spcBef>
                <a:spcPts val="0"/>
              </a:spcBef>
              <a:spcAft>
                <a:spcPts val="0"/>
              </a:spcAft>
              <a:buSzPts val="1100"/>
              <a:buChar char="■"/>
              <a:defRPr/>
            </a:lvl9pPr>
          </a:lstStyle>
          <a:p>
            <a:pPr lvl="0"/>
            <a:r>
              <a:rPr lang="en-US"/>
              <a:t>Click to edit Master text styles</a:t>
            </a:r>
          </a:p>
        </p:txBody>
      </p:sp>
      <p:sp>
        <p:nvSpPr>
          <p:cNvPr id="62" name="Google Shape;62;p31"/>
          <p:cNvSpPr txBox="1">
            <a:spLocks noGrp="1"/>
          </p:cNvSpPr>
          <p:nvPr>
            <p:ph type="body" idx="2"/>
          </p:nvPr>
        </p:nvSpPr>
        <p:spPr>
          <a:xfrm>
            <a:off x="6184900" y="2654300"/>
            <a:ext cx="4914800" cy="3264000"/>
          </a:xfrm>
          <a:prstGeom prst="rect">
            <a:avLst/>
          </a:prstGeom>
          <a:noFill/>
          <a:ln>
            <a:noFill/>
          </a:ln>
        </p:spPr>
        <p:txBody>
          <a:bodyPr spcFirstLastPara="1" wrap="square" lIns="91425" tIns="91425" rIns="91425" bIns="91425" anchor="t" anchorCtr="0">
            <a:normAutofit/>
          </a:bodyPr>
          <a:lstStyle>
            <a:lvl1pPr marL="609585" lvl="0" indent="-414856" algn="l">
              <a:lnSpc>
                <a:spcPct val="115000"/>
              </a:lnSpc>
              <a:spcBef>
                <a:spcPts val="0"/>
              </a:spcBef>
              <a:spcAft>
                <a:spcPts val="0"/>
              </a:spcAft>
              <a:buSzPts val="1300"/>
              <a:buChar char="●"/>
              <a:defRPr/>
            </a:lvl1pPr>
            <a:lvl2pPr marL="1219170" lvl="1" indent="-397923" algn="l">
              <a:lnSpc>
                <a:spcPct val="115000"/>
              </a:lnSpc>
              <a:spcBef>
                <a:spcPts val="0"/>
              </a:spcBef>
              <a:spcAft>
                <a:spcPts val="0"/>
              </a:spcAft>
              <a:buSzPts val="1100"/>
              <a:buChar char="○"/>
              <a:defRPr/>
            </a:lvl2pPr>
            <a:lvl3pPr marL="1828754" lvl="2" indent="-397923" algn="l">
              <a:lnSpc>
                <a:spcPct val="115000"/>
              </a:lnSpc>
              <a:spcBef>
                <a:spcPts val="0"/>
              </a:spcBef>
              <a:spcAft>
                <a:spcPts val="0"/>
              </a:spcAft>
              <a:buSzPts val="1100"/>
              <a:buChar char="■"/>
              <a:defRPr/>
            </a:lvl3pPr>
            <a:lvl4pPr marL="2438339" lvl="3" indent="-397923" algn="l">
              <a:lnSpc>
                <a:spcPct val="115000"/>
              </a:lnSpc>
              <a:spcBef>
                <a:spcPts val="0"/>
              </a:spcBef>
              <a:spcAft>
                <a:spcPts val="0"/>
              </a:spcAft>
              <a:buSzPts val="1100"/>
              <a:buChar char="●"/>
              <a:defRPr/>
            </a:lvl4pPr>
            <a:lvl5pPr marL="3047924" lvl="4" indent="-397923" algn="l">
              <a:lnSpc>
                <a:spcPct val="115000"/>
              </a:lnSpc>
              <a:spcBef>
                <a:spcPts val="0"/>
              </a:spcBef>
              <a:spcAft>
                <a:spcPts val="0"/>
              </a:spcAft>
              <a:buSzPts val="1100"/>
              <a:buChar char="○"/>
              <a:defRPr/>
            </a:lvl5pPr>
            <a:lvl6pPr marL="3657509" lvl="5" indent="-397923" algn="l">
              <a:lnSpc>
                <a:spcPct val="115000"/>
              </a:lnSpc>
              <a:spcBef>
                <a:spcPts val="0"/>
              </a:spcBef>
              <a:spcAft>
                <a:spcPts val="0"/>
              </a:spcAft>
              <a:buSzPts val="1100"/>
              <a:buChar char="■"/>
              <a:defRPr/>
            </a:lvl6pPr>
            <a:lvl7pPr marL="4267093" lvl="6" indent="-397923" algn="l">
              <a:lnSpc>
                <a:spcPct val="115000"/>
              </a:lnSpc>
              <a:spcBef>
                <a:spcPts val="0"/>
              </a:spcBef>
              <a:spcAft>
                <a:spcPts val="0"/>
              </a:spcAft>
              <a:buSzPts val="1100"/>
              <a:buChar char="●"/>
              <a:defRPr/>
            </a:lvl7pPr>
            <a:lvl8pPr marL="4876678" lvl="7" indent="-397923" algn="l">
              <a:lnSpc>
                <a:spcPct val="115000"/>
              </a:lnSpc>
              <a:spcBef>
                <a:spcPts val="0"/>
              </a:spcBef>
              <a:spcAft>
                <a:spcPts val="0"/>
              </a:spcAft>
              <a:buSzPts val="1100"/>
              <a:buChar char="○"/>
              <a:defRPr/>
            </a:lvl8pPr>
            <a:lvl9pPr marL="5486263" lvl="8" indent="-397923" algn="l">
              <a:lnSpc>
                <a:spcPct val="115000"/>
              </a:lnSpc>
              <a:spcBef>
                <a:spcPts val="0"/>
              </a:spcBef>
              <a:spcAft>
                <a:spcPts val="0"/>
              </a:spcAft>
              <a:buSzPts val="1100"/>
              <a:buChar char="■"/>
              <a:defRPr/>
            </a:lvl9pPr>
          </a:lstStyle>
          <a:p>
            <a:pPr lvl="0"/>
            <a:r>
              <a:rPr lang="en-US"/>
              <a:t>Click to edit Master text styles</a:t>
            </a:r>
          </a:p>
        </p:txBody>
      </p:sp>
      <p:sp>
        <p:nvSpPr>
          <p:cNvPr id="63" name="Google Shape;63;p31"/>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669A2AC2-4A65-4CDC-911D-5FC38699299A}" type="slidenum">
              <a:rPr lang="en-US" smtClean="0"/>
              <a:t>‹#›</a:t>
            </a:fld>
            <a:endParaRPr lang="en-US"/>
          </a:p>
        </p:txBody>
      </p:sp>
    </p:spTree>
    <p:extLst>
      <p:ext uri="{BB962C8B-B14F-4D97-AF65-F5344CB8AC3E}">
        <p14:creationId xmlns:p14="http://schemas.microsoft.com/office/powerpoint/2010/main" val="8390838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32"/>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 name="Google Shape;66;p32"/>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 name="Google Shape;67;p32"/>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 name="Google Shape;68;p32"/>
          <p:cNvSpPr txBox="1">
            <a:spLocks noGrp="1"/>
          </p:cNvSpPr>
          <p:nvPr>
            <p:ph type="title"/>
          </p:nvPr>
        </p:nvSpPr>
        <p:spPr>
          <a:xfrm>
            <a:off x="1092200" y="1127467"/>
            <a:ext cx="10007600" cy="1272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r>
              <a:rPr lang="en-US"/>
              <a:t>Click to edit Master title style</a:t>
            </a:r>
            <a:endParaRPr/>
          </a:p>
        </p:txBody>
      </p:sp>
      <p:sp>
        <p:nvSpPr>
          <p:cNvPr id="69" name="Google Shape;69;p32"/>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669A2AC2-4A65-4CDC-911D-5FC38699299A}" type="slidenum">
              <a:rPr lang="en-US" smtClean="0"/>
              <a:t>‹#›</a:t>
            </a:fld>
            <a:endParaRPr lang="en-US"/>
          </a:p>
        </p:txBody>
      </p:sp>
    </p:spTree>
    <p:extLst>
      <p:ext uri="{BB962C8B-B14F-4D97-AF65-F5344CB8AC3E}">
        <p14:creationId xmlns:p14="http://schemas.microsoft.com/office/powerpoint/2010/main" val="1906030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33"/>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 name="Google Shape;72;p33"/>
          <p:cNvSpPr/>
          <p:nvPr/>
        </p:nvSpPr>
        <p:spPr>
          <a:xfrm>
            <a:off x="41" y="3766000"/>
            <a:ext cx="9827200" cy="3092000"/>
          </a:xfrm>
          <a:prstGeom prst="rtTriangl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 name="Google Shape;73;p33"/>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 name="Google Shape;74;p33"/>
          <p:cNvSpPr txBox="1">
            <a:spLocks noGrp="1"/>
          </p:cNvSpPr>
          <p:nvPr>
            <p:ph type="title"/>
          </p:nvPr>
        </p:nvSpPr>
        <p:spPr>
          <a:xfrm>
            <a:off x="1092200" y="1127467"/>
            <a:ext cx="4945600" cy="1844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r>
              <a:rPr lang="en-US"/>
              <a:t>Click to edit Master title style</a:t>
            </a:r>
            <a:endParaRPr/>
          </a:p>
        </p:txBody>
      </p:sp>
      <p:sp>
        <p:nvSpPr>
          <p:cNvPr id="75" name="Google Shape;75;p33"/>
          <p:cNvSpPr txBox="1">
            <a:spLocks noGrp="1"/>
          </p:cNvSpPr>
          <p:nvPr>
            <p:ph type="body" idx="1"/>
          </p:nvPr>
        </p:nvSpPr>
        <p:spPr>
          <a:xfrm>
            <a:off x="1107600" y="3092067"/>
            <a:ext cx="4945600" cy="2826400"/>
          </a:xfrm>
          <a:prstGeom prst="rect">
            <a:avLst/>
          </a:prstGeom>
          <a:noFill/>
          <a:ln>
            <a:noFill/>
          </a:ln>
        </p:spPr>
        <p:txBody>
          <a:bodyPr spcFirstLastPara="1" wrap="square" lIns="91425" tIns="91425" rIns="91425" bIns="91425" anchor="t" anchorCtr="0">
            <a:normAutofit/>
          </a:bodyPr>
          <a:lstStyle>
            <a:lvl1pPr marL="609585" lvl="0" indent="-414856" algn="l">
              <a:lnSpc>
                <a:spcPct val="115000"/>
              </a:lnSpc>
              <a:spcBef>
                <a:spcPts val="0"/>
              </a:spcBef>
              <a:spcAft>
                <a:spcPts val="0"/>
              </a:spcAft>
              <a:buSzPts val="1300"/>
              <a:buChar char="●"/>
              <a:defRPr/>
            </a:lvl1pPr>
            <a:lvl2pPr marL="1219170" lvl="1" indent="-397923" algn="l">
              <a:lnSpc>
                <a:spcPct val="115000"/>
              </a:lnSpc>
              <a:spcBef>
                <a:spcPts val="0"/>
              </a:spcBef>
              <a:spcAft>
                <a:spcPts val="0"/>
              </a:spcAft>
              <a:buSzPts val="1100"/>
              <a:buChar char="○"/>
              <a:defRPr/>
            </a:lvl2pPr>
            <a:lvl3pPr marL="1828754" lvl="2" indent="-397923" algn="l">
              <a:lnSpc>
                <a:spcPct val="115000"/>
              </a:lnSpc>
              <a:spcBef>
                <a:spcPts val="0"/>
              </a:spcBef>
              <a:spcAft>
                <a:spcPts val="0"/>
              </a:spcAft>
              <a:buSzPts val="1100"/>
              <a:buChar char="■"/>
              <a:defRPr/>
            </a:lvl3pPr>
            <a:lvl4pPr marL="2438339" lvl="3" indent="-397923" algn="l">
              <a:lnSpc>
                <a:spcPct val="115000"/>
              </a:lnSpc>
              <a:spcBef>
                <a:spcPts val="0"/>
              </a:spcBef>
              <a:spcAft>
                <a:spcPts val="0"/>
              </a:spcAft>
              <a:buSzPts val="1100"/>
              <a:buChar char="●"/>
              <a:defRPr/>
            </a:lvl4pPr>
            <a:lvl5pPr marL="3047924" lvl="4" indent="-397923" algn="l">
              <a:lnSpc>
                <a:spcPct val="115000"/>
              </a:lnSpc>
              <a:spcBef>
                <a:spcPts val="0"/>
              </a:spcBef>
              <a:spcAft>
                <a:spcPts val="0"/>
              </a:spcAft>
              <a:buSzPts val="1100"/>
              <a:buChar char="○"/>
              <a:defRPr/>
            </a:lvl5pPr>
            <a:lvl6pPr marL="3657509" lvl="5" indent="-397923" algn="l">
              <a:lnSpc>
                <a:spcPct val="115000"/>
              </a:lnSpc>
              <a:spcBef>
                <a:spcPts val="0"/>
              </a:spcBef>
              <a:spcAft>
                <a:spcPts val="0"/>
              </a:spcAft>
              <a:buSzPts val="1100"/>
              <a:buChar char="■"/>
              <a:defRPr/>
            </a:lvl6pPr>
            <a:lvl7pPr marL="4267093" lvl="6" indent="-397923" algn="l">
              <a:lnSpc>
                <a:spcPct val="115000"/>
              </a:lnSpc>
              <a:spcBef>
                <a:spcPts val="0"/>
              </a:spcBef>
              <a:spcAft>
                <a:spcPts val="0"/>
              </a:spcAft>
              <a:buSzPts val="1100"/>
              <a:buChar char="●"/>
              <a:defRPr/>
            </a:lvl7pPr>
            <a:lvl8pPr marL="4876678" lvl="7" indent="-397923" algn="l">
              <a:lnSpc>
                <a:spcPct val="115000"/>
              </a:lnSpc>
              <a:spcBef>
                <a:spcPts val="0"/>
              </a:spcBef>
              <a:spcAft>
                <a:spcPts val="0"/>
              </a:spcAft>
              <a:buSzPts val="1100"/>
              <a:buChar char="○"/>
              <a:defRPr/>
            </a:lvl8pPr>
            <a:lvl9pPr marL="5486263" lvl="8" indent="-397923" algn="l">
              <a:lnSpc>
                <a:spcPct val="115000"/>
              </a:lnSpc>
              <a:spcBef>
                <a:spcPts val="0"/>
              </a:spcBef>
              <a:spcAft>
                <a:spcPts val="0"/>
              </a:spcAft>
              <a:buSzPts val="1100"/>
              <a:buChar char="■"/>
              <a:defRPr/>
            </a:lvl9pPr>
          </a:lstStyle>
          <a:p>
            <a:pPr lvl="0"/>
            <a:r>
              <a:rPr lang="en-US"/>
              <a:t>Click to edit Master text styles</a:t>
            </a:r>
          </a:p>
        </p:txBody>
      </p:sp>
      <p:sp>
        <p:nvSpPr>
          <p:cNvPr id="76" name="Google Shape;76;p33"/>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669A2AC2-4A65-4CDC-911D-5FC38699299A}" type="slidenum">
              <a:rPr lang="en-US" smtClean="0"/>
              <a:t>‹#›</a:t>
            </a:fld>
            <a:endParaRPr lang="en-US"/>
          </a:p>
        </p:txBody>
      </p:sp>
    </p:spTree>
    <p:extLst>
      <p:ext uri="{BB962C8B-B14F-4D97-AF65-F5344CB8AC3E}">
        <p14:creationId xmlns:p14="http://schemas.microsoft.com/office/powerpoint/2010/main" val="171858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25B10A3C-2BBF-4C92-838A-72BA2A262EC3}"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BA300D-5DCB-4806-8D25-E27A153166AF}" type="slidenum">
              <a:rPr lang="en-US" smtClean="0"/>
              <a:t>‹#›</a:t>
            </a:fld>
            <a:endParaRPr lang="en-US"/>
          </a:p>
        </p:txBody>
      </p:sp>
    </p:spTree>
    <p:extLst>
      <p:ext uri="{BB962C8B-B14F-4D97-AF65-F5344CB8AC3E}">
        <p14:creationId xmlns:p14="http://schemas.microsoft.com/office/powerpoint/2010/main" val="25888785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34"/>
          <p:cNvSpPr/>
          <p:nvPr/>
        </p:nvSpPr>
        <p:spPr>
          <a:xfrm>
            <a:off x="0" y="3764192"/>
            <a:ext cx="9825600" cy="30892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 name="Google Shape;79;p34"/>
          <p:cNvSpPr/>
          <p:nvPr/>
        </p:nvSpPr>
        <p:spPr>
          <a:xfrm flipH="1">
            <a:off x="4777613" y="2072151"/>
            <a:ext cx="7414000" cy="47860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80" name="Google Shape;80;p34"/>
          <p:cNvGrpSpPr/>
          <p:nvPr/>
        </p:nvGrpSpPr>
        <p:grpSpPr>
          <a:xfrm>
            <a:off x="341322" y="-157"/>
            <a:ext cx="3001796" cy="1391211"/>
            <a:chOff x="3961956" y="4383950"/>
            <a:chExt cx="1160548" cy="548700"/>
          </a:xfrm>
        </p:grpSpPr>
        <p:sp>
          <p:nvSpPr>
            <p:cNvPr id="81" name="Google Shape;81;p34"/>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 name="Google Shape;82;p34"/>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 name="Google Shape;83;p34"/>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84" name="Google Shape;84;p34"/>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85" name="Google Shape;85;p34"/>
          <p:cNvGrpSpPr/>
          <p:nvPr/>
        </p:nvGrpSpPr>
        <p:grpSpPr>
          <a:xfrm>
            <a:off x="46579" y="6029500"/>
            <a:ext cx="2124407" cy="822763"/>
            <a:chOff x="6917201" y="0"/>
            <a:chExt cx="2227776" cy="863400"/>
          </a:xfrm>
        </p:grpSpPr>
        <p:sp>
          <p:nvSpPr>
            <p:cNvPr id="86" name="Google Shape;86;p34"/>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 name="Google Shape;87;p34"/>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 name="Google Shape;88;p34"/>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89" name="Google Shape;89;p34"/>
          <p:cNvGrpSpPr/>
          <p:nvPr/>
        </p:nvGrpSpPr>
        <p:grpSpPr>
          <a:xfrm>
            <a:off x="7848471" y="1657"/>
            <a:ext cx="4343272" cy="1682019"/>
            <a:chOff x="6917201" y="0"/>
            <a:chExt cx="2227776" cy="863400"/>
          </a:xfrm>
        </p:grpSpPr>
        <p:sp>
          <p:nvSpPr>
            <p:cNvPr id="90" name="Google Shape;90;p34"/>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 name="Google Shape;91;p34"/>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 name="Google Shape;92;p34"/>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93" name="Google Shape;93;p34"/>
          <p:cNvSpPr txBox="1">
            <a:spLocks noGrp="1"/>
          </p:cNvSpPr>
          <p:nvPr>
            <p:ph type="title"/>
          </p:nvPr>
        </p:nvSpPr>
        <p:spPr>
          <a:xfrm>
            <a:off x="1858572" y="1734861"/>
            <a:ext cx="8489200" cy="3385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4267"/>
            </a:lvl1pPr>
            <a:lvl2pPr lvl="1" algn="ctr">
              <a:lnSpc>
                <a:spcPct val="100000"/>
              </a:lnSpc>
              <a:spcBef>
                <a:spcPts val="0"/>
              </a:spcBef>
              <a:spcAft>
                <a:spcPts val="0"/>
              </a:spcAft>
              <a:buSzPts val="3200"/>
              <a:buNone/>
              <a:defRPr sz="4267"/>
            </a:lvl2pPr>
            <a:lvl3pPr lvl="2" algn="ctr">
              <a:lnSpc>
                <a:spcPct val="100000"/>
              </a:lnSpc>
              <a:spcBef>
                <a:spcPts val="0"/>
              </a:spcBef>
              <a:spcAft>
                <a:spcPts val="0"/>
              </a:spcAft>
              <a:buSzPts val="3200"/>
              <a:buNone/>
              <a:defRPr sz="4267"/>
            </a:lvl3pPr>
            <a:lvl4pPr lvl="3" algn="ctr">
              <a:lnSpc>
                <a:spcPct val="100000"/>
              </a:lnSpc>
              <a:spcBef>
                <a:spcPts val="0"/>
              </a:spcBef>
              <a:spcAft>
                <a:spcPts val="0"/>
              </a:spcAft>
              <a:buSzPts val="3200"/>
              <a:buNone/>
              <a:defRPr sz="4267"/>
            </a:lvl4pPr>
            <a:lvl5pPr lvl="4" algn="ctr">
              <a:lnSpc>
                <a:spcPct val="100000"/>
              </a:lnSpc>
              <a:spcBef>
                <a:spcPts val="0"/>
              </a:spcBef>
              <a:spcAft>
                <a:spcPts val="0"/>
              </a:spcAft>
              <a:buSzPts val="3200"/>
              <a:buNone/>
              <a:defRPr sz="4267"/>
            </a:lvl5pPr>
            <a:lvl6pPr lvl="5" algn="ctr">
              <a:lnSpc>
                <a:spcPct val="100000"/>
              </a:lnSpc>
              <a:spcBef>
                <a:spcPts val="0"/>
              </a:spcBef>
              <a:spcAft>
                <a:spcPts val="0"/>
              </a:spcAft>
              <a:buSzPts val="3200"/>
              <a:buNone/>
              <a:defRPr sz="4267"/>
            </a:lvl6pPr>
            <a:lvl7pPr lvl="6" algn="ctr">
              <a:lnSpc>
                <a:spcPct val="100000"/>
              </a:lnSpc>
              <a:spcBef>
                <a:spcPts val="0"/>
              </a:spcBef>
              <a:spcAft>
                <a:spcPts val="0"/>
              </a:spcAft>
              <a:buSzPts val="3200"/>
              <a:buNone/>
              <a:defRPr sz="4267"/>
            </a:lvl7pPr>
            <a:lvl8pPr lvl="7" algn="ctr">
              <a:lnSpc>
                <a:spcPct val="100000"/>
              </a:lnSpc>
              <a:spcBef>
                <a:spcPts val="0"/>
              </a:spcBef>
              <a:spcAft>
                <a:spcPts val="0"/>
              </a:spcAft>
              <a:buSzPts val="3200"/>
              <a:buNone/>
              <a:defRPr sz="4267"/>
            </a:lvl8pPr>
            <a:lvl9pPr lvl="8" algn="ctr">
              <a:lnSpc>
                <a:spcPct val="100000"/>
              </a:lnSpc>
              <a:spcBef>
                <a:spcPts val="0"/>
              </a:spcBef>
              <a:spcAft>
                <a:spcPts val="0"/>
              </a:spcAft>
              <a:buSzPts val="3200"/>
              <a:buNone/>
              <a:defRPr sz="4267"/>
            </a:lvl9pPr>
          </a:lstStyle>
          <a:p>
            <a:r>
              <a:rPr lang="en-US"/>
              <a:t>Click to edit Master title style</a:t>
            </a:r>
            <a:endParaRPr/>
          </a:p>
        </p:txBody>
      </p:sp>
      <p:sp>
        <p:nvSpPr>
          <p:cNvPr id="94" name="Google Shape;94;p34"/>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669A2AC2-4A65-4CDC-911D-5FC38699299A}" type="slidenum">
              <a:rPr lang="en-US" smtClean="0"/>
              <a:t>‹#›</a:t>
            </a:fld>
            <a:endParaRPr lang="en-US"/>
          </a:p>
        </p:txBody>
      </p:sp>
    </p:spTree>
    <p:extLst>
      <p:ext uri="{BB962C8B-B14F-4D97-AF65-F5344CB8AC3E}">
        <p14:creationId xmlns:p14="http://schemas.microsoft.com/office/powerpoint/2010/main" val="38758068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35"/>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 name="Google Shape;97;p35"/>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 name="Google Shape;98;p35"/>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 name="Google Shape;99;p35"/>
          <p:cNvSpPr txBox="1">
            <a:spLocks noGrp="1"/>
          </p:cNvSpPr>
          <p:nvPr>
            <p:ph type="title"/>
          </p:nvPr>
        </p:nvSpPr>
        <p:spPr>
          <a:xfrm>
            <a:off x="1092200" y="1127467"/>
            <a:ext cx="8565600" cy="940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3000"/>
              <a:buNone/>
              <a:defRPr sz="4000"/>
            </a:lvl2pPr>
            <a:lvl3pPr lvl="2" algn="l">
              <a:lnSpc>
                <a:spcPct val="100000"/>
              </a:lnSpc>
              <a:spcBef>
                <a:spcPts val="0"/>
              </a:spcBef>
              <a:spcAft>
                <a:spcPts val="0"/>
              </a:spcAft>
              <a:buSzPts val="3000"/>
              <a:buNone/>
              <a:defRPr sz="4000"/>
            </a:lvl3pPr>
            <a:lvl4pPr lvl="3" algn="l">
              <a:lnSpc>
                <a:spcPct val="100000"/>
              </a:lnSpc>
              <a:spcBef>
                <a:spcPts val="0"/>
              </a:spcBef>
              <a:spcAft>
                <a:spcPts val="0"/>
              </a:spcAft>
              <a:buSzPts val="3000"/>
              <a:buNone/>
              <a:defRPr sz="4000"/>
            </a:lvl4pPr>
            <a:lvl5pPr lvl="4" algn="l">
              <a:lnSpc>
                <a:spcPct val="100000"/>
              </a:lnSpc>
              <a:spcBef>
                <a:spcPts val="0"/>
              </a:spcBef>
              <a:spcAft>
                <a:spcPts val="0"/>
              </a:spcAft>
              <a:buSzPts val="3000"/>
              <a:buNone/>
              <a:defRPr sz="4000"/>
            </a:lvl5pPr>
            <a:lvl6pPr lvl="5" algn="l">
              <a:lnSpc>
                <a:spcPct val="100000"/>
              </a:lnSpc>
              <a:spcBef>
                <a:spcPts val="0"/>
              </a:spcBef>
              <a:spcAft>
                <a:spcPts val="0"/>
              </a:spcAft>
              <a:buSzPts val="3000"/>
              <a:buNone/>
              <a:defRPr sz="4000"/>
            </a:lvl6pPr>
            <a:lvl7pPr lvl="6" algn="l">
              <a:lnSpc>
                <a:spcPct val="100000"/>
              </a:lnSpc>
              <a:spcBef>
                <a:spcPts val="0"/>
              </a:spcBef>
              <a:spcAft>
                <a:spcPts val="0"/>
              </a:spcAft>
              <a:buSzPts val="3000"/>
              <a:buNone/>
              <a:defRPr sz="4000"/>
            </a:lvl7pPr>
            <a:lvl8pPr lvl="7" algn="l">
              <a:lnSpc>
                <a:spcPct val="100000"/>
              </a:lnSpc>
              <a:spcBef>
                <a:spcPts val="0"/>
              </a:spcBef>
              <a:spcAft>
                <a:spcPts val="0"/>
              </a:spcAft>
              <a:buSzPts val="3000"/>
              <a:buNone/>
              <a:defRPr sz="4000"/>
            </a:lvl8pPr>
            <a:lvl9pPr lvl="8" algn="l">
              <a:lnSpc>
                <a:spcPct val="100000"/>
              </a:lnSpc>
              <a:spcBef>
                <a:spcPts val="0"/>
              </a:spcBef>
              <a:spcAft>
                <a:spcPts val="0"/>
              </a:spcAft>
              <a:buSzPts val="3000"/>
              <a:buNone/>
              <a:defRPr sz="4000"/>
            </a:lvl9pPr>
          </a:lstStyle>
          <a:p>
            <a:r>
              <a:rPr lang="en-US"/>
              <a:t>Click to edit Master title style</a:t>
            </a:r>
            <a:endParaRPr/>
          </a:p>
        </p:txBody>
      </p:sp>
      <p:sp>
        <p:nvSpPr>
          <p:cNvPr id="100" name="Google Shape;100;p35"/>
          <p:cNvSpPr txBox="1">
            <a:spLocks noGrp="1"/>
          </p:cNvSpPr>
          <p:nvPr>
            <p:ph type="subTitle" idx="1"/>
          </p:nvPr>
        </p:nvSpPr>
        <p:spPr>
          <a:xfrm>
            <a:off x="1092200" y="2067600"/>
            <a:ext cx="7813200" cy="524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2133">
                <a:solidFill>
                  <a:schemeClr val="lt1"/>
                </a:solidFill>
              </a:defRPr>
            </a:lvl1pPr>
            <a:lvl2pPr lvl="1" algn="l">
              <a:lnSpc>
                <a:spcPct val="100000"/>
              </a:lnSpc>
              <a:spcBef>
                <a:spcPts val="0"/>
              </a:spcBef>
              <a:spcAft>
                <a:spcPts val="0"/>
              </a:spcAft>
              <a:buClr>
                <a:schemeClr val="lt1"/>
              </a:buClr>
              <a:buSzPts val="1600"/>
              <a:buNone/>
              <a:defRPr sz="2133">
                <a:solidFill>
                  <a:schemeClr val="lt1"/>
                </a:solidFill>
              </a:defRPr>
            </a:lvl2pPr>
            <a:lvl3pPr lvl="2" algn="l">
              <a:lnSpc>
                <a:spcPct val="100000"/>
              </a:lnSpc>
              <a:spcBef>
                <a:spcPts val="0"/>
              </a:spcBef>
              <a:spcAft>
                <a:spcPts val="0"/>
              </a:spcAft>
              <a:buClr>
                <a:schemeClr val="lt1"/>
              </a:buClr>
              <a:buSzPts val="1600"/>
              <a:buNone/>
              <a:defRPr sz="2133">
                <a:solidFill>
                  <a:schemeClr val="lt1"/>
                </a:solidFill>
              </a:defRPr>
            </a:lvl3pPr>
            <a:lvl4pPr lvl="3" algn="l">
              <a:lnSpc>
                <a:spcPct val="100000"/>
              </a:lnSpc>
              <a:spcBef>
                <a:spcPts val="0"/>
              </a:spcBef>
              <a:spcAft>
                <a:spcPts val="0"/>
              </a:spcAft>
              <a:buClr>
                <a:schemeClr val="lt1"/>
              </a:buClr>
              <a:buSzPts val="1600"/>
              <a:buNone/>
              <a:defRPr sz="2133">
                <a:solidFill>
                  <a:schemeClr val="lt1"/>
                </a:solidFill>
              </a:defRPr>
            </a:lvl4pPr>
            <a:lvl5pPr lvl="4" algn="l">
              <a:lnSpc>
                <a:spcPct val="100000"/>
              </a:lnSpc>
              <a:spcBef>
                <a:spcPts val="0"/>
              </a:spcBef>
              <a:spcAft>
                <a:spcPts val="0"/>
              </a:spcAft>
              <a:buClr>
                <a:schemeClr val="lt1"/>
              </a:buClr>
              <a:buSzPts val="1600"/>
              <a:buNone/>
              <a:defRPr sz="2133">
                <a:solidFill>
                  <a:schemeClr val="lt1"/>
                </a:solidFill>
              </a:defRPr>
            </a:lvl5pPr>
            <a:lvl6pPr lvl="5" algn="l">
              <a:lnSpc>
                <a:spcPct val="100000"/>
              </a:lnSpc>
              <a:spcBef>
                <a:spcPts val="0"/>
              </a:spcBef>
              <a:spcAft>
                <a:spcPts val="0"/>
              </a:spcAft>
              <a:buClr>
                <a:schemeClr val="lt1"/>
              </a:buClr>
              <a:buSzPts val="1600"/>
              <a:buNone/>
              <a:defRPr sz="2133">
                <a:solidFill>
                  <a:schemeClr val="lt1"/>
                </a:solidFill>
              </a:defRPr>
            </a:lvl6pPr>
            <a:lvl7pPr lvl="6" algn="l">
              <a:lnSpc>
                <a:spcPct val="100000"/>
              </a:lnSpc>
              <a:spcBef>
                <a:spcPts val="0"/>
              </a:spcBef>
              <a:spcAft>
                <a:spcPts val="0"/>
              </a:spcAft>
              <a:buClr>
                <a:schemeClr val="lt1"/>
              </a:buClr>
              <a:buSzPts val="1600"/>
              <a:buNone/>
              <a:defRPr sz="2133">
                <a:solidFill>
                  <a:schemeClr val="lt1"/>
                </a:solidFill>
              </a:defRPr>
            </a:lvl7pPr>
            <a:lvl8pPr lvl="7" algn="l">
              <a:lnSpc>
                <a:spcPct val="100000"/>
              </a:lnSpc>
              <a:spcBef>
                <a:spcPts val="0"/>
              </a:spcBef>
              <a:spcAft>
                <a:spcPts val="0"/>
              </a:spcAft>
              <a:buClr>
                <a:schemeClr val="lt1"/>
              </a:buClr>
              <a:buSzPts val="1600"/>
              <a:buNone/>
              <a:defRPr sz="2133">
                <a:solidFill>
                  <a:schemeClr val="lt1"/>
                </a:solidFill>
              </a:defRPr>
            </a:lvl8pPr>
            <a:lvl9pPr lvl="8" algn="l">
              <a:lnSpc>
                <a:spcPct val="100000"/>
              </a:lnSpc>
              <a:spcBef>
                <a:spcPts val="0"/>
              </a:spcBef>
              <a:spcAft>
                <a:spcPts val="0"/>
              </a:spcAft>
              <a:buClr>
                <a:schemeClr val="lt1"/>
              </a:buClr>
              <a:buSzPts val="1600"/>
              <a:buNone/>
              <a:defRPr sz="2133">
                <a:solidFill>
                  <a:schemeClr val="lt1"/>
                </a:solidFill>
              </a:defRPr>
            </a:lvl9pPr>
          </a:lstStyle>
          <a:p>
            <a:r>
              <a:rPr lang="en-US"/>
              <a:t>Click to edit Master subtitle style</a:t>
            </a:r>
            <a:endParaRPr/>
          </a:p>
        </p:txBody>
      </p:sp>
      <p:sp>
        <p:nvSpPr>
          <p:cNvPr id="101" name="Google Shape;101;p35"/>
          <p:cNvSpPr txBox="1">
            <a:spLocks noGrp="1"/>
          </p:cNvSpPr>
          <p:nvPr>
            <p:ph type="body" idx="2"/>
          </p:nvPr>
        </p:nvSpPr>
        <p:spPr>
          <a:xfrm>
            <a:off x="1092200" y="3289400"/>
            <a:ext cx="7813200" cy="2794000"/>
          </a:xfrm>
          <a:prstGeom prst="rect">
            <a:avLst/>
          </a:prstGeom>
          <a:noFill/>
          <a:ln>
            <a:noFill/>
          </a:ln>
        </p:spPr>
        <p:txBody>
          <a:bodyPr spcFirstLastPara="1" wrap="square" lIns="91425" tIns="91425" rIns="91425" bIns="91425" anchor="t" anchorCtr="0">
            <a:normAutofit/>
          </a:bodyPr>
          <a:lstStyle>
            <a:lvl1pPr marL="609585" lvl="0" indent="-414856" algn="l">
              <a:lnSpc>
                <a:spcPct val="115000"/>
              </a:lnSpc>
              <a:spcBef>
                <a:spcPts val="0"/>
              </a:spcBef>
              <a:spcAft>
                <a:spcPts val="0"/>
              </a:spcAft>
              <a:buSzPts val="1300"/>
              <a:buChar char="●"/>
              <a:defRPr/>
            </a:lvl1pPr>
            <a:lvl2pPr marL="1219170" lvl="1" indent="-397923" algn="l">
              <a:lnSpc>
                <a:spcPct val="115000"/>
              </a:lnSpc>
              <a:spcBef>
                <a:spcPts val="0"/>
              </a:spcBef>
              <a:spcAft>
                <a:spcPts val="0"/>
              </a:spcAft>
              <a:buSzPts val="1100"/>
              <a:buChar char="○"/>
              <a:defRPr/>
            </a:lvl2pPr>
            <a:lvl3pPr marL="1828754" lvl="2" indent="-397923" algn="l">
              <a:lnSpc>
                <a:spcPct val="115000"/>
              </a:lnSpc>
              <a:spcBef>
                <a:spcPts val="0"/>
              </a:spcBef>
              <a:spcAft>
                <a:spcPts val="0"/>
              </a:spcAft>
              <a:buSzPts val="1100"/>
              <a:buChar char="■"/>
              <a:defRPr/>
            </a:lvl3pPr>
            <a:lvl4pPr marL="2438339" lvl="3" indent="-397923" algn="l">
              <a:lnSpc>
                <a:spcPct val="115000"/>
              </a:lnSpc>
              <a:spcBef>
                <a:spcPts val="0"/>
              </a:spcBef>
              <a:spcAft>
                <a:spcPts val="0"/>
              </a:spcAft>
              <a:buSzPts val="1100"/>
              <a:buChar char="●"/>
              <a:defRPr/>
            </a:lvl4pPr>
            <a:lvl5pPr marL="3047924" lvl="4" indent="-397923" algn="l">
              <a:lnSpc>
                <a:spcPct val="115000"/>
              </a:lnSpc>
              <a:spcBef>
                <a:spcPts val="0"/>
              </a:spcBef>
              <a:spcAft>
                <a:spcPts val="0"/>
              </a:spcAft>
              <a:buSzPts val="1100"/>
              <a:buChar char="○"/>
              <a:defRPr/>
            </a:lvl5pPr>
            <a:lvl6pPr marL="3657509" lvl="5" indent="-397923" algn="l">
              <a:lnSpc>
                <a:spcPct val="115000"/>
              </a:lnSpc>
              <a:spcBef>
                <a:spcPts val="0"/>
              </a:spcBef>
              <a:spcAft>
                <a:spcPts val="0"/>
              </a:spcAft>
              <a:buSzPts val="1100"/>
              <a:buChar char="■"/>
              <a:defRPr/>
            </a:lvl6pPr>
            <a:lvl7pPr marL="4267093" lvl="6" indent="-397923" algn="l">
              <a:lnSpc>
                <a:spcPct val="115000"/>
              </a:lnSpc>
              <a:spcBef>
                <a:spcPts val="0"/>
              </a:spcBef>
              <a:spcAft>
                <a:spcPts val="0"/>
              </a:spcAft>
              <a:buSzPts val="1100"/>
              <a:buChar char="●"/>
              <a:defRPr/>
            </a:lvl7pPr>
            <a:lvl8pPr marL="4876678" lvl="7" indent="-397923" algn="l">
              <a:lnSpc>
                <a:spcPct val="115000"/>
              </a:lnSpc>
              <a:spcBef>
                <a:spcPts val="0"/>
              </a:spcBef>
              <a:spcAft>
                <a:spcPts val="0"/>
              </a:spcAft>
              <a:buSzPts val="1100"/>
              <a:buChar char="○"/>
              <a:defRPr/>
            </a:lvl8pPr>
            <a:lvl9pPr marL="5486263" lvl="8" indent="-397923" algn="l">
              <a:lnSpc>
                <a:spcPct val="115000"/>
              </a:lnSpc>
              <a:spcBef>
                <a:spcPts val="0"/>
              </a:spcBef>
              <a:spcAft>
                <a:spcPts val="0"/>
              </a:spcAft>
              <a:buSzPts val="1100"/>
              <a:buChar char="■"/>
              <a:defRPr/>
            </a:lvl9pPr>
          </a:lstStyle>
          <a:p>
            <a:pPr lvl="0"/>
            <a:r>
              <a:rPr lang="en-US"/>
              <a:t>Click to edit Master text styles</a:t>
            </a:r>
          </a:p>
        </p:txBody>
      </p:sp>
      <p:sp>
        <p:nvSpPr>
          <p:cNvPr id="102" name="Google Shape;102;p35"/>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669A2AC2-4A65-4CDC-911D-5FC38699299A}" type="slidenum">
              <a:rPr lang="en-US" smtClean="0"/>
              <a:t>‹#›</a:t>
            </a:fld>
            <a:endParaRPr lang="en-US"/>
          </a:p>
        </p:txBody>
      </p:sp>
    </p:spTree>
    <p:extLst>
      <p:ext uri="{BB962C8B-B14F-4D97-AF65-F5344CB8AC3E}">
        <p14:creationId xmlns:p14="http://schemas.microsoft.com/office/powerpoint/2010/main" val="18279434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36"/>
          <p:cNvSpPr/>
          <p:nvPr/>
        </p:nvSpPr>
        <p:spPr>
          <a:xfrm>
            <a:off x="41" y="3766000"/>
            <a:ext cx="9827200" cy="30920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 name="Google Shape;105;p36"/>
          <p:cNvSpPr/>
          <p:nvPr/>
        </p:nvSpPr>
        <p:spPr>
          <a:xfrm flipH="1">
            <a:off x="4776800" y="2067600"/>
            <a:ext cx="7415200" cy="4790400"/>
          </a:xfrm>
          <a:prstGeom prst="rtTriangl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 name="Google Shape;106;p3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 name="Google Shape;107;p36"/>
          <p:cNvSpPr txBox="1">
            <a:spLocks noGrp="1"/>
          </p:cNvSpPr>
          <p:nvPr>
            <p:ph type="body" idx="1"/>
          </p:nvPr>
        </p:nvSpPr>
        <p:spPr>
          <a:xfrm>
            <a:off x="437367" y="5551333"/>
            <a:ext cx="9886800" cy="806800"/>
          </a:xfrm>
          <a:prstGeom prst="rect">
            <a:avLst/>
          </a:prstGeom>
          <a:noFill/>
          <a:ln>
            <a:noFill/>
          </a:ln>
        </p:spPr>
        <p:txBody>
          <a:bodyPr spcFirstLastPara="1" wrap="square" lIns="91425" tIns="91425" rIns="91425" bIns="91425" anchor="b" anchorCtr="0">
            <a:normAutofit/>
          </a:bodyPr>
          <a:lstStyle>
            <a:lvl1pPr marL="609585" lvl="0" indent="-304792" algn="l">
              <a:lnSpc>
                <a:spcPct val="100000"/>
              </a:lnSpc>
              <a:spcBef>
                <a:spcPts val="0"/>
              </a:spcBef>
              <a:spcAft>
                <a:spcPts val="0"/>
              </a:spcAft>
              <a:buSzPts val="1300"/>
              <a:buNone/>
              <a:defRPr/>
            </a:lvl1pPr>
          </a:lstStyle>
          <a:p>
            <a:pPr lvl="0"/>
            <a:r>
              <a:rPr lang="en-US"/>
              <a:t>Click to edit Master text styles</a:t>
            </a:r>
          </a:p>
        </p:txBody>
      </p:sp>
      <p:sp>
        <p:nvSpPr>
          <p:cNvPr id="108" name="Google Shape;108;p36"/>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669A2AC2-4A65-4CDC-911D-5FC38699299A}" type="slidenum">
              <a:rPr lang="en-US" smtClean="0"/>
              <a:t>‹#›</a:t>
            </a:fld>
            <a:endParaRPr lang="en-US"/>
          </a:p>
        </p:txBody>
      </p:sp>
    </p:spTree>
    <p:extLst>
      <p:ext uri="{BB962C8B-B14F-4D97-AF65-F5344CB8AC3E}">
        <p14:creationId xmlns:p14="http://schemas.microsoft.com/office/powerpoint/2010/main" val="37782242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37"/>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111" name="Google Shape;111;p37"/>
          <p:cNvGrpSpPr/>
          <p:nvPr/>
        </p:nvGrpSpPr>
        <p:grpSpPr>
          <a:xfrm>
            <a:off x="7945630" y="5492769"/>
            <a:ext cx="3361268" cy="1365553"/>
            <a:chOff x="6917201" y="0"/>
            <a:chExt cx="2227776" cy="863400"/>
          </a:xfrm>
        </p:grpSpPr>
        <p:sp>
          <p:nvSpPr>
            <p:cNvPr id="112" name="Google Shape;112;p37"/>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 name="Google Shape;113;p37"/>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 name="Google Shape;114;p37"/>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15" name="Google Shape;115;p37"/>
          <p:cNvGrpSpPr/>
          <p:nvPr/>
        </p:nvGrpSpPr>
        <p:grpSpPr>
          <a:xfrm>
            <a:off x="265533" y="2"/>
            <a:ext cx="3727217" cy="1444411"/>
            <a:chOff x="6917201" y="0"/>
            <a:chExt cx="2227776" cy="863400"/>
          </a:xfrm>
        </p:grpSpPr>
        <p:sp>
          <p:nvSpPr>
            <p:cNvPr id="116" name="Google Shape;116;p37"/>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 name="Google Shape;117;p37"/>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 name="Google Shape;118;p37"/>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19" name="Google Shape;119;p37"/>
          <p:cNvSpPr txBox="1">
            <a:spLocks noGrp="1"/>
          </p:cNvSpPr>
          <p:nvPr>
            <p:ph type="title" hasCustomPrompt="1"/>
          </p:nvPr>
        </p:nvSpPr>
        <p:spPr>
          <a:xfrm>
            <a:off x="1847800" y="1845133"/>
            <a:ext cx="8496400" cy="1839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11466">
                <a:solidFill>
                  <a:schemeClr val="dk2"/>
                </a:solidFill>
              </a:defRPr>
            </a:lvl1pPr>
            <a:lvl2pPr lvl="1" algn="ctr">
              <a:lnSpc>
                <a:spcPct val="100000"/>
              </a:lnSpc>
              <a:spcBef>
                <a:spcPts val="0"/>
              </a:spcBef>
              <a:spcAft>
                <a:spcPts val="0"/>
              </a:spcAft>
              <a:buClr>
                <a:schemeClr val="dk2"/>
              </a:buClr>
              <a:buSzPts val="8600"/>
              <a:buNone/>
              <a:defRPr sz="11466">
                <a:solidFill>
                  <a:schemeClr val="dk2"/>
                </a:solidFill>
              </a:defRPr>
            </a:lvl2pPr>
            <a:lvl3pPr lvl="2" algn="ctr">
              <a:lnSpc>
                <a:spcPct val="100000"/>
              </a:lnSpc>
              <a:spcBef>
                <a:spcPts val="0"/>
              </a:spcBef>
              <a:spcAft>
                <a:spcPts val="0"/>
              </a:spcAft>
              <a:buClr>
                <a:schemeClr val="dk2"/>
              </a:buClr>
              <a:buSzPts val="8600"/>
              <a:buNone/>
              <a:defRPr sz="11466">
                <a:solidFill>
                  <a:schemeClr val="dk2"/>
                </a:solidFill>
              </a:defRPr>
            </a:lvl3pPr>
            <a:lvl4pPr lvl="3" algn="ctr">
              <a:lnSpc>
                <a:spcPct val="100000"/>
              </a:lnSpc>
              <a:spcBef>
                <a:spcPts val="0"/>
              </a:spcBef>
              <a:spcAft>
                <a:spcPts val="0"/>
              </a:spcAft>
              <a:buClr>
                <a:schemeClr val="dk2"/>
              </a:buClr>
              <a:buSzPts val="8600"/>
              <a:buNone/>
              <a:defRPr sz="11466">
                <a:solidFill>
                  <a:schemeClr val="dk2"/>
                </a:solidFill>
              </a:defRPr>
            </a:lvl4pPr>
            <a:lvl5pPr lvl="4" algn="ctr">
              <a:lnSpc>
                <a:spcPct val="100000"/>
              </a:lnSpc>
              <a:spcBef>
                <a:spcPts val="0"/>
              </a:spcBef>
              <a:spcAft>
                <a:spcPts val="0"/>
              </a:spcAft>
              <a:buClr>
                <a:schemeClr val="dk2"/>
              </a:buClr>
              <a:buSzPts val="8600"/>
              <a:buNone/>
              <a:defRPr sz="11466">
                <a:solidFill>
                  <a:schemeClr val="dk2"/>
                </a:solidFill>
              </a:defRPr>
            </a:lvl5pPr>
            <a:lvl6pPr lvl="5" algn="ctr">
              <a:lnSpc>
                <a:spcPct val="100000"/>
              </a:lnSpc>
              <a:spcBef>
                <a:spcPts val="0"/>
              </a:spcBef>
              <a:spcAft>
                <a:spcPts val="0"/>
              </a:spcAft>
              <a:buClr>
                <a:schemeClr val="dk2"/>
              </a:buClr>
              <a:buSzPts val="8600"/>
              <a:buNone/>
              <a:defRPr sz="11466">
                <a:solidFill>
                  <a:schemeClr val="dk2"/>
                </a:solidFill>
              </a:defRPr>
            </a:lvl6pPr>
            <a:lvl7pPr lvl="6" algn="ctr">
              <a:lnSpc>
                <a:spcPct val="100000"/>
              </a:lnSpc>
              <a:spcBef>
                <a:spcPts val="0"/>
              </a:spcBef>
              <a:spcAft>
                <a:spcPts val="0"/>
              </a:spcAft>
              <a:buClr>
                <a:schemeClr val="dk2"/>
              </a:buClr>
              <a:buSzPts val="8600"/>
              <a:buNone/>
              <a:defRPr sz="11466">
                <a:solidFill>
                  <a:schemeClr val="dk2"/>
                </a:solidFill>
              </a:defRPr>
            </a:lvl7pPr>
            <a:lvl8pPr lvl="7" algn="ctr">
              <a:lnSpc>
                <a:spcPct val="100000"/>
              </a:lnSpc>
              <a:spcBef>
                <a:spcPts val="0"/>
              </a:spcBef>
              <a:spcAft>
                <a:spcPts val="0"/>
              </a:spcAft>
              <a:buClr>
                <a:schemeClr val="dk2"/>
              </a:buClr>
              <a:buSzPts val="8600"/>
              <a:buNone/>
              <a:defRPr sz="11466">
                <a:solidFill>
                  <a:schemeClr val="dk2"/>
                </a:solidFill>
              </a:defRPr>
            </a:lvl8pPr>
            <a:lvl9pPr lvl="8" algn="ctr">
              <a:lnSpc>
                <a:spcPct val="100000"/>
              </a:lnSpc>
              <a:spcBef>
                <a:spcPts val="0"/>
              </a:spcBef>
              <a:spcAft>
                <a:spcPts val="0"/>
              </a:spcAft>
              <a:buClr>
                <a:schemeClr val="dk2"/>
              </a:buClr>
              <a:buSzPts val="8600"/>
              <a:buNone/>
              <a:defRPr sz="11466">
                <a:solidFill>
                  <a:schemeClr val="dk2"/>
                </a:solidFill>
              </a:defRPr>
            </a:lvl9pPr>
          </a:lstStyle>
          <a:p>
            <a:r>
              <a:t>xx%</a:t>
            </a:r>
          </a:p>
        </p:txBody>
      </p:sp>
      <p:sp>
        <p:nvSpPr>
          <p:cNvPr id="120" name="Google Shape;120;p37"/>
          <p:cNvSpPr txBox="1">
            <a:spLocks noGrp="1"/>
          </p:cNvSpPr>
          <p:nvPr>
            <p:ph type="body" idx="1"/>
          </p:nvPr>
        </p:nvSpPr>
        <p:spPr>
          <a:xfrm>
            <a:off x="1847800" y="3818467"/>
            <a:ext cx="8496400" cy="854800"/>
          </a:xfrm>
          <a:prstGeom prst="rect">
            <a:avLst/>
          </a:prstGeom>
          <a:noFill/>
          <a:ln>
            <a:noFill/>
          </a:ln>
        </p:spPr>
        <p:txBody>
          <a:bodyPr spcFirstLastPara="1" wrap="square" lIns="91425" tIns="91425" rIns="91425" bIns="91425" anchor="t" anchorCtr="0">
            <a:normAutofit/>
          </a:bodyPr>
          <a:lstStyle>
            <a:lvl1pPr marL="609585" lvl="0" indent="-414856" algn="ctr">
              <a:lnSpc>
                <a:spcPct val="115000"/>
              </a:lnSpc>
              <a:spcBef>
                <a:spcPts val="0"/>
              </a:spcBef>
              <a:spcAft>
                <a:spcPts val="0"/>
              </a:spcAft>
              <a:buSzPts val="1300"/>
              <a:buChar char="●"/>
              <a:defRPr/>
            </a:lvl1pPr>
            <a:lvl2pPr marL="1219170" lvl="1" indent="-397923" algn="ctr">
              <a:lnSpc>
                <a:spcPct val="115000"/>
              </a:lnSpc>
              <a:spcBef>
                <a:spcPts val="0"/>
              </a:spcBef>
              <a:spcAft>
                <a:spcPts val="0"/>
              </a:spcAft>
              <a:buSzPts val="1100"/>
              <a:buChar char="○"/>
              <a:defRPr/>
            </a:lvl2pPr>
            <a:lvl3pPr marL="1828754" lvl="2" indent="-397923" algn="ctr">
              <a:lnSpc>
                <a:spcPct val="115000"/>
              </a:lnSpc>
              <a:spcBef>
                <a:spcPts val="0"/>
              </a:spcBef>
              <a:spcAft>
                <a:spcPts val="0"/>
              </a:spcAft>
              <a:buSzPts val="1100"/>
              <a:buChar char="■"/>
              <a:defRPr/>
            </a:lvl3pPr>
            <a:lvl4pPr marL="2438339" lvl="3" indent="-397923" algn="ctr">
              <a:lnSpc>
                <a:spcPct val="115000"/>
              </a:lnSpc>
              <a:spcBef>
                <a:spcPts val="0"/>
              </a:spcBef>
              <a:spcAft>
                <a:spcPts val="0"/>
              </a:spcAft>
              <a:buSzPts val="1100"/>
              <a:buChar char="●"/>
              <a:defRPr/>
            </a:lvl4pPr>
            <a:lvl5pPr marL="3047924" lvl="4" indent="-397923" algn="ctr">
              <a:lnSpc>
                <a:spcPct val="115000"/>
              </a:lnSpc>
              <a:spcBef>
                <a:spcPts val="0"/>
              </a:spcBef>
              <a:spcAft>
                <a:spcPts val="0"/>
              </a:spcAft>
              <a:buSzPts val="1100"/>
              <a:buChar char="○"/>
              <a:defRPr/>
            </a:lvl5pPr>
            <a:lvl6pPr marL="3657509" lvl="5" indent="-397923" algn="ctr">
              <a:lnSpc>
                <a:spcPct val="115000"/>
              </a:lnSpc>
              <a:spcBef>
                <a:spcPts val="0"/>
              </a:spcBef>
              <a:spcAft>
                <a:spcPts val="0"/>
              </a:spcAft>
              <a:buSzPts val="1100"/>
              <a:buChar char="■"/>
              <a:defRPr/>
            </a:lvl6pPr>
            <a:lvl7pPr marL="4267093" lvl="6" indent="-397923" algn="ctr">
              <a:lnSpc>
                <a:spcPct val="115000"/>
              </a:lnSpc>
              <a:spcBef>
                <a:spcPts val="0"/>
              </a:spcBef>
              <a:spcAft>
                <a:spcPts val="0"/>
              </a:spcAft>
              <a:buSzPts val="1100"/>
              <a:buChar char="●"/>
              <a:defRPr/>
            </a:lvl7pPr>
            <a:lvl8pPr marL="4876678" lvl="7" indent="-397923" algn="ctr">
              <a:lnSpc>
                <a:spcPct val="115000"/>
              </a:lnSpc>
              <a:spcBef>
                <a:spcPts val="0"/>
              </a:spcBef>
              <a:spcAft>
                <a:spcPts val="0"/>
              </a:spcAft>
              <a:buSzPts val="1100"/>
              <a:buChar char="○"/>
              <a:defRPr/>
            </a:lvl8pPr>
            <a:lvl9pPr marL="5486263" lvl="8" indent="-397923" algn="ctr">
              <a:lnSpc>
                <a:spcPct val="115000"/>
              </a:lnSpc>
              <a:spcBef>
                <a:spcPts val="0"/>
              </a:spcBef>
              <a:spcAft>
                <a:spcPts val="0"/>
              </a:spcAft>
              <a:buSzPts val="1100"/>
              <a:buChar char="■"/>
              <a:defRPr/>
            </a:lvl9pPr>
          </a:lstStyle>
          <a:p>
            <a:pPr lvl="0"/>
            <a:r>
              <a:rPr lang="en-US"/>
              <a:t>Click to edit Master text styles</a:t>
            </a:r>
          </a:p>
        </p:txBody>
      </p:sp>
      <p:sp>
        <p:nvSpPr>
          <p:cNvPr id="121" name="Google Shape;121;p37"/>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669A2AC2-4A65-4CDC-911D-5FC38699299A}" type="slidenum">
              <a:rPr lang="en-US" smtClean="0"/>
              <a:t>‹#›</a:t>
            </a:fld>
            <a:endParaRPr lang="en-US"/>
          </a:p>
        </p:txBody>
      </p:sp>
    </p:spTree>
    <p:extLst>
      <p:ext uri="{BB962C8B-B14F-4D97-AF65-F5344CB8AC3E}">
        <p14:creationId xmlns:p14="http://schemas.microsoft.com/office/powerpoint/2010/main" val="26577963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38"/>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669A2AC2-4A65-4CDC-911D-5FC38699299A}" type="slidenum">
              <a:rPr lang="en-US" smtClean="0"/>
              <a:t>‹#›</a:t>
            </a:fld>
            <a:endParaRPr lang="en-US"/>
          </a:p>
        </p:txBody>
      </p:sp>
    </p:spTree>
    <p:extLst>
      <p:ext uri="{BB962C8B-B14F-4D97-AF65-F5344CB8AC3E}">
        <p14:creationId xmlns:p14="http://schemas.microsoft.com/office/powerpoint/2010/main" val="267723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10A3C-2BBF-4C92-838A-72BA2A262EC3}" type="datetimeFigureOut">
              <a:rPr lang="en-US" smtClean="0"/>
              <a:t>12/3/2025</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23954" y="60126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A300D-5DCB-4806-8D25-E27A153166AF}" type="slidenum">
              <a:rPr lang="en-US" smtClean="0"/>
              <a:t>‹#›</a:t>
            </a:fld>
            <a:endParaRPr lang="en-US"/>
          </a:p>
        </p:txBody>
      </p:sp>
      <p:pic>
        <p:nvPicPr>
          <p:cNvPr id="7" name="Picture 6">
            <a:extLst>
              <a:ext uri="{FF2B5EF4-FFF2-40B4-BE49-F238E27FC236}">
                <a16:creationId xmlns:a16="http://schemas.microsoft.com/office/drawing/2014/main" id="{4E8C04EC-47D8-FF91-3B2F-B85643B3CC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88234" y="469762"/>
            <a:ext cx="931134" cy="1220927"/>
          </a:xfrm>
          <a:prstGeom prst="rect">
            <a:avLst/>
          </a:prstGeom>
        </p:spPr>
      </p:pic>
      <p:sp>
        <p:nvSpPr>
          <p:cNvPr id="8" name="Rectangle 7">
            <a:extLst>
              <a:ext uri="{FF2B5EF4-FFF2-40B4-BE49-F238E27FC236}">
                <a16:creationId xmlns:a16="http://schemas.microsoft.com/office/drawing/2014/main" id="{07247647-D012-A9C7-2327-D5A7C36B501B}"/>
              </a:ext>
            </a:extLst>
          </p:cNvPr>
          <p:cNvSpPr/>
          <p:nvPr userDrawn="1"/>
        </p:nvSpPr>
        <p:spPr>
          <a:xfrm>
            <a:off x="372633" y="365125"/>
            <a:ext cx="11446734" cy="6127750"/>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78039431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11"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98343-329C-4670-A2FA-F578AE52CD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D6948F-6FC4-4E5F-A152-C85C87EAF81A}"/>
              </a:ext>
            </a:extLst>
          </p:cNvPr>
          <p:cNvSpPr>
            <a:spLocks noGrp="1"/>
          </p:cNvSpPr>
          <p:nvPr>
            <p:ph type="body" idx="1"/>
          </p:nvPr>
        </p:nvSpPr>
        <p:spPr>
          <a:xfrm>
            <a:off x="838200" y="1825625"/>
            <a:ext cx="10515600" cy="4351339"/>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74F1F-06E6-4AF5-8FC8-0354F0B739A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bg1"/>
                </a:solidFill>
              </a:defRPr>
            </a:lvl1pPr>
          </a:lstStyle>
          <a:p>
            <a:fld id="{A9F7229F-F486-484D-A0EE-0115F6ED1721}" type="datetime1">
              <a:rPr lang="en-US" smtClean="0"/>
              <a:t>12/3/2025</a:t>
            </a:fld>
            <a:endParaRPr lang="en-US"/>
          </a:p>
        </p:txBody>
      </p:sp>
      <p:sp>
        <p:nvSpPr>
          <p:cNvPr id="5" name="Footer Placeholder 4">
            <a:extLst>
              <a:ext uri="{FF2B5EF4-FFF2-40B4-BE49-F238E27FC236}">
                <a16:creationId xmlns:a16="http://schemas.microsoft.com/office/drawing/2014/main" id="{889F9D82-1E51-4B2B-89B0-45B640C3E3B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25AC3A0F-CE06-4514-8A7E-F43D5597652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1"/>
                </a:solidFill>
              </a:defRPr>
            </a:lvl1pPr>
          </a:lstStyle>
          <a:p>
            <a:fld id="{9AF76080-087D-4085-90E8-09AAE1E00536}" type="slidenum">
              <a:rPr lang="en-US" smtClean="0"/>
              <a:pPr/>
              <a:t>‹#›</a:t>
            </a:fld>
            <a:endParaRPr lang="en-US"/>
          </a:p>
        </p:txBody>
      </p:sp>
      <p:pic>
        <p:nvPicPr>
          <p:cNvPr id="7" name="Picture 6">
            <a:extLst>
              <a:ext uri="{FF2B5EF4-FFF2-40B4-BE49-F238E27FC236}">
                <a16:creationId xmlns:a16="http://schemas.microsoft.com/office/drawing/2014/main" id="{29D8AA56-56F1-4CD7-8922-52A710BC003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59166" y="365126"/>
            <a:ext cx="931135" cy="1220927"/>
          </a:xfrm>
          <a:prstGeom prst="rect">
            <a:avLst/>
          </a:prstGeom>
        </p:spPr>
      </p:pic>
    </p:spTree>
    <p:extLst>
      <p:ext uri="{BB962C8B-B14F-4D97-AF65-F5344CB8AC3E}">
        <p14:creationId xmlns:p14="http://schemas.microsoft.com/office/powerpoint/2010/main" val="1713901150"/>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hdr="0" ftr="0" dt="0"/>
  <p:txStyles>
    <p:titleStyle>
      <a:lvl1pPr algn="l" defTabSz="914309" rtl="0" eaLnBrk="1" latinLnBrk="0" hangingPunct="1">
        <a:lnSpc>
          <a:spcPct val="90000"/>
        </a:lnSpc>
        <a:spcBef>
          <a:spcPct val="0"/>
        </a:spcBef>
        <a:buNone/>
        <a:defRPr sz="440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799" kern="1200">
          <a:solidFill>
            <a:schemeClr val="bg2"/>
          </a:solidFill>
          <a:latin typeface="+mn-lt"/>
          <a:ea typeface="+mn-ea"/>
          <a:cs typeface="+mn-cs"/>
        </a:defRPr>
      </a:lvl1pPr>
      <a:lvl2pPr marL="685732" indent="-228577" algn="l" defTabSz="914309"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195" indent="-228577" algn="l" defTabSz="914309"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964DE4-F5FE-A2A0-7DB9-6F44670D3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002E94-EF94-66AA-25F3-EC467128D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18666-C9F8-9517-5A7C-3E20B3DADE9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443422-C2CD-4703-9DFB-E242F8BC768D}" type="datetimeFigureOut">
              <a:rPr lang="en-US" smtClean="0"/>
              <a:t>12/3/2025</a:t>
            </a:fld>
            <a:endParaRPr lang="en-US"/>
          </a:p>
        </p:txBody>
      </p:sp>
      <p:sp>
        <p:nvSpPr>
          <p:cNvPr id="5" name="Footer Placeholder 4">
            <a:extLst>
              <a:ext uri="{FF2B5EF4-FFF2-40B4-BE49-F238E27FC236}">
                <a16:creationId xmlns:a16="http://schemas.microsoft.com/office/drawing/2014/main" id="{CDC8A169-D200-9721-7ACA-EFEF22F4A2D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DEDE05F-6F0A-BA0B-7FD5-4ECF316820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92B0EC-8CDE-4BA3-852A-888B878B19E4}" type="slidenum">
              <a:rPr lang="en-US" smtClean="0"/>
              <a:t>‹#›</a:t>
            </a:fld>
            <a:endParaRPr lang="en-US"/>
          </a:p>
        </p:txBody>
      </p:sp>
      <p:pic>
        <p:nvPicPr>
          <p:cNvPr id="7" name="Picture 6">
            <a:extLst>
              <a:ext uri="{FF2B5EF4-FFF2-40B4-BE49-F238E27FC236}">
                <a16:creationId xmlns:a16="http://schemas.microsoft.com/office/drawing/2014/main" id="{F63466A3-BB73-9221-AB4C-CD78CC648B4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59166" y="365126"/>
            <a:ext cx="931135" cy="1220927"/>
          </a:xfrm>
          <a:prstGeom prst="rect">
            <a:avLst/>
          </a:prstGeom>
        </p:spPr>
      </p:pic>
    </p:spTree>
    <p:extLst>
      <p:ext uri="{BB962C8B-B14F-4D97-AF65-F5344CB8AC3E}">
        <p14:creationId xmlns:p14="http://schemas.microsoft.com/office/powerpoint/2010/main" val="399908775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33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5" indent="-228585" algn="l" defTabSz="91433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3" indent="-228585" algn="l" defTabSz="91433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3" indent="-228585" algn="l" defTabSz="91433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1" indent="-228585" algn="l" defTabSz="9143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0" indent="-228585" algn="l" defTabSz="9143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30" indent="-228585" algn="l" defTabSz="9143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98" indent="-228585" algn="l" defTabSz="9143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68" indent="-228585" algn="l" defTabSz="9143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36" indent="-228585" algn="l" defTabSz="9143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8" rtl="0" eaLnBrk="1" latinLnBrk="0" hangingPunct="1">
        <a:defRPr sz="1800" kern="1200">
          <a:solidFill>
            <a:schemeClr val="tx1"/>
          </a:solidFill>
          <a:latin typeface="+mn-lt"/>
          <a:ea typeface="+mn-ea"/>
          <a:cs typeface="+mn-cs"/>
        </a:defRPr>
      </a:lvl1pPr>
      <a:lvl2pPr marL="457169" algn="l" defTabSz="914338" rtl="0" eaLnBrk="1" latinLnBrk="0" hangingPunct="1">
        <a:defRPr sz="1800" kern="1200">
          <a:solidFill>
            <a:schemeClr val="tx1"/>
          </a:solidFill>
          <a:latin typeface="+mn-lt"/>
          <a:ea typeface="+mn-ea"/>
          <a:cs typeface="+mn-cs"/>
        </a:defRPr>
      </a:lvl2pPr>
      <a:lvl3pPr marL="914338" algn="l" defTabSz="914338" rtl="0" eaLnBrk="1" latinLnBrk="0" hangingPunct="1">
        <a:defRPr sz="1800" kern="1200">
          <a:solidFill>
            <a:schemeClr val="tx1"/>
          </a:solidFill>
          <a:latin typeface="+mn-lt"/>
          <a:ea typeface="+mn-ea"/>
          <a:cs typeface="+mn-cs"/>
        </a:defRPr>
      </a:lvl3pPr>
      <a:lvl4pPr marL="1371507" algn="l" defTabSz="914338" rtl="0" eaLnBrk="1" latinLnBrk="0" hangingPunct="1">
        <a:defRPr sz="1800" kern="1200">
          <a:solidFill>
            <a:schemeClr val="tx1"/>
          </a:solidFill>
          <a:latin typeface="+mn-lt"/>
          <a:ea typeface="+mn-ea"/>
          <a:cs typeface="+mn-cs"/>
        </a:defRPr>
      </a:lvl4pPr>
      <a:lvl5pPr marL="1828676" algn="l" defTabSz="914338" rtl="0" eaLnBrk="1" latinLnBrk="0" hangingPunct="1">
        <a:defRPr sz="1800" kern="1200">
          <a:solidFill>
            <a:schemeClr val="tx1"/>
          </a:solidFill>
          <a:latin typeface="+mn-lt"/>
          <a:ea typeface="+mn-ea"/>
          <a:cs typeface="+mn-cs"/>
        </a:defRPr>
      </a:lvl5pPr>
      <a:lvl6pPr marL="2285845" algn="l" defTabSz="914338" rtl="0" eaLnBrk="1" latinLnBrk="0" hangingPunct="1">
        <a:defRPr sz="1800" kern="1200">
          <a:solidFill>
            <a:schemeClr val="tx1"/>
          </a:solidFill>
          <a:latin typeface="+mn-lt"/>
          <a:ea typeface="+mn-ea"/>
          <a:cs typeface="+mn-cs"/>
        </a:defRPr>
      </a:lvl6pPr>
      <a:lvl7pPr marL="2743014" algn="l" defTabSz="914338" rtl="0" eaLnBrk="1" latinLnBrk="0" hangingPunct="1">
        <a:defRPr sz="1800" kern="1200">
          <a:solidFill>
            <a:schemeClr val="tx1"/>
          </a:solidFill>
          <a:latin typeface="+mn-lt"/>
          <a:ea typeface="+mn-ea"/>
          <a:cs typeface="+mn-cs"/>
        </a:defRPr>
      </a:lvl7pPr>
      <a:lvl8pPr marL="3200183" algn="l" defTabSz="914338" rtl="0" eaLnBrk="1" latinLnBrk="0" hangingPunct="1">
        <a:defRPr sz="1800" kern="1200">
          <a:solidFill>
            <a:schemeClr val="tx1"/>
          </a:solidFill>
          <a:latin typeface="+mn-lt"/>
          <a:ea typeface="+mn-ea"/>
          <a:cs typeface="+mn-cs"/>
        </a:defRPr>
      </a:lvl8pPr>
      <a:lvl9pPr marL="3657352" algn="l" defTabSz="91433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506">
                <a:solidFill>
                  <a:schemeClr val="tx1">
                    <a:tint val="75000"/>
                  </a:schemeClr>
                </a:solidFill>
              </a:defRPr>
            </a:lvl1pPr>
          </a:lstStyle>
          <a:p>
            <a:pPr marL="10852">
              <a:spcBef>
                <a:spcPts val="72"/>
              </a:spcBef>
            </a:pPr>
            <a:r>
              <a:rPr lang="en-US" sz="854" spc="-8"/>
              <a:t>HousingAlliancePA.org</a:t>
            </a:r>
            <a:endParaRPr lang="en-US" sz="854"/>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pPr marL="77594">
              <a:spcBef>
                <a:spcPts val="72"/>
              </a:spcBef>
            </a:pPr>
            <a:r>
              <a:rPr lang="en-US" sz="854"/>
              <a:t>October</a:t>
            </a:r>
            <a:r>
              <a:rPr lang="en-US" sz="854" spc="69"/>
              <a:t> </a:t>
            </a:r>
            <a:r>
              <a:rPr lang="en-US" sz="854" spc="-17"/>
              <a:t>2023</a:t>
            </a:r>
            <a:endParaRPr lang="en-US" sz="854"/>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506">
                <a:solidFill>
                  <a:schemeClr val="tx1">
                    <a:tint val="75000"/>
                  </a:schemeClr>
                </a:solidFill>
              </a:defRPr>
            </a:lvl1pPr>
          </a:lstStyle>
          <a:p>
            <a:pPr marL="32557">
              <a:spcBef>
                <a:spcPts val="77"/>
              </a:spcBef>
            </a:pPr>
            <a:fld id="{81D60167-4931-47E6-BA6A-407CBD079E47}" type="slidenum">
              <a:rPr lang="en-US" spc="-43" smtClean="0"/>
              <a:pPr marL="32557">
                <a:spcBef>
                  <a:spcPts val="77"/>
                </a:spcBef>
              </a:pPr>
              <a:t>‹#›</a:t>
            </a:fld>
            <a:endParaRPr lang="en-US" spc="-43"/>
          </a:p>
        </p:txBody>
      </p:sp>
      <p:pic>
        <p:nvPicPr>
          <p:cNvPr id="7" name="Picture 6">
            <a:extLst>
              <a:ext uri="{FF2B5EF4-FFF2-40B4-BE49-F238E27FC236}">
                <a16:creationId xmlns:a16="http://schemas.microsoft.com/office/drawing/2014/main" id="{44847B9A-5DFB-53A2-EC85-E59F279B3B0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59166" y="365126"/>
            <a:ext cx="931135" cy="1220927"/>
          </a:xfrm>
          <a:prstGeom prst="rect">
            <a:avLst/>
          </a:prstGeom>
        </p:spPr>
      </p:pic>
    </p:spTree>
    <p:extLst>
      <p:ext uri="{BB962C8B-B14F-4D97-AF65-F5344CB8AC3E}">
        <p14:creationId xmlns:p14="http://schemas.microsoft.com/office/powerpoint/2010/main" val="1861861964"/>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defTabSz="385740" rtl="0" eaLnBrk="1" latinLnBrk="0" hangingPunct="1">
        <a:lnSpc>
          <a:spcPct val="90000"/>
        </a:lnSpc>
        <a:spcBef>
          <a:spcPct val="0"/>
        </a:spcBef>
        <a:buNone/>
        <a:defRPr sz="1856"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6436" indent="-96436" algn="l" defTabSz="385740"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06" indent="-96436" algn="l" defTabSz="385740"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176" indent="-96436" algn="l" defTabSz="385740" rtl="0" eaLnBrk="1" latinLnBrk="0" hangingPunct="1">
        <a:lnSpc>
          <a:spcPct val="90000"/>
        </a:lnSpc>
        <a:spcBef>
          <a:spcPts val="211"/>
        </a:spcBef>
        <a:buFont typeface="Arial" panose="020B0604020202020204" pitchFamily="34" charset="0"/>
        <a:buChar char="•"/>
        <a:defRPr sz="843" kern="1200">
          <a:solidFill>
            <a:schemeClr val="tx1"/>
          </a:solidFill>
          <a:latin typeface="+mn-lt"/>
          <a:ea typeface="+mn-ea"/>
          <a:cs typeface="+mn-cs"/>
        </a:defRPr>
      </a:lvl3pPr>
      <a:lvl4pPr marL="675046" indent="-96436" algn="l" defTabSz="385740"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4pPr>
      <a:lvl5pPr marL="867916" indent="-96436" algn="l" defTabSz="385740"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5pPr>
      <a:lvl6pPr marL="1060786" indent="-96436" algn="l" defTabSz="385740"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6pPr>
      <a:lvl7pPr marL="1253657" indent="-96436" algn="l" defTabSz="385740"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7pPr>
      <a:lvl8pPr marL="1446527" indent="-96436" algn="l" defTabSz="385740"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8pPr>
      <a:lvl9pPr marL="1639397" indent="-96436" algn="l" defTabSz="385740"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9pPr>
    </p:bodyStyle>
    <p:otherStyle>
      <a:defPPr>
        <a:defRPr lang="en-US"/>
      </a:defPPr>
      <a:lvl1pPr marL="0" algn="l" defTabSz="385740" rtl="0" eaLnBrk="1" latinLnBrk="0" hangingPunct="1">
        <a:defRPr sz="759" kern="1200">
          <a:solidFill>
            <a:schemeClr val="tx1"/>
          </a:solidFill>
          <a:latin typeface="+mn-lt"/>
          <a:ea typeface="+mn-ea"/>
          <a:cs typeface="+mn-cs"/>
        </a:defRPr>
      </a:lvl1pPr>
      <a:lvl2pPr marL="192871" algn="l" defTabSz="385740" rtl="0" eaLnBrk="1" latinLnBrk="0" hangingPunct="1">
        <a:defRPr sz="759" kern="1200">
          <a:solidFill>
            <a:schemeClr val="tx1"/>
          </a:solidFill>
          <a:latin typeface="+mn-lt"/>
          <a:ea typeface="+mn-ea"/>
          <a:cs typeface="+mn-cs"/>
        </a:defRPr>
      </a:lvl2pPr>
      <a:lvl3pPr marL="385740" algn="l" defTabSz="385740" rtl="0" eaLnBrk="1" latinLnBrk="0" hangingPunct="1">
        <a:defRPr sz="759" kern="1200">
          <a:solidFill>
            <a:schemeClr val="tx1"/>
          </a:solidFill>
          <a:latin typeface="+mn-lt"/>
          <a:ea typeface="+mn-ea"/>
          <a:cs typeface="+mn-cs"/>
        </a:defRPr>
      </a:lvl3pPr>
      <a:lvl4pPr marL="578610" algn="l" defTabSz="385740" rtl="0" eaLnBrk="1" latinLnBrk="0" hangingPunct="1">
        <a:defRPr sz="759" kern="1200">
          <a:solidFill>
            <a:schemeClr val="tx1"/>
          </a:solidFill>
          <a:latin typeface="+mn-lt"/>
          <a:ea typeface="+mn-ea"/>
          <a:cs typeface="+mn-cs"/>
        </a:defRPr>
      </a:lvl4pPr>
      <a:lvl5pPr marL="771481" algn="l" defTabSz="385740" rtl="0" eaLnBrk="1" latinLnBrk="0" hangingPunct="1">
        <a:defRPr sz="759" kern="1200">
          <a:solidFill>
            <a:schemeClr val="tx1"/>
          </a:solidFill>
          <a:latin typeface="+mn-lt"/>
          <a:ea typeface="+mn-ea"/>
          <a:cs typeface="+mn-cs"/>
        </a:defRPr>
      </a:lvl5pPr>
      <a:lvl6pPr marL="964351" algn="l" defTabSz="385740" rtl="0" eaLnBrk="1" latinLnBrk="0" hangingPunct="1">
        <a:defRPr sz="759" kern="1200">
          <a:solidFill>
            <a:schemeClr val="tx1"/>
          </a:solidFill>
          <a:latin typeface="+mn-lt"/>
          <a:ea typeface="+mn-ea"/>
          <a:cs typeface="+mn-cs"/>
        </a:defRPr>
      </a:lvl6pPr>
      <a:lvl7pPr marL="1157221" algn="l" defTabSz="385740" rtl="0" eaLnBrk="1" latinLnBrk="0" hangingPunct="1">
        <a:defRPr sz="759" kern="1200">
          <a:solidFill>
            <a:schemeClr val="tx1"/>
          </a:solidFill>
          <a:latin typeface="+mn-lt"/>
          <a:ea typeface="+mn-ea"/>
          <a:cs typeface="+mn-cs"/>
        </a:defRPr>
      </a:lvl7pPr>
      <a:lvl8pPr marL="1350092" algn="l" defTabSz="385740" rtl="0" eaLnBrk="1" latinLnBrk="0" hangingPunct="1">
        <a:defRPr sz="759" kern="1200">
          <a:solidFill>
            <a:schemeClr val="tx1"/>
          </a:solidFill>
          <a:latin typeface="+mn-lt"/>
          <a:ea typeface="+mn-ea"/>
          <a:cs typeface="+mn-cs"/>
        </a:defRPr>
      </a:lvl8pPr>
      <a:lvl9pPr marL="1542962" algn="l" defTabSz="385740" rtl="0" eaLnBrk="1" latinLnBrk="0" hangingPunct="1">
        <a:defRPr sz="75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5E8D92-0F7D-472B-8413-7DAEE2ECA5D4}" type="datetimeFigureOut">
              <a:rPr lang="en-US" smtClean="0"/>
              <a:t>12/3/2025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9A2AC2-4A65-4CDC-911D-5FC38699299A}" type="slidenum">
              <a:rPr lang="en-US" smtClean="0"/>
              <a:t>‹#›</a:t>
            </a:fld>
            <a:endParaRPr lang="en-US"/>
          </a:p>
        </p:txBody>
      </p:sp>
    </p:spTree>
    <p:extLst>
      <p:ext uri="{BB962C8B-B14F-4D97-AF65-F5344CB8AC3E}">
        <p14:creationId xmlns:p14="http://schemas.microsoft.com/office/powerpoint/2010/main" val="142118106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98" r:id="rId17"/>
    <p:sldLayoutId id="214748379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500"/>
              <a:buFont typeface="Alice"/>
              <a:buNone/>
              <a:defRPr sz="2500" b="1">
                <a:solidFill>
                  <a:schemeClr val="lt1"/>
                </a:solidFill>
                <a:latin typeface="Alice"/>
                <a:ea typeface="Alice"/>
                <a:cs typeface="Alice"/>
                <a:sym typeface="Alice"/>
              </a:defRPr>
            </a:lvl1pPr>
            <a:lvl2pPr lvl="1" rtl="0">
              <a:spcBef>
                <a:spcPts val="0"/>
              </a:spcBef>
              <a:spcAft>
                <a:spcPts val="0"/>
              </a:spcAft>
              <a:buClr>
                <a:schemeClr val="lt1"/>
              </a:buClr>
              <a:buSzPts val="3500"/>
              <a:buFont typeface="Alice"/>
              <a:buNone/>
              <a:defRPr sz="3500" b="1">
                <a:solidFill>
                  <a:schemeClr val="lt1"/>
                </a:solidFill>
                <a:latin typeface="Alice"/>
                <a:ea typeface="Alice"/>
                <a:cs typeface="Alice"/>
                <a:sym typeface="Alice"/>
              </a:defRPr>
            </a:lvl2pPr>
            <a:lvl3pPr lvl="2" rtl="0">
              <a:spcBef>
                <a:spcPts val="0"/>
              </a:spcBef>
              <a:spcAft>
                <a:spcPts val="0"/>
              </a:spcAft>
              <a:buClr>
                <a:schemeClr val="lt1"/>
              </a:buClr>
              <a:buSzPts val="3500"/>
              <a:buFont typeface="Alice"/>
              <a:buNone/>
              <a:defRPr sz="3500" b="1">
                <a:solidFill>
                  <a:schemeClr val="lt1"/>
                </a:solidFill>
                <a:latin typeface="Alice"/>
                <a:ea typeface="Alice"/>
                <a:cs typeface="Alice"/>
                <a:sym typeface="Alice"/>
              </a:defRPr>
            </a:lvl3pPr>
            <a:lvl4pPr lvl="3" rtl="0">
              <a:spcBef>
                <a:spcPts val="0"/>
              </a:spcBef>
              <a:spcAft>
                <a:spcPts val="0"/>
              </a:spcAft>
              <a:buClr>
                <a:schemeClr val="lt1"/>
              </a:buClr>
              <a:buSzPts val="3500"/>
              <a:buFont typeface="Alice"/>
              <a:buNone/>
              <a:defRPr sz="3500" b="1">
                <a:solidFill>
                  <a:schemeClr val="lt1"/>
                </a:solidFill>
                <a:latin typeface="Alice"/>
                <a:ea typeface="Alice"/>
                <a:cs typeface="Alice"/>
                <a:sym typeface="Alice"/>
              </a:defRPr>
            </a:lvl4pPr>
            <a:lvl5pPr lvl="4" rtl="0">
              <a:spcBef>
                <a:spcPts val="0"/>
              </a:spcBef>
              <a:spcAft>
                <a:spcPts val="0"/>
              </a:spcAft>
              <a:buClr>
                <a:schemeClr val="lt1"/>
              </a:buClr>
              <a:buSzPts val="3500"/>
              <a:buFont typeface="Alice"/>
              <a:buNone/>
              <a:defRPr sz="3500" b="1">
                <a:solidFill>
                  <a:schemeClr val="lt1"/>
                </a:solidFill>
                <a:latin typeface="Alice"/>
                <a:ea typeface="Alice"/>
                <a:cs typeface="Alice"/>
                <a:sym typeface="Alice"/>
              </a:defRPr>
            </a:lvl5pPr>
            <a:lvl6pPr lvl="5" rtl="0">
              <a:spcBef>
                <a:spcPts val="0"/>
              </a:spcBef>
              <a:spcAft>
                <a:spcPts val="0"/>
              </a:spcAft>
              <a:buClr>
                <a:schemeClr val="lt1"/>
              </a:buClr>
              <a:buSzPts val="3500"/>
              <a:buFont typeface="Alice"/>
              <a:buNone/>
              <a:defRPr sz="3500" b="1">
                <a:solidFill>
                  <a:schemeClr val="lt1"/>
                </a:solidFill>
                <a:latin typeface="Alice"/>
                <a:ea typeface="Alice"/>
                <a:cs typeface="Alice"/>
                <a:sym typeface="Alice"/>
              </a:defRPr>
            </a:lvl6pPr>
            <a:lvl7pPr lvl="6" rtl="0">
              <a:spcBef>
                <a:spcPts val="0"/>
              </a:spcBef>
              <a:spcAft>
                <a:spcPts val="0"/>
              </a:spcAft>
              <a:buClr>
                <a:schemeClr val="lt1"/>
              </a:buClr>
              <a:buSzPts val="3500"/>
              <a:buFont typeface="Alice"/>
              <a:buNone/>
              <a:defRPr sz="3500" b="1">
                <a:solidFill>
                  <a:schemeClr val="lt1"/>
                </a:solidFill>
                <a:latin typeface="Alice"/>
                <a:ea typeface="Alice"/>
                <a:cs typeface="Alice"/>
                <a:sym typeface="Alice"/>
              </a:defRPr>
            </a:lvl7pPr>
            <a:lvl8pPr lvl="7" rtl="0">
              <a:spcBef>
                <a:spcPts val="0"/>
              </a:spcBef>
              <a:spcAft>
                <a:spcPts val="0"/>
              </a:spcAft>
              <a:buClr>
                <a:schemeClr val="lt1"/>
              </a:buClr>
              <a:buSzPts val="3500"/>
              <a:buFont typeface="Alice"/>
              <a:buNone/>
              <a:defRPr sz="3500" b="1">
                <a:solidFill>
                  <a:schemeClr val="lt1"/>
                </a:solidFill>
                <a:latin typeface="Alice"/>
                <a:ea typeface="Alice"/>
                <a:cs typeface="Alice"/>
                <a:sym typeface="Alice"/>
              </a:defRPr>
            </a:lvl8pPr>
            <a:lvl9pPr lvl="8" rtl="0">
              <a:spcBef>
                <a:spcPts val="0"/>
              </a:spcBef>
              <a:spcAft>
                <a:spcPts val="0"/>
              </a:spcAft>
              <a:buClr>
                <a:schemeClr val="lt1"/>
              </a:buClr>
              <a:buSzPts val="3500"/>
              <a:buFont typeface="Alice"/>
              <a:buNone/>
              <a:defRPr sz="3500" b="1">
                <a:solidFill>
                  <a:schemeClr val="lt1"/>
                </a:solidFill>
                <a:latin typeface="Alice"/>
                <a:ea typeface="Alice"/>
                <a:cs typeface="Alice"/>
                <a:sym typeface="Alice"/>
              </a:defRPr>
            </a:lvl9pPr>
          </a:lstStyle>
          <a:p>
            <a:endParaRPr/>
          </a:p>
        </p:txBody>
      </p:sp>
      <p:sp>
        <p:nvSpPr>
          <p:cNvPr id="7" name="Google Shape;7;p1"/>
          <p:cNvSpPr txBox="1">
            <a:spLocks noGrp="1"/>
          </p:cNvSpPr>
          <p:nvPr>
            <p:ph type="body" idx="1"/>
          </p:nvPr>
        </p:nvSpPr>
        <p:spPr>
          <a:xfrm>
            <a:off x="960000" y="1524433"/>
            <a:ext cx="102720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lt1"/>
              </a:buClr>
              <a:buSzPts val="1500"/>
              <a:buFont typeface="Roboto"/>
              <a:buChar char="●"/>
              <a:defRPr sz="1500">
                <a:solidFill>
                  <a:schemeClr val="lt1"/>
                </a:solidFill>
                <a:latin typeface="Roboto"/>
                <a:ea typeface="Roboto"/>
                <a:cs typeface="Roboto"/>
                <a:sym typeface="Roboto"/>
              </a:defRPr>
            </a:lvl1pPr>
            <a:lvl2pPr marL="914400" lvl="1" indent="-323850">
              <a:lnSpc>
                <a:spcPct val="100000"/>
              </a:lnSpc>
              <a:spcBef>
                <a:spcPts val="0"/>
              </a:spcBef>
              <a:spcAft>
                <a:spcPts val="0"/>
              </a:spcAft>
              <a:buClr>
                <a:schemeClr val="lt1"/>
              </a:buClr>
              <a:buSzPts val="1500"/>
              <a:buFont typeface="Roboto"/>
              <a:buChar char="○"/>
              <a:defRPr sz="1500">
                <a:solidFill>
                  <a:schemeClr val="lt1"/>
                </a:solidFill>
                <a:latin typeface="Roboto"/>
                <a:ea typeface="Roboto"/>
                <a:cs typeface="Roboto"/>
                <a:sym typeface="Roboto"/>
              </a:defRPr>
            </a:lvl2pPr>
            <a:lvl3pPr marL="1371600" lvl="2" indent="-323850">
              <a:lnSpc>
                <a:spcPct val="100000"/>
              </a:lnSpc>
              <a:spcBef>
                <a:spcPts val="0"/>
              </a:spcBef>
              <a:spcAft>
                <a:spcPts val="0"/>
              </a:spcAft>
              <a:buClr>
                <a:schemeClr val="lt1"/>
              </a:buClr>
              <a:buSzPts val="1500"/>
              <a:buFont typeface="Roboto"/>
              <a:buChar char="■"/>
              <a:defRPr sz="1500">
                <a:solidFill>
                  <a:schemeClr val="lt1"/>
                </a:solidFill>
                <a:latin typeface="Roboto"/>
                <a:ea typeface="Roboto"/>
                <a:cs typeface="Roboto"/>
                <a:sym typeface="Roboto"/>
              </a:defRPr>
            </a:lvl3pPr>
            <a:lvl4pPr marL="1828800" lvl="3" indent="-323850">
              <a:lnSpc>
                <a:spcPct val="100000"/>
              </a:lnSpc>
              <a:spcBef>
                <a:spcPts val="0"/>
              </a:spcBef>
              <a:spcAft>
                <a:spcPts val="0"/>
              </a:spcAft>
              <a:buClr>
                <a:schemeClr val="lt1"/>
              </a:buClr>
              <a:buSzPts val="1500"/>
              <a:buFont typeface="Roboto"/>
              <a:buChar char="●"/>
              <a:defRPr sz="1500">
                <a:solidFill>
                  <a:schemeClr val="lt1"/>
                </a:solidFill>
                <a:latin typeface="Roboto"/>
                <a:ea typeface="Roboto"/>
                <a:cs typeface="Roboto"/>
                <a:sym typeface="Roboto"/>
              </a:defRPr>
            </a:lvl4pPr>
            <a:lvl5pPr marL="2286000" lvl="4" indent="-323850">
              <a:lnSpc>
                <a:spcPct val="100000"/>
              </a:lnSpc>
              <a:spcBef>
                <a:spcPts val="0"/>
              </a:spcBef>
              <a:spcAft>
                <a:spcPts val="0"/>
              </a:spcAft>
              <a:buClr>
                <a:schemeClr val="lt1"/>
              </a:buClr>
              <a:buSzPts val="1500"/>
              <a:buFont typeface="Roboto"/>
              <a:buChar char="○"/>
              <a:defRPr sz="1500">
                <a:solidFill>
                  <a:schemeClr val="lt1"/>
                </a:solidFill>
                <a:latin typeface="Roboto"/>
                <a:ea typeface="Roboto"/>
                <a:cs typeface="Roboto"/>
                <a:sym typeface="Roboto"/>
              </a:defRPr>
            </a:lvl5pPr>
            <a:lvl6pPr marL="2743200" lvl="5" indent="-323850">
              <a:lnSpc>
                <a:spcPct val="100000"/>
              </a:lnSpc>
              <a:spcBef>
                <a:spcPts val="0"/>
              </a:spcBef>
              <a:spcAft>
                <a:spcPts val="0"/>
              </a:spcAft>
              <a:buClr>
                <a:schemeClr val="lt1"/>
              </a:buClr>
              <a:buSzPts val="1500"/>
              <a:buFont typeface="Roboto"/>
              <a:buChar char="■"/>
              <a:defRPr sz="1500">
                <a:solidFill>
                  <a:schemeClr val="lt1"/>
                </a:solidFill>
                <a:latin typeface="Roboto"/>
                <a:ea typeface="Roboto"/>
                <a:cs typeface="Roboto"/>
                <a:sym typeface="Roboto"/>
              </a:defRPr>
            </a:lvl6pPr>
            <a:lvl7pPr marL="3200400" lvl="6" indent="-323850">
              <a:lnSpc>
                <a:spcPct val="100000"/>
              </a:lnSpc>
              <a:spcBef>
                <a:spcPts val="0"/>
              </a:spcBef>
              <a:spcAft>
                <a:spcPts val="0"/>
              </a:spcAft>
              <a:buClr>
                <a:schemeClr val="lt1"/>
              </a:buClr>
              <a:buSzPts val="1500"/>
              <a:buFont typeface="Roboto"/>
              <a:buChar char="●"/>
              <a:defRPr sz="1500">
                <a:solidFill>
                  <a:schemeClr val="lt1"/>
                </a:solidFill>
                <a:latin typeface="Roboto"/>
                <a:ea typeface="Roboto"/>
                <a:cs typeface="Roboto"/>
                <a:sym typeface="Roboto"/>
              </a:defRPr>
            </a:lvl7pPr>
            <a:lvl8pPr marL="3657600" lvl="7" indent="-323850">
              <a:lnSpc>
                <a:spcPct val="100000"/>
              </a:lnSpc>
              <a:spcBef>
                <a:spcPts val="0"/>
              </a:spcBef>
              <a:spcAft>
                <a:spcPts val="0"/>
              </a:spcAft>
              <a:buClr>
                <a:schemeClr val="lt1"/>
              </a:buClr>
              <a:buSzPts val="1500"/>
              <a:buFont typeface="Roboto"/>
              <a:buChar char="○"/>
              <a:defRPr sz="1500">
                <a:solidFill>
                  <a:schemeClr val="lt1"/>
                </a:solidFill>
                <a:latin typeface="Roboto"/>
                <a:ea typeface="Roboto"/>
                <a:cs typeface="Roboto"/>
                <a:sym typeface="Roboto"/>
              </a:defRPr>
            </a:lvl8pPr>
            <a:lvl9pPr marL="4114800" lvl="8" indent="-323850">
              <a:lnSpc>
                <a:spcPct val="100000"/>
              </a:lnSpc>
              <a:spcBef>
                <a:spcPts val="0"/>
              </a:spcBef>
              <a:spcAft>
                <a:spcPts val="0"/>
              </a:spcAft>
              <a:buClr>
                <a:schemeClr val="lt1"/>
              </a:buClr>
              <a:buSzPts val="1500"/>
              <a:buFont typeface="Roboto"/>
              <a:buChar char="■"/>
              <a:defRPr sz="1500">
                <a:solidFill>
                  <a:schemeClr val="lt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6337103"/>
      </p:ext>
    </p:extLst>
  </p:cSld>
  <p:clrMap bg1="lt1" tx1="dk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27"/>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27"/>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Nunito"/>
                <a:ea typeface="Nunito"/>
                <a:cs typeface="Nunito"/>
                <a:sym typeface="Nunito"/>
              </a:defRPr>
            </a:lvl9pPr>
          </a:lstStyle>
          <a:p>
            <a:fld id="{35BA300D-5DCB-4806-8D25-E27A153166AF}" type="slidenum">
              <a:rPr lang="en-US" smtClean="0"/>
              <a:t>‹#›</a:t>
            </a:fld>
            <a:endParaRPr lang="en-US"/>
          </a:p>
        </p:txBody>
      </p:sp>
    </p:spTree>
    <p:extLst>
      <p:ext uri="{BB962C8B-B14F-4D97-AF65-F5344CB8AC3E}">
        <p14:creationId xmlns:p14="http://schemas.microsoft.com/office/powerpoint/2010/main" val="2593458112"/>
      </p:ext>
    </p:extLst>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hyperlink" Target="mailto:l.kemps@friendsassoc.org" TargetMode="External"/><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hyperlink" Target="mailto:r.force@friendsassoc.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84.xml"/><Relationship Id="rId4" Type="http://schemas.openxmlformats.org/officeDocument/2006/relationships/image" Target="../media/image51.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84.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84.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5.xml"/><Relationship Id="rId1" Type="http://schemas.openxmlformats.org/officeDocument/2006/relationships/slideLayout" Target="../slideLayouts/slideLayout84.xml"/><Relationship Id="rId5" Type="http://schemas.openxmlformats.org/officeDocument/2006/relationships/image" Target="../media/image59.jpg"/><Relationship Id="rId4" Type="http://schemas.openxmlformats.org/officeDocument/2006/relationships/image" Target="../media/image58.jp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84.xml"/><Relationship Id="rId4" Type="http://schemas.openxmlformats.org/officeDocument/2006/relationships/image" Target="../media/image59.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84.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50.png"/><Relationship Id="rId4" Type="http://schemas.openxmlformats.org/officeDocument/2006/relationships/image" Target="../media/image62.png"/><Relationship Id="rId9" Type="http://schemas.openxmlformats.org/officeDocument/2006/relationships/image" Target="../media/image51.gif"/></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84.xml"/><Relationship Id="rId5" Type="http://schemas.openxmlformats.org/officeDocument/2006/relationships/image" Target="../media/image7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0.png"/><Relationship Id="rId7"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84.xml"/><Relationship Id="rId6" Type="http://schemas.openxmlformats.org/officeDocument/2006/relationships/image" Target="../media/image51.gif"/><Relationship Id="rId5" Type="http://schemas.openxmlformats.org/officeDocument/2006/relationships/image" Target="../media/image59.jpg"/><Relationship Id="rId4" Type="http://schemas.openxmlformats.org/officeDocument/2006/relationships/image" Target="../media/image66.jpg"/><Relationship Id="rId9" Type="http://schemas.openxmlformats.org/officeDocument/2006/relationships/image" Target="../media/image7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3" Type="http://schemas.openxmlformats.org/officeDocument/2006/relationships/hyperlink" Target="mailto:abbyrae@renthelppgh.org" TargetMode="External"/><Relationship Id="rId2" Type="http://schemas.openxmlformats.org/officeDocument/2006/relationships/notesSlide" Target="../notesSlides/notesSlide40.xml"/><Relationship Id="rId1" Type="http://schemas.openxmlformats.org/officeDocument/2006/relationships/slideLayout" Target="../slideLayouts/slideLayout84.xml"/><Relationship Id="rId6" Type="http://schemas.openxmlformats.org/officeDocument/2006/relationships/hyperlink" Target="mailto:suber@cjplaw.org" TargetMode="External"/><Relationship Id="rId5" Type="http://schemas.openxmlformats.org/officeDocument/2006/relationships/image" Target="../media/image51.gif"/><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hyperlink" Target="https://www.merriam-webster.com/dictionary/noun" TargetMode="External"/><Relationship Id="rId2" Type="http://schemas.openxmlformats.org/officeDocument/2006/relationships/notesSlide" Target="../notesSlides/notesSlide41.xml"/><Relationship Id="rId1" Type="http://schemas.openxmlformats.org/officeDocument/2006/relationships/slideLayout" Target="../slideLayouts/slideLayout30.xml"/><Relationship Id="rId4" Type="http://schemas.openxmlformats.org/officeDocument/2006/relationships/hyperlink" Target="https://www.merriam-webster.com/dictionary/incubator?pronunciation&amp;lang=en_us&amp;dir=i&amp;file=incuba05"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444240"/>
            <a:ext cx="9144000" cy="1655762"/>
          </a:xfrm>
        </p:spPr>
        <p:txBody>
          <a:bodyPr vert="horz" lIns="91440" tIns="45720" rIns="91440" bIns="45720" rtlCol="0" anchor="t">
            <a:normAutofit/>
          </a:bodyPr>
          <a:lstStyle/>
          <a:p>
            <a:r>
              <a:rPr lang="en-US" i="1" dirty="0">
                <a:solidFill>
                  <a:srgbClr val="DF7804"/>
                </a:solidFill>
              </a:rPr>
              <a:t>Wednesday, December 3, 2025</a:t>
            </a:r>
          </a:p>
          <a:p>
            <a:r>
              <a:rPr lang="en-US" i="1" dirty="0">
                <a:solidFill>
                  <a:srgbClr val="DF7804"/>
                </a:solidFill>
              </a:rPr>
              <a:t>Homes Within Reach Conference</a:t>
            </a:r>
          </a:p>
        </p:txBody>
      </p:sp>
      <p:pic>
        <p:nvPicPr>
          <p:cNvPr id="5" name="Picture 4" descr="A logo of a house with a sun&#10;&#10;AI-generated content may be incorrect.">
            <a:extLst>
              <a:ext uri="{FF2B5EF4-FFF2-40B4-BE49-F238E27FC236}">
                <a16:creationId xmlns:a16="http://schemas.microsoft.com/office/drawing/2014/main" id="{2CF4BF9E-E9B4-A718-3857-507D4D336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849" y="4446882"/>
            <a:ext cx="1420302" cy="1830612"/>
          </a:xfrm>
          <a:prstGeom prst="rect">
            <a:avLst/>
          </a:prstGeom>
        </p:spPr>
      </p:pic>
      <p:sp>
        <p:nvSpPr>
          <p:cNvPr id="8" name="Rectangle 7">
            <a:extLst>
              <a:ext uri="{FF2B5EF4-FFF2-40B4-BE49-F238E27FC236}">
                <a16:creationId xmlns:a16="http://schemas.microsoft.com/office/drawing/2014/main" id="{76B94876-2F1C-C19F-2421-3739990E6880}"/>
              </a:ext>
            </a:extLst>
          </p:cNvPr>
          <p:cNvSpPr>
            <a:spLocks noGrp="1" noRot="1" noMove="1" noResize="1" noEditPoints="1" noAdjustHandles="1" noChangeArrowheads="1" noChangeShapeType="1"/>
          </p:cNvSpPr>
          <p:nvPr/>
        </p:nvSpPr>
        <p:spPr>
          <a:xfrm>
            <a:off x="10759859" y="446380"/>
            <a:ext cx="1027134" cy="13197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ctrTitle"/>
          </p:nvPr>
        </p:nvSpPr>
        <p:spPr>
          <a:xfrm>
            <a:off x="746760" y="984356"/>
            <a:ext cx="10698480" cy="2179373"/>
          </a:xfrm>
        </p:spPr>
        <p:txBody>
          <a:bodyPr>
            <a:normAutofit fontScale="90000"/>
          </a:bodyPr>
          <a:lstStyle/>
          <a:p>
            <a:r>
              <a:rPr lang="en-US" sz="6100" dirty="0">
                <a:solidFill>
                  <a:srgbClr val="003767"/>
                </a:solidFill>
              </a:rPr>
              <a:t>From Crisis Response </a:t>
            </a:r>
            <a:br>
              <a:rPr lang="en-US" sz="6100" dirty="0">
                <a:solidFill>
                  <a:srgbClr val="003767"/>
                </a:solidFill>
              </a:rPr>
            </a:br>
            <a:r>
              <a:rPr lang="en-US" sz="6100" dirty="0">
                <a:solidFill>
                  <a:srgbClr val="003767"/>
                </a:solidFill>
              </a:rPr>
              <a:t>to Systems Change: </a:t>
            </a:r>
            <a:br>
              <a:rPr lang="en-US" sz="6100" dirty="0">
                <a:solidFill>
                  <a:srgbClr val="003767"/>
                </a:solidFill>
              </a:rPr>
            </a:br>
            <a:r>
              <a:rPr lang="en-US" sz="6100" dirty="0">
                <a:solidFill>
                  <a:srgbClr val="003767"/>
                </a:solidFill>
              </a:rPr>
              <a:t>Evolutions in Eviction Prevention</a:t>
            </a:r>
          </a:p>
        </p:txBody>
      </p:sp>
    </p:spTree>
    <p:extLst>
      <p:ext uri="{BB962C8B-B14F-4D97-AF65-F5344CB8AC3E}">
        <p14:creationId xmlns:p14="http://schemas.microsoft.com/office/powerpoint/2010/main" val="153546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8375"/>
            <a:ext cx="8596668" cy="757084"/>
          </a:xfrm>
        </p:spPr>
        <p:txBody>
          <a:bodyPr>
            <a:normAutofit/>
          </a:bodyPr>
          <a:lstStyle/>
          <a:p>
            <a:r>
              <a:rPr lang="en-US" sz="3500" b="1">
                <a:solidFill>
                  <a:srgbClr val="00467F"/>
                </a:solidFill>
              </a:rPr>
              <a:t>Mission, History, and Programs</a:t>
            </a:r>
            <a:endParaRPr sz="3500" b="1">
              <a:solidFill>
                <a:srgbClr val="00467F"/>
              </a:solidFill>
            </a:endParaRPr>
          </a:p>
        </p:txBody>
      </p:sp>
      <p:sp>
        <p:nvSpPr>
          <p:cNvPr id="3" name="Content Placeholder 2"/>
          <p:cNvSpPr>
            <a:spLocks noGrp="1"/>
          </p:cNvSpPr>
          <p:nvPr>
            <p:ph idx="1"/>
          </p:nvPr>
        </p:nvSpPr>
        <p:spPr>
          <a:xfrm>
            <a:off x="677334" y="1145458"/>
            <a:ext cx="8596668" cy="5712541"/>
          </a:xfrm>
        </p:spPr>
        <p:txBody>
          <a:bodyPr>
            <a:normAutofit/>
          </a:bodyPr>
          <a:lstStyle/>
          <a:p>
            <a:r>
              <a:rPr lang="en-US" sz="2000" b="1" dirty="0">
                <a:solidFill>
                  <a:schemeClr val="tx1"/>
                </a:solidFill>
              </a:rPr>
              <a:t>Mission</a:t>
            </a:r>
          </a:p>
          <a:p>
            <a:pPr marL="457200" lvl="1" indent="0">
              <a:buNone/>
            </a:pPr>
            <a:r>
              <a:rPr lang="en-US" sz="2000" dirty="0">
                <a:solidFill>
                  <a:schemeClr val="tx1"/>
                </a:solidFill>
              </a:rPr>
              <a:t>Friends Association prevents homelessness by transforming lives, empowering families, and strengthening our community. We believe everyone deserves a home.</a:t>
            </a:r>
          </a:p>
          <a:p>
            <a:r>
              <a:rPr lang="en-US" sz="2000" b="1" dirty="0">
                <a:solidFill>
                  <a:schemeClr val="tx1"/>
                </a:solidFill>
              </a:rPr>
              <a:t>History</a:t>
            </a:r>
          </a:p>
          <a:p>
            <a:pPr lvl="1"/>
            <a:r>
              <a:rPr lang="en-US" sz="1900" dirty="0">
                <a:solidFill>
                  <a:schemeClr val="tx1"/>
                </a:solidFill>
              </a:rPr>
              <a:t>Founded in 1822 as an abolitionist Quaker movement</a:t>
            </a:r>
          </a:p>
          <a:p>
            <a:pPr lvl="1"/>
            <a:r>
              <a:rPr lang="en-US" sz="1900" dirty="0">
                <a:solidFill>
                  <a:schemeClr val="tx1"/>
                </a:solidFill>
              </a:rPr>
              <a:t>The first shelter opened in 1984</a:t>
            </a:r>
          </a:p>
          <a:p>
            <a:pPr lvl="1"/>
            <a:r>
              <a:rPr lang="en-US" sz="1900" dirty="0">
                <a:solidFill>
                  <a:schemeClr val="tx1"/>
                </a:solidFill>
              </a:rPr>
              <a:t>By 2010, our mission became focused on family homelessness and housing instability</a:t>
            </a:r>
          </a:p>
          <a:p>
            <a:pPr lvl="1"/>
            <a:r>
              <a:rPr lang="en-US" sz="1900" dirty="0">
                <a:solidFill>
                  <a:schemeClr val="tx1"/>
                </a:solidFill>
              </a:rPr>
              <a:t>Eviction Prevention Case Resolution program started in late 2020</a:t>
            </a:r>
            <a:r>
              <a:rPr lang="en-US" sz="1900" dirty="0">
                <a:solidFill>
                  <a:schemeClr val="tx1"/>
                </a:solidFill>
                <a:highlight>
                  <a:srgbClr val="FFFF00"/>
                </a:highlight>
              </a:rPr>
              <a:t> </a:t>
            </a:r>
          </a:p>
          <a:p>
            <a:r>
              <a:rPr lang="en-US" sz="2000" b="1" dirty="0">
                <a:solidFill>
                  <a:schemeClr val="tx1"/>
                </a:solidFill>
              </a:rPr>
              <a:t>Programs</a:t>
            </a:r>
          </a:p>
          <a:p>
            <a:pPr lvl="1"/>
            <a:r>
              <a:rPr lang="en-US" sz="1900" dirty="0">
                <a:solidFill>
                  <a:schemeClr val="tx1"/>
                </a:solidFill>
              </a:rPr>
              <a:t>Eviction Prevention Case Resolution (EPCR)</a:t>
            </a:r>
          </a:p>
          <a:p>
            <a:pPr lvl="1"/>
            <a:r>
              <a:rPr lang="en-US" sz="1900" dirty="0">
                <a:solidFill>
                  <a:schemeClr val="tx1"/>
                </a:solidFill>
              </a:rPr>
              <a:t>Family Center (Emergency Shelter)</a:t>
            </a:r>
          </a:p>
          <a:p>
            <a:pPr lvl="1"/>
            <a:r>
              <a:rPr lang="en-US" sz="1900" dirty="0">
                <a:solidFill>
                  <a:schemeClr val="tx1"/>
                </a:solidFill>
              </a:rPr>
              <a:t>Housing Stability Case Management (HSCM)</a:t>
            </a:r>
          </a:p>
          <a:p>
            <a:pPr marL="457200" lvl="1" indent="0">
              <a:buNone/>
            </a:pPr>
            <a:endParaRPr sz="1800" b="1" dirty="0"/>
          </a:p>
          <a:p>
            <a:endParaRPr b="1" dirty="0"/>
          </a:p>
          <a:p>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652481" y="1382486"/>
            <a:ext cx="3547581" cy="4093028"/>
          </a:xfrm>
        </p:spPr>
        <p:txBody>
          <a:bodyPr anchor="ctr">
            <a:normAutofit/>
          </a:bodyPr>
          <a:lstStyle/>
          <a:p>
            <a:r>
              <a:rPr lang="en-US" sz="4400" b="1"/>
              <a:t>FY 2024 Statistics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23" name="Content Placeholder 2">
            <a:extLst>
              <a:ext uri="{FF2B5EF4-FFF2-40B4-BE49-F238E27FC236}">
                <a16:creationId xmlns:a16="http://schemas.microsoft.com/office/drawing/2014/main" id="{AA76E095-0752-2963-F801-0B0EBF776EE6}"/>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4"/>
        <p:cNvGrpSpPr/>
        <p:nvPr/>
      </p:nvGrpSpPr>
      <p:grpSpPr>
        <a:xfrm>
          <a:off x="0" y="0"/>
          <a:ext cx="0" cy="0"/>
          <a:chOff x="0" y="0"/>
          <a:chExt cx="0" cy="0"/>
        </a:xfrm>
      </p:grpSpPr>
      <p:grpSp>
        <p:nvGrpSpPr>
          <p:cNvPr id="146" name="Google Shape;146;p4"/>
          <p:cNvGrpSpPr/>
          <p:nvPr/>
        </p:nvGrpSpPr>
        <p:grpSpPr>
          <a:xfrm>
            <a:off x="71239" y="4471469"/>
            <a:ext cx="10970042" cy="2708377"/>
            <a:chOff x="46496" y="1158848"/>
            <a:chExt cx="10970042" cy="2708377"/>
          </a:xfrm>
        </p:grpSpPr>
        <p:sp>
          <p:nvSpPr>
            <p:cNvPr id="148" name="Google Shape;148;p4"/>
            <p:cNvSpPr/>
            <p:nvPr/>
          </p:nvSpPr>
          <p:spPr>
            <a:xfrm>
              <a:off x="46496" y="2562225"/>
              <a:ext cx="3217375" cy="1305000"/>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a:ea typeface="Arial"/>
                <a:cs typeface="Arial"/>
                <a:sym typeface="Arial"/>
              </a:endParaRPr>
            </a:p>
          </p:txBody>
        </p:sp>
        <p:sp>
          <p:nvSpPr>
            <p:cNvPr id="149" name="Google Shape;149;p4"/>
            <p:cNvSpPr txBox="1"/>
            <p:nvPr/>
          </p:nvSpPr>
          <p:spPr>
            <a:xfrm>
              <a:off x="183803" y="1158848"/>
              <a:ext cx="10832735" cy="719909"/>
            </a:xfrm>
            <a:prstGeom prst="rect">
              <a:avLst/>
            </a:prstGeom>
            <a:noFill/>
            <a:ln>
              <a:noFill/>
            </a:ln>
          </p:spPr>
          <p:txBody>
            <a:bodyPr spcFirstLastPara="1" wrap="square" lIns="0" tIns="0" rIns="0" bIns="0" anchor="t" anchorCtr="0">
              <a:noAutofit/>
            </a:bodyPr>
            <a:lstStyle/>
            <a:p>
              <a:pPr marL="0" marR="0" lvl="0" indent="0" algn="l" defTabSz="457200" rtl="0" eaLnBrk="1" fontAlgn="auto" latinLnBrk="0" hangingPunct="1">
                <a:lnSpc>
                  <a:spcPct val="100000"/>
                </a:lnSpc>
                <a:spcBef>
                  <a:spcPts val="0"/>
                </a:spcBef>
                <a:spcAft>
                  <a:spcPts val="0"/>
                </a:spcAft>
                <a:buClr>
                  <a:srgbClr val="7F7F7F"/>
                </a:buClr>
                <a:buSzPts val="1800"/>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venir"/>
                  <a:ea typeface="Avenir"/>
                  <a:cs typeface="Avenir"/>
                  <a:sym typeface="Avenir"/>
                </a:rPr>
                <a:t>            Legal Services             Financial Assistance                    Internal Case                 Relocation Services </a:t>
              </a:r>
            </a:p>
            <a:p>
              <a:pPr marL="0" marR="0" lvl="0" indent="0" algn="l" defTabSz="457200" rtl="0" eaLnBrk="1" fontAlgn="auto" latinLnBrk="0" hangingPunct="1">
                <a:lnSpc>
                  <a:spcPct val="100000"/>
                </a:lnSpc>
                <a:spcBef>
                  <a:spcPts val="0"/>
                </a:spcBef>
                <a:spcAft>
                  <a:spcPts val="0"/>
                </a:spcAft>
                <a:buClr>
                  <a:srgbClr val="7F7F7F"/>
                </a:buClr>
                <a:buSzPts val="1800"/>
                <a:buFont typeface="Avenir"/>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venir"/>
                  <a:ea typeface="Avenir"/>
                  <a:cs typeface="Avenir"/>
                  <a:sym typeface="Avenir"/>
                </a:rPr>
                <a:t>                                                                                                Management Referrals</a:t>
              </a:r>
              <a:endParaRPr kumimoji="0"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a:ea typeface="Arial"/>
                <a:cs typeface="Arial"/>
                <a:sym typeface="Arial"/>
              </a:endParaRPr>
            </a:p>
          </p:txBody>
        </p:sp>
        <p:sp>
          <p:nvSpPr>
            <p:cNvPr id="151" name="Google Shape;151;p4"/>
            <p:cNvSpPr/>
            <p:nvPr/>
          </p:nvSpPr>
          <p:spPr>
            <a:xfrm>
              <a:off x="3826912" y="2562225"/>
              <a:ext cx="3217375" cy="1305000"/>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a:ea typeface="Arial"/>
                <a:cs typeface="Arial"/>
                <a:sym typeface="Arial"/>
              </a:endParaRPr>
            </a:p>
          </p:txBody>
        </p:sp>
        <p:sp>
          <p:nvSpPr>
            <p:cNvPr id="154" name="Google Shape;154;p4"/>
            <p:cNvSpPr/>
            <p:nvPr/>
          </p:nvSpPr>
          <p:spPr>
            <a:xfrm>
              <a:off x="7607328" y="2562225"/>
              <a:ext cx="3217375" cy="1305000"/>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a:ea typeface="Arial"/>
                <a:cs typeface="Arial"/>
                <a:sym typeface="Arial"/>
              </a:endParaRPr>
            </a:p>
          </p:txBody>
        </p:sp>
      </p:grpSp>
      <p:pic>
        <p:nvPicPr>
          <p:cNvPr id="13" name="Graphic 12" descr="Money with solid fill">
            <a:extLst>
              <a:ext uri="{FF2B5EF4-FFF2-40B4-BE49-F238E27FC236}">
                <a16:creationId xmlns:a16="http://schemas.microsoft.com/office/drawing/2014/main" id="{50CD69B8-A9E0-8BB4-161A-692BB49492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4455" y="3240054"/>
            <a:ext cx="914400" cy="914400"/>
          </a:xfrm>
          <a:prstGeom prst="rect">
            <a:avLst/>
          </a:prstGeom>
        </p:spPr>
      </p:pic>
      <p:pic>
        <p:nvPicPr>
          <p:cNvPr id="17" name="Graphic 16" descr="Scales of justice with solid fill">
            <a:extLst>
              <a:ext uri="{FF2B5EF4-FFF2-40B4-BE49-F238E27FC236}">
                <a16:creationId xmlns:a16="http://schemas.microsoft.com/office/drawing/2014/main" id="{4CCF3867-BC29-0A34-065C-D82110AFAC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1307" y="3240054"/>
            <a:ext cx="914400" cy="914400"/>
          </a:xfrm>
          <a:prstGeom prst="rect">
            <a:avLst/>
          </a:prstGeom>
        </p:spPr>
      </p:pic>
      <p:pic>
        <p:nvPicPr>
          <p:cNvPr id="19" name="Graphic 18" descr="Circles with arrows with solid fill">
            <a:extLst>
              <a:ext uri="{FF2B5EF4-FFF2-40B4-BE49-F238E27FC236}">
                <a16:creationId xmlns:a16="http://schemas.microsoft.com/office/drawing/2014/main" id="{93C7FE7C-B1B0-C934-9696-BD1E298B74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7603" y="3230166"/>
            <a:ext cx="914400" cy="914400"/>
          </a:xfrm>
          <a:prstGeom prst="rect">
            <a:avLst/>
          </a:prstGeom>
        </p:spPr>
      </p:pic>
      <p:sp>
        <p:nvSpPr>
          <p:cNvPr id="20" name="Title 1">
            <a:extLst>
              <a:ext uri="{FF2B5EF4-FFF2-40B4-BE49-F238E27FC236}">
                <a16:creationId xmlns:a16="http://schemas.microsoft.com/office/drawing/2014/main" id="{14E1C282-F623-6168-94E6-72B7EC7FD4CE}"/>
              </a:ext>
            </a:extLst>
          </p:cNvPr>
          <p:cNvSpPr txBox="1">
            <a:spLocks/>
          </p:cNvSpPr>
          <p:nvPr/>
        </p:nvSpPr>
        <p:spPr>
          <a:xfrm>
            <a:off x="546543" y="1036188"/>
            <a:ext cx="9673803" cy="18670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a:ln>
                  <a:noFill/>
                </a:ln>
                <a:solidFill>
                  <a:srgbClr val="4A66AC"/>
                </a:solidFill>
                <a:effectLst/>
                <a:uLnTx/>
                <a:uFillTx/>
                <a:latin typeface="Trebuchet MS" panose="020B0603020202020204"/>
                <a:ea typeface="+mj-ea"/>
                <a:cs typeface="+mj-cs"/>
              </a:rPr>
              <a:t>EPCR is a court-based program that provides a combination of</a:t>
            </a:r>
          </a:p>
        </p:txBody>
      </p:sp>
      <p:pic>
        <p:nvPicPr>
          <p:cNvPr id="2" name="Graphic 1" descr="Home1 with solid fill">
            <a:extLst>
              <a:ext uri="{FF2B5EF4-FFF2-40B4-BE49-F238E27FC236}">
                <a16:creationId xmlns:a16="http://schemas.microsoft.com/office/drawing/2014/main" id="{AF908A2C-7E6D-4737-6F29-24E5F79F58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58184" y="3240054"/>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2F4E0-9AEC-4774-AAB0-B5B545FE0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9492E-2CC1-ACE1-A536-244693CBB8F5}"/>
              </a:ext>
            </a:extLst>
          </p:cNvPr>
          <p:cNvSpPr>
            <a:spLocks noGrp="1"/>
          </p:cNvSpPr>
          <p:nvPr>
            <p:ph type="title"/>
          </p:nvPr>
        </p:nvSpPr>
        <p:spPr/>
        <p:txBody>
          <a:bodyPr>
            <a:normAutofit/>
          </a:bodyPr>
          <a:lstStyle/>
          <a:p>
            <a:r>
              <a:rPr lang="en-US" sz="5000" b="1" dirty="0">
                <a:solidFill>
                  <a:schemeClr val="accent1">
                    <a:lumMod val="75000"/>
                  </a:schemeClr>
                </a:solidFill>
              </a:rPr>
              <a:t>Timeline</a:t>
            </a:r>
          </a:p>
        </p:txBody>
      </p:sp>
      <p:pic>
        <p:nvPicPr>
          <p:cNvPr id="8" name="Picture 7">
            <a:extLst>
              <a:ext uri="{FF2B5EF4-FFF2-40B4-BE49-F238E27FC236}">
                <a16:creationId xmlns:a16="http://schemas.microsoft.com/office/drawing/2014/main" id="{38D1ADEE-E660-E79D-75FD-2A1931C7ED0A}"/>
              </a:ext>
            </a:extLst>
          </p:cNvPr>
          <p:cNvPicPr>
            <a:picLocks noChangeAspect="1"/>
          </p:cNvPicPr>
          <p:nvPr/>
        </p:nvPicPr>
        <p:blipFill>
          <a:blip r:embed="rId2"/>
          <a:srcRect l="1693" t="18750" r="1088" b="-216"/>
          <a:stretch>
            <a:fillRect/>
          </a:stretch>
        </p:blipFill>
        <p:spPr>
          <a:xfrm>
            <a:off x="304801" y="1392014"/>
            <a:ext cx="8969201" cy="4114706"/>
          </a:xfrm>
          <a:prstGeom prst="rect">
            <a:avLst/>
          </a:prstGeom>
        </p:spPr>
      </p:pic>
    </p:spTree>
    <p:extLst>
      <p:ext uri="{BB962C8B-B14F-4D97-AF65-F5344CB8AC3E}">
        <p14:creationId xmlns:p14="http://schemas.microsoft.com/office/powerpoint/2010/main" val="368706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pic>
        <p:nvPicPr>
          <p:cNvPr id="167" name="Google Shape;167;g3a59d71f3c7_0_0" descr="image.png"/>
          <p:cNvPicPr preferRelativeResize="0"/>
          <p:nvPr/>
        </p:nvPicPr>
        <p:blipFill rotWithShape="1">
          <a:blip r:embed="rId3">
            <a:alphaModFix/>
          </a:blip>
          <a:srcRect/>
          <a:stretch/>
        </p:blipFill>
        <p:spPr>
          <a:xfrm>
            <a:off x="571500" y="1000125"/>
            <a:ext cx="5381625" cy="2762250"/>
          </a:xfrm>
          <a:prstGeom prst="rect">
            <a:avLst/>
          </a:prstGeom>
          <a:noFill/>
          <a:ln>
            <a:noFill/>
          </a:ln>
        </p:spPr>
      </p:pic>
      <p:pic>
        <p:nvPicPr>
          <p:cNvPr id="168" name="Google Shape;168;g3a59d71f3c7_0_0" descr="image.png"/>
          <p:cNvPicPr preferRelativeResize="0"/>
          <p:nvPr/>
        </p:nvPicPr>
        <p:blipFill rotWithShape="1">
          <a:blip r:embed="rId4">
            <a:alphaModFix/>
          </a:blip>
          <a:srcRect/>
          <a:stretch/>
        </p:blipFill>
        <p:spPr>
          <a:xfrm>
            <a:off x="6238875" y="1000125"/>
            <a:ext cx="5381625" cy="2762250"/>
          </a:xfrm>
          <a:prstGeom prst="rect">
            <a:avLst/>
          </a:prstGeom>
          <a:noFill/>
          <a:ln>
            <a:noFill/>
          </a:ln>
        </p:spPr>
      </p:pic>
      <p:pic>
        <p:nvPicPr>
          <p:cNvPr id="169" name="Google Shape;169;g3a59d71f3c7_0_0" descr="image.png"/>
          <p:cNvPicPr preferRelativeResize="0"/>
          <p:nvPr/>
        </p:nvPicPr>
        <p:blipFill rotWithShape="1">
          <a:blip r:embed="rId5">
            <a:alphaModFix/>
          </a:blip>
          <a:srcRect/>
          <a:stretch/>
        </p:blipFill>
        <p:spPr>
          <a:xfrm>
            <a:off x="571500" y="4048125"/>
            <a:ext cx="5381625" cy="2762250"/>
          </a:xfrm>
          <a:prstGeom prst="rect">
            <a:avLst/>
          </a:prstGeom>
          <a:noFill/>
          <a:ln>
            <a:noFill/>
          </a:ln>
        </p:spPr>
      </p:pic>
      <p:pic>
        <p:nvPicPr>
          <p:cNvPr id="170" name="Google Shape;170;g3a59d71f3c7_0_0" descr="image.png"/>
          <p:cNvPicPr preferRelativeResize="0"/>
          <p:nvPr/>
        </p:nvPicPr>
        <p:blipFill rotWithShape="1">
          <a:blip r:embed="rId4">
            <a:alphaModFix/>
          </a:blip>
          <a:srcRect/>
          <a:stretch/>
        </p:blipFill>
        <p:spPr>
          <a:xfrm>
            <a:off x="6238875" y="4048125"/>
            <a:ext cx="5381625" cy="2762250"/>
          </a:xfrm>
          <a:prstGeom prst="rect">
            <a:avLst/>
          </a:prstGeom>
          <a:noFill/>
          <a:ln>
            <a:noFill/>
          </a:ln>
        </p:spPr>
      </p:pic>
      <p:sp>
        <p:nvSpPr>
          <p:cNvPr id="171" name="Google Shape;171;g3a59d71f3c7_0_0"/>
          <p:cNvSpPr txBox="1"/>
          <p:nvPr/>
        </p:nvSpPr>
        <p:spPr>
          <a:xfrm>
            <a:off x="1305000" y="1168850"/>
            <a:ext cx="1830300" cy="369300"/>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1200" cap="none" spc="0" normalizeH="0" baseline="0" noProof="0">
                <a:ln>
                  <a:noFill/>
                </a:ln>
                <a:solidFill>
                  <a:srgbClr val="1E293B"/>
                </a:solidFill>
                <a:effectLst/>
                <a:uLnTx/>
                <a:uFillTx/>
                <a:latin typeface="Poppins"/>
                <a:ea typeface="Poppins"/>
                <a:cs typeface="Poppins"/>
                <a:sym typeface="Poppins"/>
              </a:rPr>
              <a:t>Negotiation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2" name="Google Shape;172;g3a59d71f3c7_0_0"/>
          <p:cNvSpPr txBox="1"/>
          <p:nvPr/>
        </p:nvSpPr>
        <p:spPr>
          <a:xfrm>
            <a:off x="801650" y="1917975"/>
            <a:ext cx="2984700" cy="831300"/>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50000"/>
              </a:lnSpc>
              <a:spcBef>
                <a:spcPts val="0"/>
              </a:spcBef>
              <a:spcAft>
                <a:spcPts val="0"/>
              </a:spcAft>
              <a:buClr>
                <a:srgbClr val="000000"/>
              </a:buClr>
              <a:buSzPts val="1350"/>
              <a:buFont typeface="Arial"/>
              <a:buNone/>
              <a:tabLst/>
              <a:defRPr/>
            </a:pPr>
            <a:r>
              <a:rPr kumimoji="0" lang="en-US" sz="1350" b="0" i="0" u="none" strike="noStrike" kern="1200" cap="none" spc="0" normalizeH="0" baseline="0" noProof="0">
                <a:ln>
                  <a:noFill/>
                </a:ln>
                <a:solidFill>
                  <a:srgbClr val="475569"/>
                </a:solidFill>
                <a:effectLst/>
                <a:uLnTx/>
                <a:uFillTx/>
                <a:latin typeface="Lato"/>
                <a:ea typeface="Lato"/>
                <a:cs typeface="Lato"/>
                <a:sym typeface="Lato"/>
              </a:rPr>
              <a:t>We attend court cases and talk to both tenants and landlords to find resolutions.</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3" name="Google Shape;173;g3a59d71f3c7_0_0"/>
          <p:cNvSpPr txBox="1"/>
          <p:nvPr/>
        </p:nvSpPr>
        <p:spPr>
          <a:xfrm>
            <a:off x="6927292" y="1168850"/>
            <a:ext cx="1120200" cy="369300"/>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1200" cap="none" spc="0" normalizeH="0" baseline="0" noProof="0">
                <a:ln>
                  <a:noFill/>
                </a:ln>
                <a:solidFill>
                  <a:srgbClr val="1E293B"/>
                </a:solidFill>
                <a:effectLst/>
                <a:uLnTx/>
                <a:uFillTx/>
                <a:latin typeface="Poppins"/>
                <a:ea typeface="Poppins"/>
                <a:cs typeface="Poppins"/>
                <a:sym typeface="Poppins"/>
              </a:rPr>
              <a:t>Intakes</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4" name="Google Shape;174;g3a59d71f3c7_0_0"/>
          <p:cNvSpPr txBox="1"/>
          <p:nvPr/>
        </p:nvSpPr>
        <p:spPr>
          <a:xfrm>
            <a:off x="6534150" y="1917975"/>
            <a:ext cx="2567100" cy="831300"/>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50000"/>
              </a:lnSpc>
              <a:spcBef>
                <a:spcPts val="0"/>
              </a:spcBef>
              <a:spcAft>
                <a:spcPts val="0"/>
              </a:spcAft>
              <a:buClr>
                <a:srgbClr val="000000"/>
              </a:buClr>
              <a:buSzPts val="1350"/>
              <a:buFont typeface="Arial"/>
              <a:buNone/>
              <a:tabLst/>
              <a:defRPr/>
            </a:pPr>
            <a:r>
              <a:rPr kumimoji="0" lang="en-US" sz="1350" b="0" i="0" u="none" strike="noStrike" kern="1200" cap="none" spc="0" normalizeH="0" baseline="0" noProof="0">
                <a:ln>
                  <a:noFill/>
                </a:ln>
                <a:solidFill>
                  <a:srgbClr val="475569"/>
                </a:solidFill>
                <a:effectLst/>
                <a:uLnTx/>
                <a:uFillTx/>
                <a:latin typeface="Lato"/>
                <a:ea typeface="Lato"/>
                <a:cs typeface="Lato"/>
                <a:sym typeface="Lato"/>
              </a:rPr>
              <a:t>We conduct intakes for tenants who need EPCR services right on the spot.</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5" name="Google Shape;175;g3a59d71f3c7_0_0"/>
          <p:cNvSpPr txBox="1"/>
          <p:nvPr/>
        </p:nvSpPr>
        <p:spPr>
          <a:xfrm>
            <a:off x="926653" y="4285425"/>
            <a:ext cx="2140200" cy="369300"/>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1200" cap="none" spc="0" normalizeH="0" baseline="0" noProof="0">
                <a:ln>
                  <a:noFill/>
                </a:ln>
                <a:solidFill>
                  <a:srgbClr val="1E293B"/>
                </a:solidFill>
                <a:effectLst/>
                <a:uLnTx/>
                <a:uFillTx/>
                <a:latin typeface="Poppins"/>
                <a:ea typeface="Poppins"/>
                <a:cs typeface="Poppins"/>
                <a:sym typeface="Poppins"/>
              </a:rPr>
              <a:t>Legal Support</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6" name="Google Shape;176;g3a59d71f3c7_0_0"/>
          <p:cNvSpPr txBox="1"/>
          <p:nvPr/>
        </p:nvSpPr>
        <p:spPr>
          <a:xfrm>
            <a:off x="760350" y="5177775"/>
            <a:ext cx="2919600" cy="1454700"/>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50000"/>
              </a:lnSpc>
              <a:spcBef>
                <a:spcPts val="0"/>
              </a:spcBef>
              <a:spcAft>
                <a:spcPts val="0"/>
              </a:spcAft>
              <a:buClr>
                <a:srgbClr val="000000"/>
              </a:buClr>
              <a:buSzPts val="1350"/>
              <a:buFont typeface="Arial"/>
              <a:buNone/>
              <a:tabLst/>
              <a:defRPr/>
            </a:pPr>
            <a:r>
              <a:rPr kumimoji="0" lang="en-US" sz="1350" b="0" i="0" u="none" strike="noStrike" kern="1200" cap="none" spc="0" normalizeH="0" baseline="0" noProof="0">
                <a:ln>
                  <a:noFill/>
                </a:ln>
                <a:solidFill>
                  <a:srgbClr val="475569"/>
                </a:solidFill>
                <a:effectLst/>
                <a:uLnTx/>
                <a:uFillTx/>
                <a:latin typeface="Lato"/>
                <a:ea typeface="Lato"/>
                <a:cs typeface="Lato"/>
                <a:sym typeface="Lato"/>
              </a:rPr>
              <a:t>Lawyers provide legal services to tenants, which includes negotiating with landlords and other attorneys and if needed, defending tenants in courtroom. </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7" name="Google Shape;177;g3a59d71f3c7_0_0"/>
          <p:cNvSpPr txBox="1"/>
          <p:nvPr/>
        </p:nvSpPr>
        <p:spPr>
          <a:xfrm>
            <a:off x="6534160" y="4285425"/>
            <a:ext cx="2430300" cy="369300"/>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1200" cap="none" spc="0" normalizeH="0" baseline="0" noProof="0">
                <a:ln>
                  <a:noFill/>
                </a:ln>
                <a:solidFill>
                  <a:srgbClr val="1E293B"/>
                </a:solidFill>
                <a:effectLst/>
                <a:uLnTx/>
                <a:uFillTx/>
                <a:latin typeface="Poppins"/>
                <a:ea typeface="Poppins"/>
                <a:cs typeface="Poppins"/>
                <a:sym typeface="Poppins"/>
              </a:rPr>
              <a:t>Team Wrap-Up</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8" name="Google Shape;178;g3a59d71f3c7_0_0"/>
          <p:cNvSpPr txBox="1"/>
          <p:nvPr/>
        </p:nvSpPr>
        <p:spPr>
          <a:xfrm>
            <a:off x="6347550" y="5177775"/>
            <a:ext cx="2803500" cy="831300"/>
          </a:xfrm>
          <a:prstGeom prst="rect">
            <a:avLst/>
          </a:prstGeom>
          <a:noFill/>
          <a:ln>
            <a:noFill/>
          </a:ln>
        </p:spPr>
        <p:txBody>
          <a:bodyPr spcFirstLastPara="1" wrap="square" lIns="0" tIns="0" rIns="0" bIns="0" anchor="t" anchorCtr="0">
            <a:spAutoFit/>
          </a:bodyPr>
          <a:lstStyle/>
          <a:p>
            <a:pPr marL="0" marR="0" lvl="0" indent="0" algn="ctr" defTabSz="457200" rtl="0" eaLnBrk="1" fontAlgn="auto" latinLnBrk="0" hangingPunct="1">
              <a:lnSpc>
                <a:spcPct val="150000"/>
              </a:lnSpc>
              <a:spcBef>
                <a:spcPts val="0"/>
              </a:spcBef>
              <a:spcAft>
                <a:spcPts val="0"/>
              </a:spcAft>
              <a:buClr>
                <a:srgbClr val="000000"/>
              </a:buClr>
              <a:buSzPts val="1350"/>
              <a:buFont typeface="Arial"/>
              <a:buNone/>
              <a:tabLst/>
              <a:defRPr/>
            </a:pPr>
            <a:r>
              <a:rPr kumimoji="0" lang="en-US" sz="1350" b="0" i="0" u="none" strike="noStrike" kern="1200" cap="none" spc="0" normalizeH="0" baseline="0" noProof="0">
                <a:ln>
                  <a:noFill/>
                </a:ln>
                <a:solidFill>
                  <a:srgbClr val="475569"/>
                </a:solidFill>
                <a:effectLst/>
                <a:uLnTx/>
                <a:uFillTx/>
                <a:latin typeface="Lato"/>
                <a:ea typeface="Lato"/>
                <a:cs typeface="Lato"/>
                <a:sym typeface="Lato"/>
              </a:rPr>
              <a:t>At the end of the day, the team meets to break down the day's outcomes and triage cases.</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9" name="Google Shape;179;g3a59d71f3c7_0_0"/>
          <p:cNvSpPr txBox="1"/>
          <p:nvPr/>
        </p:nvSpPr>
        <p:spPr>
          <a:xfrm>
            <a:off x="571500" y="47625"/>
            <a:ext cx="11601600" cy="677400"/>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3000"/>
              <a:buFont typeface="Arial"/>
              <a:buNone/>
              <a:tabLst/>
              <a:defRPr/>
            </a:pPr>
            <a:r>
              <a:rPr kumimoji="0" lang="en-US" sz="4400" b="0" i="0" u="none" strike="noStrike" kern="1200" cap="none" spc="0" normalizeH="0" baseline="0" noProof="0">
                <a:ln>
                  <a:noFill/>
                </a:ln>
                <a:solidFill>
                  <a:srgbClr val="242852"/>
                </a:solidFill>
                <a:effectLst/>
                <a:uLnTx/>
                <a:uFillTx/>
                <a:latin typeface="Avenir"/>
                <a:ea typeface="Avenir"/>
                <a:cs typeface="Avenir"/>
                <a:sym typeface="Avenir"/>
              </a:rPr>
              <a:t>Day of Court</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180" name="Google Shape;180;g3a59d71f3c7_0_0" title="negotiation.png"/>
          <p:cNvPicPr preferRelativeResize="0"/>
          <p:nvPr/>
        </p:nvPicPr>
        <p:blipFill rotWithShape="1">
          <a:blip r:embed="rId6">
            <a:alphaModFix/>
          </a:blip>
          <a:srcRect t="11418"/>
          <a:stretch/>
        </p:blipFill>
        <p:spPr>
          <a:xfrm>
            <a:off x="4048275" y="1113025"/>
            <a:ext cx="1830225" cy="2596174"/>
          </a:xfrm>
          <a:prstGeom prst="rect">
            <a:avLst/>
          </a:prstGeom>
          <a:noFill/>
          <a:ln>
            <a:noFill/>
          </a:ln>
        </p:spPr>
      </p:pic>
      <p:pic>
        <p:nvPicPr>
          <p:cNvPr id="181" name="Google Shape;181;g3a59d71f3c7_0_0" title="intakes.png"/>
          <p:cNvPicPr preferRelativeResize="0"/>
          <p:nvPr/>
        </p:nvPicPr>
        <p:blipFill rotWithShape="1">
          <a:blip r:embed="rId7">
            <a:alphaModFix/>
          </a:blip>
          <a:srcRect/>
          <a:stretch/>
        </p:blipFill>
        <p:spPr>
          <a:xfrm>
            <a:off x="9337775" y="1113025"/>
            <a:ext cx="2282725" cy="2596175"/>
          </a:xfrm>
          <a:prstGeom prst="rect">
            <a:avLst/>
          </a:prstGeom>
          <a:noFill/>
          <a:ln>
            <a:noFill/>
          </a:ln>
        </p:spPr>
      </p:pic>
      <p:pic>
        <p:nvPicPr>
          <p:cNvPr id="182" name="Google Shape;182;g3a59d71f3c7_0_0" title="wrap up.png"/>
          <p:cNvPicPr preferRelativeResize="0"/>
          <p:nvPr/>
        </p:nvPicPr>
        <p:blipFill rotWithShape="1">
          <a:blip r:embed="rId8">
            <a:alphaModFix/>
          </a:blip>
          <a:srcRect/>
          <a:stretch/>
        </p:blipFill>
        <p:spPr>
          <a:xfrm>
            <a:off x="9151050" y="4143379"/>
            <a:ext cx="2430300" cy="2106150"/>
          </a:xfrm>
          <a:prstGeom prst="rect">
            <a:avLst/>
          </a:prstGeom>
          <a:noFill/>
          <a:ln>
            <a:noFill/>
          </a:ln>
        </p:spPr>
      </p:pic>
      <p:pic>
        <p:nvPicPr>
          <p:cNvPr id="183" name="Google Shape;183;g3a59d71f3c7_0_0" title="ChatGPT Image Nov 11, 2025, 10_16_07 PM.png"/>
          <p:cNvPicPr preferRelativeResize="0"/>
          <p:nvPr/>
        </p:nvPicPr>
        <p:blipFill rotWithShape="1">
          <a:blip r:embed="rId9">
            <a:alphaModFix/>
          </a:blip>
          <a:srcRect/>
          <a:stretch/>
        </p:blipFill>
        <p:spPr>
          <a:xfrm>
            <a:off x="3786350" y="4143375"/>
            <a:ext cx="2159050" cy="2289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F4767-A755-D701-1C56-5DF257C57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6E35C-77F6-625E-125E-CB00CF9F5B8A}"/>
              </a:ext>
            </a:extLst>
          </p:cNvPr>
          <p:cNvSpPr>
            <a:spLocks noGrp="1"/>
          </p:cNvSpPr>
          <p:nvPr>
            <p:ph type="title"/>
          </p:nvPr>
        </p:nvSpPr>
        <p:spPr>
          <a:xfrm>
            <a:off x="677334" y="388375"/>
            <a:ext cx="8596668" cy="757084"/>
          </a:xfrm>
        </p:spPr>
        <p:txBody>
          <a:bodyPr>
            <a:normAutofit/>
          </a:bodyPr>
          <a:lstStyle/>
          <a:p>
            <a:r>
              <a:rPr lang="en-US" sz="3500" b="1">
                <a:solidFill>
                  <a:srgbClr val="00467F"/>
                </a:solidFill>
              </a:rPr>
              <a:t>What is the role of the Courts?</a:t>
            </a:r>
            <a:endParaRPr sz="3500" b="1">
              <a:solidFill>
                <a:srgbClr val="00467F"/>
              </a:solidFill>
            </a:endParaRPr>
          </a:p>
        </p:txBody>
      </p:sp>
      <p:sp>
        <p:nvSpPr>
          <p:cNvPr id="3" name="Content Placeholder 2">
            <a:extLst>
              <a:ext uri="{FF2B5EF4-FFF2-40B4-BE49-F238E27FC236}">
                <a16:creationId xmlns:a16="http://schemas.microsoft.com/office/drawing/2014/main" id="{AEB0175C-3E45-52A6-7A7B-C0B2512981BE}"/>
              </a:ext>
            </a:extLst>
          </p:cNvPr>
          <p:cNvSpPr>
            <a:spLocks noGrp="1"/>
          </p:cNvSpPr>
          <p:nvPr>
            <p:ph idx="1"/>
          </p:nvPr>
        </p:nvSpPr>
        <p:spPr>
          <a:xfrm>
            <a:off x="677334" y="1145458"/>
            <a:ext cx="8596668" cy="5712541"/>
          </a:xfrm>
        </p:spPr>
        <p:txBody>
          <a:bodyPr vert="horz" lIns="91440" tIns="45720" rIns="91440" bIns="45720" rtlCol="0" anchor="t">
            <a:normAutofit/>
          </a:bodyPr>
          <a:lstStyle/>
          <a:p>
            <a:r>
              <a:rPr lang="en-US" sz="2000" b="1">
                <a:solidFill>
                  <a:schemeClr val="tx1"/>
                </a:solidFill>
              </a:rPr>
              <a:t>Unified scheduling, if possible</a:t>
            </a:r>
          </a:p>
          <a:p>
            <a:pPr lvl="1"/>
            <a:r>
              <a:rPr lang="en-US" sz="1800">
                <a:solidFill>
                  <a:schemeClr val="tx1"/>
                </a:solidFill>
              </a:rPr>
              <a:t>Multiple courts may have hearings on the same day and times</a:t>
            </a:r>
          </a:p>
          <a:p>
            <a:r>
              <a:rPr lang="en-US" sz="2000" b="1">
                <a:solidFill>
                  <a:schemeClr val="tx1"/>
                </a:solidFill>
              </a:rPr>
              <a:t>Cooperation</a:t>
            </a:r>
          </a:p>
          <a:p>
            <a:pPr lvl="1"/>
            <a:r>
              <a:rPr lang="en-US" sz="1800">
                <a:solidFill>
                  <a:schemeClr val="tx1"/>
                </a:solidFill>
              </a:rPr>
              <a:t>Landlord tenant (LLT) requests</a:t>
            </a:r>
          </a:p>
          <a:p>
            <a:pPr lvl="1"/>
            <a:r>
              <a:rPr lang="en-US" sz="1800">
                <a:solidFill>
                  <a:schemeClr val="tx1"/>
                </a:solidFill>
              </a:rPr>
              <a:t>Email continuance and withdraw requests</a:t>
            </a:r>
          </a:p>
          <a:p>
            <a:r>
              <a:rPr lang="en-US" sz="2000" b="1">
                <a:solidFill>
                  <a:schemeClr val="tx1"/>
                </a:solidFill>
              </a:rPr>
              <a:t>Patience</a:t>
            </a:r>
          </a:p>
          <a:p>
            <a:pPr lvl="1"/>
            <a:r>
              <a:rPr lang="en-US" sz="1800">
                <a:solidFill>
                  <a:schemeClr val="tx1"/>
                </a:solidFill>
              </a:rPr>
              <a:t>Negotiations</a:t>
            </a:r>
          </a:p>
          <a:p>
            <a:pPr lvl="1"/>
            <a:r>
              <a:rPr lang="en-US" sz="1800">
                <a:solidFill>
                  <a:schemeClr val="tx1"/>
                </a:solidFill>
              </a:rPr>
              <a:t>Changes in plans</a:t>
            </a:r>
          </a:p>
          <a:p>
            <a:pPr lvl="1"/>
            <a:r>
              <a:rPr lang="en-US" sz="1800">
                <a:solidFill>
                  <a:schemeClr val="tx1"/>
                </a:solidFill>
              </a:rPr>
              <a:t>Multiple continuance requests</a:t>
            </a:r>
          </a:p>
          <a:p>
            <a:r>
              <a:rPr lang="en-US" sz="2000" b="1">
                <a:solidFill>
                  <a:schemeClr val="tx1"/>
                </a:solidFill>
              </a:rPr>
              <a:t>Recognition</a:t>
            </a:r>
          </a:p>
          <a:p>
            <a:pPr lvl="1"/>
            <a:r>
              <a:rPr lang="en-US" sz="1800">
                <a:solidFill>
                  <a:schemeClr val="tx1"/>
                </a:solidFill>
              </a:rPr>
              <a:t>Positive community impact through reduced displacement</a:t>
            </a:r>
          </a:p>
          <a:p>
            <a:pPr lvl="1"/>
            <a:r>
              <a:rPr lang="en-US" sz="1800">
                <a:solidFill>
                  <a:schemeClr val="tx1"/>
                </a:solidFill>
              </a:rPr>
              <a:t>Measurable outcomes showing lower eviction rates</a:t>
            </a:r>
          </a:p>
          <a:p>
            <a:pPr lvl="1"/>
            <a:endParaRPr lang="en-US" sz="1800" b="1">
              <a:solidFill>
                <a:srgbClr val="000000"/>
              </a:solidFill>
            </a:endParaRPr>
          </a:p>
          <a:p>
            <a:pPr marL="457200" lvl="1" indent="0">
              <a:buNone/>
            </a:pPr>
            <a:endParaRPr lang="en-US" b="1"/>
          </a:p>
          <a:p>
            <a:endParaRPr lang="en-US" b="1"/>
          </a:p>
          <a:p>
            <a:endParaRPr lang="en-US" b="1"/>
          </a:p>
        </p:txBody>
      </p:sp>
    </p:spTree>
    <p:extLst>
      <p:ext uri="{BB962C8B-B14F-4D97-AF65-F5344CB8AC3E}">
        <p14:creationId xmlns:p14="http://schemas.microsoft.com/office/powerpoint/2010/main" val="2828966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0" name="Isosceles Triangle 8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91" name="Isosceles Triangle 9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54" name="TextBox 3">
            <a:extLst>
              <a:ext uri="{FF2B5EF4-FFF2-40B4-BE49-F238E27FC236}">
                <a16:creationId xmlns:a16="http://schemas.microsoft.com/office/drawing/2014/main" id="{4B8C7B71-3147-37F5-069D-E466FC53830F}"/>
              </a:ext>
            </a:extLst>
          </p:cNvPr>
          <p:cNvGraphicFramePr/>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83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B912-2446-3D35-F10C-78048E3FCB2A}"/>
              </a:ext>
            </a:extLst>
          </p:cNvPr>
          <p:cNvSpPr>
            <a:spLocks noGrp="1"/>
          </p:cNvSpPr>
          <p:nvPr>
            <p:ph type="title"/>
          </p:nvPr>
        </p:nvSpPr>
        <p:spPr>
          <a:xfrm>
            <a:off x="677334" y="907844"/>
            <a:ext cx="8596668" cy="875071"/>
          </a:xfrm>
        </p:spPr>
        <p:txBody>
          <a:bodyPr/>
          <a:lstStyle/>
          <a:p>
            <a:r>
              <a:rPr lang="en-US" b="1">
                <a:solidFill>
                  <a:schemeClr val="accent1">
                    <a:lumMod val="75000"/>
                  </a:schemeClr>
                </a:solidFill>
              </a:rPr>
              <a:t>What is Housing Stability?</a:t>
            </a:r>
          </a:p>
        </p:txBody>
      </p:sp>
      <p:sp>
        <p:nvSpPr>
          <p:cNvPr id="5" name="Content Placeholder 2">
            <a:extLst>
              <a:ext uri="{FF2B5EF4-FFF2-40B4-BE49-F238E27FC236}">
                <a16:creationId xmlns:a16="http://schemas.microsoft.com/office/drawing/2014/main" id="{5A569877-B657-7159-BDC6-746DE5AA3AAF}"/>
              </a:ext>
            </a:extLst>
          </p:cNvPr>
          <p:cNvSpPr txBox="1">
            <a:spLocks/>
          </p:cNvSpPr>
          <p:nvPr/>
        </p:nvSpPr>
        <p:spPr>
          <a:xfrm>
            <a:off x="677334" y="1782915"/>
            <a:ext cx="8772557" cy="41164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Wingdings 3" charset="2"/>
              <a:buNone/>
              <a:tabLst/>
              <a:defRPr/>
            </a:pPr>
            <a:endParaRPr kumimoji="0" lang="en-US" altLang="en-US" sz="2000" b="0" i="0" u="none" strike="noStrike" kern="1200" cap="none" spc="0" normalizeH="0" baseline="0" noProof="0" dirty="0">
              <a:ln>
                <a:noFill/>
              </a:ln>
              <a:solidFill>
                <a:prstClr val="black"/>
              </a:solidFill>
              <a:effectLst/>
              <a:uLnTx/>
              <a:uFillTx/>
              <a:latin typeface="Trebuchet MS (Body)"/>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3" charset="2"/>
              <a:buNone/>
              <a:tabLst/>
              <a:defRPr/>
            </a:pPr>
            <a:r>
              <a:rPr kumimoji="0" lang="en-US" altLang="en-US" sz="2200" b="0" i="0" u="none" strike="noStrike" kern="1200" cap="none" spc="0" normalizeH="0" baseline="0" noProof="0" dirty="0">
                <a:ln>
                  <a:noFill/>
                </a:ln>
                <a:solidFill>
                  <a:prstClr val="black"/>
                </a:solidFill>
                <a:effectLst/>
                <a:uLnTx/>
                <a:uFillTx/>
                <a:latin typeface="Trebuchet MS (Body)"/>
                <a:ea typeface="+mn-ea"/>
                <a:cs typeface="+mn-cs"/>
              </a:rPr>
              <a:t>Housing stability means having a safe, adequate, and affordable place to live without the immediate risk of losing it. </a:t>
            </a:r>
          </a:p>
          <a:p>
            <a:pPr marL="0" marR="0" lvl="0" indent="0" algn="l" defTabSz="914400" rtl="0" eaLnBrk="0" fontAlgn="base" latinLnBrk="0" hangingPunct="0">
              <a:lnSpc>
                <a:spcPct val="100000"/>
              </a:lnSpc>
              <a:spcBef>
                <a:spcPct val="0"/>
              </a:spcBef>
              <a:spcAft>
                <a:spcPct val="0"/>
              </a:spcAft>
              <a:buClrTx/>
              <a:buSzTx/>
              <a:buFont typeface="Wingdings 3" charset="2"/>
              <a:buNone/>
              <a:tabLst/>
              <a:defRPr/>
            </a:pPr>
            <a:endParaRPr kumimoji="0" lang="en-US" altLang="en-US" sz="2200" b="0" i="0" u="none" strike="noStrike" kern="1200" cap="none" spc="0" normalizeH="0" baseline="0" noProof="0" dirty="0">
              <a:ln>
                <a:noFill/>
              </a:ln>
              <a:solidFill>
                <a:prstClr val="black"/>
              </a:solidFill>
              <a:effectLst/>
              <a:uLnTx/>
              <a:uFillTx/>
              <a:latin typeface="Trebuchet MS (Body)"/>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3" charset="2"/>
              <a:buNone/>
              <a:tabLst/>
              <a:defRPr/>
            </a:pPr>
            <a:r>
              <a:rPr kumimoji="0" lang="en-US" altLang="en-US" sz="2200" b="0" i="0" u="none" strike="noStrike" kern="1200" cap="none" spc="0" normalizeH="0" baseline="0" noProof="0" dirty="0">
                <a:ln>
                  <a:noFill/>
                </a:ln>
                <a:solidFill>
                  <a:prstClr val="black"/>
                </a:solidFill>
                <a:effectLst/>
                <a:uLnTx/>
                <a:uFillTx/>
                <a:latin typeface="Trebuchet MS (Body)"/>
                <a:ea typeface="+mn-ea"/>
                <a:cs typeface="+mn-cs"/>
              </a:rPr>
              <a:t>The household </a:t>
            </a:r>
            <a:r>
              <a:rPr kumimoji="0" lang="en-US" altLang="en-US" sz="2200" b="1" i="0" u="none" strike="noStrike" kern="1200" cap="none" spc="0" normalizeH="0" baseline="0" noProof="0" dirty="0">
                <a:ln>
                  <a:noFill/>
                </a:ln>
                <a:solidFill>
                  <a:prstClr val="black"/>
                </a:solidFill>
                <a:effectLst/>
                <a:uLnTx/>
                <a:uFillTx/>
                <a:latin typeface="Trebuchet MS (Body)"/>
                <a:ea typeface="+mn-ea"/>
                <a:cs typeface="+mn-cs"/>
              </a:rPr>
              <a:t>can pay rent/ mortgage and utilities regularly</a:t>
            </a:r>
            <a:r>
              <a:rPr kumimoji="0" lang="en-US" altLang="en-US" sz="2200" b="0" i="0" u="none" strike="noStrike" kern="1200" cap="none" spc="0" normalizeH="0" baseline="0" noProof="0" dirty="0">
                <a:ln>
                  <a:noFill/>
                </a:ln>
                <a:solidFill>
                  <a:prstClr val="black"/>
                </a:solidFill>
                <a:effectLst/>
                <a:uLnTx/>
                <a:uFillTx/>
                <a:latin typeface="Trebuchet MS (Body)"/>
                <a:ea typeface="+mn-ea"/>
                <a:cs typeface="+mn-cs"/>
              </a:rPr>
              <a:t> without fear of eviction.</a:t>
            </a:r>
            <a:r>
              <a:rPr kumimoji="0" lang="en-US" altLang="en-US" sz="2200" b="0" i="0" u="none" strike="noStrike" kern="1200" cap="none" spc="0" normalizeH="0" baseline="0" noProof="0" dirty="0">
                <a:ln>
                  <a:noFill/>
                </a:ln>
                <a:solidFill>
                  <a:prstClr val="black">
                    <a:lumMod val="75000"/>
                    <a:lumOff val="25000"/>
                  </a:prstClr>
                </a:solidFill>
                <a:effectLst/>
                <a:uLnTx/>
                <a:uFillTx/>
                <a:latin typeface="Trebuchet MS (Body)"/>
                <a:ea typeface="+mn-ea"/>
                <a:cs typeface="+mn-cs"/>
              </a:rPr>
              <a:t> </a:t>
            </a:r>
          </a:p>
          <a:p>
            <a:pPr marL="0" marR="0" lvl="0" indent="0" algn="l" defTabSz="914400" rtl="0" eaLnBrk="0" fontAlgn="base" latinLnBrk="0" hangingPunct="0">
              <a:lnSpc>
                <a:spcPct val="100000"/>
              </a:lnSpc>
              <a:spcBef>
                <a:spcPct val="0"/>
              </a:spcBef>
              <a:spcAft>
                <a:spcPct val="0"/>
              </a:spcAft>
              <a:buClrTx/>
              <a:buSzTx/>
              <a:buFont typeface="Wingdings 3" charset="2"/>
              <a:buNone/>
              <a:tabLst/>
              <a:defRPr/>
            </a:pPr>
            <a:r>
              <a:rPr kumimoji="0" lang="en-US" altLang="en-US" sz="2200" b="0" i="0" u="none" strike="noStrike" kern="1200" cap="none" spc="0" normalizeH="0" baseline="0" noProof="0" dirty="0">
                <a:ln>
                  <a:noFill/>
                </a:ln>
                <a:solidFill>
                  <a:prstClr val="black"/>
                </a:solidFill>
                <a:effectLst/>
                <a:uLnTx/>
                <a:uFillTx/>
                <a:latin typeface="Trebuchet MS (Body)"/>
                <a:ea typeface="+mn-ea"/>
                <a:cs typeface="+mn-cs"/>
              </a:rPr>
              <a:t>The housing </a:t>
            </a:r>
            <a:r>
              <a:rPr kumimoji="0" lang="en-US" altLang="en-US" sz="2200" b="1" i="0" u="none" strike="noStrike" kern="1200" cap="none" spc="0" normalizeH="0" baseline="0" noProof="0" dirty="0">
                <a:ln>
                  <a:noFill/>
                </a:ln>
                <a:solidFill>
                  <a:prstClr val="black"/>
                </a:solidFill>
                <a:effectLst/>
                <a:uLnTx/>
                <a:uFillTx/>
                <a:latin typeface="Trebuchet MS (Body)"/>
                <a:ea typeface="+mn-ea"/>
                <a:cs typeface="+mn-cs"/>
              </a:rPr>
              <a:t>meets the family's needs</a:t>
            </a:r>
            <a:r>
              <a:rPr kumimoji="0" lang="en-US" altLang="en-US" sz="2200" b="0" i="0" u="none" strike="noStrike" kern="1200" cap="none" spc="0" normalizeH="0" baseline="0" noProof="0" dirty="0">
                <a:ln>
                  <a:noFill/>
                </a:ln>
                <a:solidFill>
                  <a:prstClr val="black"/>
                </a:solidFill>
                <a:effectLst/>
                <a:uLnTx/>
                <a:uFillTx/>
                <a:latin typeface="Trebuchet MS (Body)"/>
                <a:ea typeface="+mn-ea"/>
                <a:cs typeface="+mn-cs"/>
              </a:rPr>
              <a:t> for safety, space, and location. </a:t>
            </a:r>
            <a:r>
              <a:rPr kumimoji="0" lang="en-US" sz="2200" b="0" i="0" u="none" strike="noStrike" kern="1200" cap="none" spc="0" normalizeH="0" baseline="0" noProof="0" dirty="0">
                <a:ln>
                  <a:noFill/>
                </a:ln>
                <a:solidFill>
                  <a:prstClr val="black"/>
                </a:solidFill>
                <a:effectLst/>
                <a:uLnTx/>
                <a:uFillTx/>
                <a:latin typeface="Trebuchet MS (Body)"/>
                <a:ea typeface="+mn-ea"/>
                <a:cs typeface="+mn-cs"/>
              </a:rPr>
              <a:t>The</a:t>
            </a:r>
            <a:r>
              <a:rPr kumimoji="0" lang="en-US" sz="2200" b="0" i="0" u="none" strike="noStrike" kern="1200" cap="none" spc="0" normalizeH="0" baseline="0" noProof="0" dirty="0">
                <a:ln>
                  <a:noFill/>
                </a:ln>
                <a:solidFill>
                  <a:prstClr val="black">
                    <a:lumMod val="75000"/>
                    <a:lumOff val="25000"/>
                  </a:prstClr>
                </a:solidFill>
                <a:effectLst/>
                <a:uLnTx/>
                <a:uFillTx/>
                <a:latin typeface="Trebuchet MS (Body)"/>
                <a:ea typeface="+mn-ea"/>
                <a:cs typeface="+mn-cs"/>
              </a:rPr>
              <a:t> </a:t>
            </a:r>
            <a:r>
              <a:rPr kumimoji="0" lang="en-US" altLang="en-US" sz="2200" b="0" i="0" u="none" strike="noStrike" kern="1200" cap="none" spc="0" normalizeH="0" baseline="0" noProof="0" dirty="0">
                <a:ln>
                  <a:noFill/>
                </a:ln>
                <a:solidFill>
                  <a:prstClr val="black"/>
                </a:solidFill>
                <a:effectLst/>
                <a:uLnTx/>
                <a:uFillTx/>
                <a:latin typeface="Trebuchet MS (Body)"/>
                <a:ea typeface="+mn-ea"/>
                <a:cs typeface="+mn-cs"/>
              </a:rPr>
              <a:t>family </a:t>
            </a:r>
            <a:r>
              <a:rPr kumimoji="0" lang="en-US" altLang="en-US" sz="2200" b="1" i="0" u="none" strike="noStrike" kern="1200" cap="none" spc="0" normalizeH="0" baseline="0" noProof="0" dirty="0">
                <a:ln>
                  <a:noFill/>
                </a:ln>
                <a:solidFill>
                  <a:prstClr val="black"/>
                </a:solidFill>
                <a:effectLst/>
                <a:uLnTx/>
                <a:uFillTx/>
                <a:latin typeface="Trebuchet MS (Body)"/>
                <a:ea typeface="+mn-ea"/>
                <a:cs typeface="+mn-cs"/>
              </a:rPr>
              <a:t>can remain in their current home if they choose to</a:t>
            </a:r>
            <a:r>
              <a:rPr kumimoji="0" lang="en-US" altLang="en-US" sz="2200" b="0" i="0" u="none" strike="noStrike" kern="1200" cap="none" spc="0" normalizeH="0" baseline="0" noProof="0" dirty="0">
                <a:ln>
                  <a:noFill/>
                </a:ln>
                <a:solidFill>
                  <a:prstClr val="black"/>
                </a:solidFill>
                <a:effectLst/>
                <a:uLnTx/>
                <a:uFillTx/>
                <a:latin typeface="Trebuchet MS (Body)"/>
                <a:ea typeface="+mn-ea"/>
                <a:cs typeface="+mn-cs"/>
              </a:rPr>
              <a:t> and </a:t>
            </a:r>
            <a:r>
              <a:rPr kumimoji="0" lang="en-US" altLang="en-US" sz="2200" b="1" i="0" u="none" strike="noStrike" kern="1200" cap="none" spc="0" normalizeH="0" baseline="0" noProof="0" dirty="0">
                <a:ln>
                  <a:noFill/>
                </a:ln>
                <a:solidFill>
                  <a:prstClr val="black"/>
                </a:solidFill>
                <a:effectLst/>
                <a:uLnTx/>
                <a:uFillTx/>
                <a:latin typeface="Trebuchet MS (Body)"/>
                <a:ea typeface="+mn-ea"/>
                <a:cs typeface="+mn-cs"/>
              </a:rPr>
              <a:t>can maintain housing without crisis-level interventions</a:t>
            </a:r>
            <a:r>
              <a:rPr kumimoji="0" lang="en-US" altLang="en-US" sz="2200" b="0" i="0" u="none" strike="noStrike" kern="1200" cap="none" spc="0" normalizeH="0" baseline="0" noProof="0" dirty="0">
                <a:ln>
                  <a:noFill/>
                </a:ln>
                <a:solidFill>
                  <a:prstClr val="black"/>
                </a:solidFill>
                <a:effectLst/>
                <a:uLnTx/>
                <a:uFillTx/>
                <a:latin typeface="Trebuchet MS (Body)"/>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4A66AC"/>
              </a:buClr>
              <a:buSzPct val="80000"/>
              <a:buFont typeface="Wingdings 3" charset="2"/>
              <a:buChar char=""/>
              <a:tabLst/>
              <a:defRPr/>
            </a:pPr>
            <a:endParaRPr kumimoji="0" lang="en-US" altLang="en-US" sz="1800" b="0" i="0" u="none" strike="noStrike" kern="1200" cap="none" spc="0" normalizeH="0" baseline="0" noProof="0" dirty="0">
              <a:ln>
                <a:noFill/>
              </a:ln>
              <a:solidFill>
                <a:prstClr val="black"/>
              </a:solidFill>
              <a:effectLst/>
              <a:uLnTx/>
              <a:uFillTx/>
              <a:latin typeface="Trebuchet MS (Body)"/>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A66AC"/>
              </a:buClr>
              <a:buSzPct val="80000"/>
              <a:buFont typeface="Wingdings 3" charset="2"/>
              <a:buChar char=""/>
              <a:tabLst/>
              <a:defRPr/>
            </a:pPr>
            <a:endParaRPr kumimoji="0" lang="en-US" altLang="en-US" sz="1800" b="0" i="0" u="none" strike="noStrike" kern="1200" cap="none" spc="0" normalizeH="0" baseline="0" noProof="0" dirty="0">
              <a:ln>
                <a:noFill/>
              </a:ln>
              <a:solidFill>
                <a:prstClr val="black"/>
              </a:solidFill>
              <a:effectLst/>
              <a:uLnTx/>
              <a:uFillTx/>
              <a:latin typeface="Trebuchet MS (Body)"/>
              <a:ea typeface="+mn-ea"/>
              <a:cs typeface="+mn-cs"/>
            </a:endParaRPr>
          </a:p>
          <a:p>
            <a:pPr marL="0" marR="0" lvl="0" indent="0" algn="l" defTabSz="457200" rtl="0" eaLnBrk="1" fontAlgn="auto" latinLnBrk="0" hangingPunct="1">
              <a:lnSpc>
                <a:spcPct val="100000"/>
              </a:lnSpc>
              <a:spcBef>
                <a:spcPts val="1000"/>
              </a:spcBef>
              <a:spcAft>
                <a:spcPts val="0"/>
              </a:spcAft>
              <a:buClr>
                <a:srgbClr val="4A66AC"/>
              </a:buClr>
              <a:buSzPct val="80000"/>
              <a:buFont typeface="Wingdings 3" charset="2"/>
              <a:buNone/>
              <a:tabLst/>
              <a:defRPr/>
            </a:pPr>
            <a:endParaRPr kumimoji="0" lang="en-US" altLang="en-US" sz="1800" b="0" i="0" u="none" strike="noStrike" kern="1200" cap="none" spc="0" normalizeH="0" baseline="0" noProof="0" dirty="0">
              <a:ln>
                <a:noFill/>
              </a:ln>
              <a:solidFill>
                <a:prstClr val="black"/>
              </a:solidFill>
              <a:effectLst/>
              <a:uLnTx/>
              <a:uFillTx/>
              <a:latin typeface="Trebuchet MS (Body)"/>
              <a:ea typeface="+mn-ea"/>
              <a:cs typeface="+mn-cs"/>
            </a:endParaRPr>
          </a:p>
        </p:txBody>
      </p:sp>
    </p:spTree>
    <p:extLst>
      <p:ext uri="{BB962C8B-B14F-4D97-AF65-F5344CB8AC3E}">
        <p14:creationId xmlns:p14="http://schemas.microsoft.com/office/powerpoint/2010/main" val="2694585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4215E4-6B52-AB78-49DB-F95410DFD50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8374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r>
              <a:rPr lang="en-US" b="1"/>
              <a:t>Applying Trauma-Informed Approaches</a:t>
            </a:r>
            <a:br>
              <a:rPr lang="en-US" b="1"/>
            </a:br>
            <a:r>
              <a:rPr lang="en-US" b="1"/>
              <a:t>and Two-Generation Approach </a:t>
            </a:r>
          </a:p>
        </p:txBody>
      </p:sp>
      <p:sp>
        <p:nvSpPr>
          <p:cNvPr id="3" name="Content Placeholder 2"/>
          <p:cNvSpPr>
            <a:spLocks noGrp="1"/>
          </p:cNvSpPr>
          <p:nvPr>
            <p:ph idx="1"/>
          </p:nvPr>
        </p:nvSpPr>
        <p:spPr>
          <a:xfrm>
            <a:off x="677334" y="2160590"/>
            <a:ext cx="5220430" cy="3994404"/>
          </a:xfrm>
        </p:spPr>
        <p:txBody>
          <a:bodyPr>
            <a:normAutofit/>
          </a:bodyPr>
          <a:lstStyle/>
          <a:p>
            <a:pPr marL="0" indent="0">
              <a:lnSpc>
                <a:spcPct val="90000"/>
              </a:lnSpc>
              <a:buNone/>
            </a:pPr>
            <a:endParaRPr lang="en-US" sz="1400" dirty="0"/>
          </a:p>
          <a:p>
            <a:pPr>
              <a:lnSpc>
                <a:spcPct val="90000"/>
              </a:lnSpc>
            </a:pPr>
            <a:r>
              <a:rPr lang="en-US" sz="1400" dirty="0"/>
              <a:t>Build trust with consistency and clear expectations</a:t>
            </a:r>
          </a:p>
          <a:p>
            <a:pPr>
              <a:lnSpc>
                <a:spcPct val="90000"/>
              </a:lnSpc>
            </a:pPr>
            <a:r>
              <a:rPr lang="en-US" sz="1400" dirty="0"/>
              <a:t>Empower clients by offering choices and respecting autonomy</a:t>
            </a:r>
          </a:p>
          <a:p>
            <a:pPr>
              <a:lnSpc>
                <a:spcPct val="90000"/>
              </a:lnSpc>
            </a:pPr>
            <a:r>
              <a:rPr lang="en-US" sz="1400" dirty="0"/>
              <a:t>Use active listening and avoid re-traumatization</a:t>
            </a:r>
          </a:p>
          <a:p>
            <a:pPr>
              <a:lnSpc>
                <a:spcPct val="90000"/>
              </a:lnSpc>
            </a:pPr>
            <a:r>
              <a:rPr lang="en-US" sz="1400" dirty="0"/>
              <a:t>Recognize trauma's impact on behavior and stability</a:t>
            </a:r>
          </a:p>
          <a:p>
            <a:pPr>
              <a:lnSpc>
                <a:spcPct val="90000"/>
              </a:lnSpc>
            </a:pPr>
            <a:r>
              <a:rPr lang="en-US" sz="1400" dirty="0"/>
              <a:t>Address parent goals (benefits, income, employment, health, etc.)</a:t>
            </a:r>
          </a:p>
          <a:p>
            <a:pPr>
              <a:lnSpc>
                <a:spcPct val="90000"/>
              </a:lnSpc>
            </a:pPr>
            <a:r>
              <a:rPr lang="en-US" sz="1400" dirty="0"/>
              <a:t>Include child goals (childcare, clothing, therapeutic services, etc.)</a:t>
            </a:r>
          </a:p>
          <a:p>
            <a:pPr>
              <a:lnSpc>
                <a:spcPct val="90000"/>
              </a:lnSpc>
            </a:pPr>
            <a:r>
              <a:rPr lang="en-US" sz="1400" dirty="0"/>
              <a:t>Identify family routines and barriers impacting housing stability</a:t>
            </a:r>
          </a:p>
          <a:p>
            <a:pPr>
              <a:lnSpc>
                <a:spcPct val="90000"/>
              </a:lnSpc>
            </a:pPr>
            <a:r>
              <a:rPr lang="en-US" sz="1400" dirty="0"/>
              <a:t>Engage both generations in planning where appropriate</a:t>
            </a:r>
          </a:p>
          <a:p>
            <a:pPr>
              <a:lnSpc>
                <a:spcPct val="90000"/>
              </a:lnSpc>
            </a:pPr>
            <a:endParaRPr lang="en-US" sz="1400" dirty="0"/>
          </a:p>
          <a:p>
            <a:pPr>
              <a:lnSpc>
                <a:spcPct val="90000"/>
              </a:lnSpc>
            </a:pPr>
            <a:endParaRPr lang="en-US" sz="1400" dirty="0"/>
          </a:p>
          <a:p>
            <a:pPr marL="0" indent="0">
              <a:lnSpc>
                <a:spcPct val="90000"/>
              </a:lnSpc>
              <a:buNone/>
            </a:pPr>
            <a:endParaRPr lang="en-US" sz="1400" dirty="0"/>
          </a:p>
        </p:txBody>
      </p:sp>
      <p:pic>
        <p:nvPicPr>
          <p:cNvPr id="9" name="Graphic 8" descr="Handshake">
            <a:extLst>
              <a:ext uri="{FF2B5EF4-FFF2-40B4-BE49-F238E27FC236}">
                <a16:creationId xmlns:a16="http://schemas.microsoft.com/office/drawing/2014/main" id="{61033B1E-8E1D-09AE-1A4F-FE019DB175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7417" y="2159000"/>
            <a:ext cx="3145536" cy="31455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4E37-219D-D14C-D4B5-254DE3F72B40}"/>
              </a:ext>
            </a:extLst>
          </p:cNvPr>
          <p:cNvSpPr>
            <a:spLocks noGrp="1"/>
          </p:cNvSpPr>
          <p:nvPr>
            <p:ph type="title"/>
          </p:nvPr>
        </p:nvSpPr>
        <p:spPr/>
        <p:txBody>
          <a:bodyPr/>
          <a:lstStyle/>
          <a:p>
            <a:r>
              <a:rPr lang="en-US" dirty="0">
                <a:solidFill>
                  <a:schemeClr val="bg2"/>
                </a:solidFill>
              </a:rPr>
              <a:t>Presenters</a:t>
            </a:r>
          </a:p>
        </p:txBody>
      </p:sp>
      <p:sp>
        <p:nvSpPr>
          <p:cNvPr id="3" name="Content Placeholder 2">
            <a:extLst>
              <a:ext uri="{FF2B5EF4-FFF2-40B4-BE49-F238E27FC236}">
                <a16:creationId xmlns:a16="http://schemas.microsoft.com/office/drawing/2014/main" id="{0788716F-9C81-21DC-1B6B-66255DB7B810}"/>
              </a:ext>
            </a:extLst>
          </p:cNvPr>
          <p:cNvSpPr>
            <a:spLocks noGrp="1"/>
          </p:cNvSpPr>
          <p:nvPr>
            <p:ph idx="1"/>
          </p:nvPr>
        </p:nvSpPr>
        <p:spPr/>
        <p:txBody>
          <a:bodyPr>
            <a:normAutofit/>
          </a:bodyPr>
          <a:lstStyle/>
          <a:p>
            <a:r>
              <a:rPr lang="en-US" sz="3200" dirty="0">
                <a:solidFill>
                  <a:schemeClr val="bg2"/>
                </a:solidFill>
              </a:rPr>
              <a:t>Abby Rae LaCombe, </a:t>
            </a:r>
            <a:r>
              <a:rPr lang="en-US" sz="3200" dirty="0" err="1">
                <a:solidFill>
                  <a:schemeClr val="bg2"/>
                </a:solidFill>
              </a:rPr>
              <a:t>RentHelpPGH</a:t>
            </a:r>
            <a:r>
              <a:rPr lang="en-US" sz="3200" dirty="0">
                <a:solidFill>
                  <a:schemeClr val="bg2"/>
                </a:solidFill>
              </a:rPr>
              <a:t>	</a:t>
            </a:r>
          </a:p>
          <a:p>
            <a:r>
              <a:rPr lang="en-US" sz="3200" dirty="0">
                <a:solidFill>
                  <a:schemeClr val="bg2"/>
                </a:solidFill>
              </a:rPr>
              <a:t>Swain Uber, Community Justice Project	</a:t>
            </a:r>
          </a:p>
          <a:p>
            <a:r>
              <a:rPr lang="en-US" sz="3200" dirty="0">
                <a:solidFill>
                  <a:schemeClr val="bg2"/>
                </a:solidFill>
              </a:rPr>
              <a:t>Reilly Force, Friends Association for Care and Protection of Children	</a:t>
            </a:r>
          </a:p>
          <a:p>
            <a:r>
              <a:rPr lang="en-US" sz="3200" dirty="0">
                <a:solidFill>
                  <a:schemeClr val="bg2"/>
                </a:solidFill>
              </a:rPr>
              <a:t>Urias Cole, Friends Association for Care and Protection of Children</a:t>
            </a:r>
          </a:p>
          <a:p>
            <a:r>
              <a:rPr lang="en-US" sz="3200" dirty="0">
                <a:solidFill>
                  <a:schemeClr val="bg2"/>
                </a:solidFill>
              </a:rPr>
              <a:t>Moderator: Gale Schwartz, Housing Alliance of Pennsylvania</a:t>
            </a:r>
            <a:endParaRPr lang="en-US" sz="3200" dirty="0"/>
          </a:p>
        </p:txBody>
      </p:sp>
    </p:spTree>
    <p:extLst>
      <p:ext uri="{BB962C8B-B14F-4D97-AF65-F5344CB8AC3E}">
        <p14:creationId xmlns:p14="http://schemas.microsoft.com/office/powerpoint/2010/main" val="153497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7"/>
        <p:cNvGrpSpPr/>
        <p:nvPr/>
      </p:nvGrpSpPr>
      <p:grpSpPr>
        <a:xfrm>
          <a:off x="0" y="0"/>
          <a:ext cx="0" cy="0"/>
          <a:chOff x="0" y="0"/>
          <a:chExt cx="0" cy="0"/>
        </a:xfrm>
      </p:grpSpPr>
      <p:pic>
        <p:nvPicPr>
          <p:cNvPr id="241" name="Picture 240" descr="Four wooden houses with different sizes">
            <a:extLst>
              <a:ext uri="{FF2B5EF4-FFF2-40B4-BE49-F238E27FC236}">
                <a16:creationId xmlns:a16="http://schemas.microsoft.com/office/drawing/2014/main" id="{B613F684-E9C5-765C-2395-669A4EB75D39}"/>
              </a:ext>
            </a:extLst>
          </p:cNvPr>
          <p:cNvPicPr>
            <a:picLocks noChangeAspect="1"/>
          </p:cNvPicPr>
          <p:nvPr/>
        </p:nvPicPr>
        <p:blipFill>
          <a:blip r:embed="rId3"/>
          <a:srcRect l="17242" r="5649" b="-2"/>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38" name="Google Shape;238;p11"/>
          <p:cNvSpPr txBox="1">
            <a:spLocks noGrp="1"/>
          </p:cNvSpPr>
          <p:nvPr>
            <p:ph type="title"/>
          </p:nvPr>
        </p:nvSpPr>
        <p:spPr>
          <a:xfrm>
            <a:off x="458803" y="599767"/>
            <a:ext cx="3851123" cy="589935"/>
          </a:xfrm>
          <a:prstGeom prst="rect">
            <a:avLst/>
          </a:prstGeom>
        </p:spPr>
        <p:txBody>
          <a:bodyPr spcFirstLastPara="1" lIns="91425" tIns="45700" rIns="91425" bIns="45700" anchorCtr="0">
            <a:normAutofit fontScale="90000"/>
          </a:bodyPr>
          <a:lstStyle/>
          <a:p>
            <a:pPr lvl="0">
              <a:lnSpc>
                <a:spcPct val="90000"/>
              </a:lnSpc>
              <a:spcBef>
                <a:spcPts val="0"/>
              </a:spcBef>
              <a:buClr>
                <a:srgbClr val="000000"/>
              </a:buClr>
              <a:buSzPct val="100000"/>
            </a:pPr>
            <a:r>
              <a:rPr lang="en-US" sz="3300" b="1" dirty="0"/>
              <a:t>Post</a:t>
            </a:r>
            <a:r>
              <a:rPr lang="en-US" sz="2800" b="1" dirty="0"/>
              <a:t> </a:t>
            </a:r>
            <a:r>
              <a:rPr lang="en-US" sz="3300" b="1" dirty="0"/>
              <a:t>Pandemic</a:t>
            </a:r>
            <a:br>
              <a:rPr lang="en-US" sz="3300" b="1" dirty="0"/>
            </a:br>
            <a:r>
              <a:rPr lang="en-US" sz="3300" b="1" dirty="0"/>
              <a:t>Evolving Challenges</a:t>
            </a:r>
            <a:br>
              <a:rPr lang="en-US" sz="2800" dirty="0">
                <a:latin typeface="Arial"/>
                <a:ea typeface="Arial"/>
                <a:cs typeface="Arial"/>
                <a:sym typeface="Arial"/>
              </a:rPr>
            </a:br>
            <a:endParaRPr lang="en-US" sz="2800" dirty="0"/>
          </a:p>
        </p:txBody>
      </p:sp>
      <p:sp>
        <p:nvSpPr>
          <p:cNvPr id="239" name="Google Shape;239;p11"/>
          <p:cNvSpPr txBox="1">
            <a:spLocks noGrp="1"/>
          </p:cNvSpPr>
          <p:nvPr>
            <p:ph type="body" idx="1"/>
          </p:nvPr>
        </p:nvSpPr>
        <p:spPr>
          <a:xfrm>
            <a:off x="458803" y="1720644"/>
            <a:ext cx="4141954" cy="5063614"/>
          </a:xfrm>
          <a:prstGeom prst="rect">
            <a:avLst/>
          </a:prstGeom>
        </p:spPr>
        <p:txBody>
          <a:bodyPr spcFirstLastPara="1" lIns="91425" tIns="45700" rIns="91425" bIns="45700" anchorCtr="0">
            <a:normAutofit fontScale="62500" lnSpcReduction="20000"/>
          </a:bodyPr>
          <a:lstStyle/>
          <a:p>
            <a:pPr lvl="0" rtl="0">
              <a:lnSpc>
                <a:spcPct val="170000"/>
              </a:lnSpc>
              <a:spcBef>
                <a:spcPts val="0"/>
              </a:spcBef>
              <a:spcAft>
                <a:spcPts val="0"/>
              </a:spcAft>
              <a:buSzPts val="1740"/>
              <a:buFont typeface="Wingdings" panose="05000000000000000000" pitchFamily="2" charset="2"/>
              <a:buChar char="v"/>
            </a:pPr>
            <a:r>
              <a:rPr lang="en-US" sz="2600" dirty="0"/>
              <a:t>No more Emergency Rental Assistance Program (ERAP) funds</a:t>
            </a:r>
          </a:p>
          <a:p>
            <a:pPr lvl="0" rtl="0">
              <a:lnSpc>
                <a:spcPct val="170000"/>
              </a:lnSpc>
              <a:spcBef>
                <a:spcPts val="0"/>
              </a:spcBef>
              <a:spcAft>
                <a:spcPts val="0"/>
              </a:spcAft>
              <a:buSzPts val="1740"/>
              <a:buFont typeface="Wingdings" panose="05000000000000000000" pitchFamily="2" charset="2"/>
              <a:buChar char="v"/>
            </a:pPr>
            <a:r>
              <a:rPr lang="en-US" sz="2600" dirty="0"/>
              <a:t>Program eligibility and resource restrictions</a:t>
            </a:r>
          </a:p>
          <a:p>
            <a:pPr lvl="0" rtl="0">
              <a:lnSpc>
                <a:spcPct val="170000"/>
              </a:lnSpc>
              <a:spcBef>
                <a:spcPts val="0"/>
              </a:spcBef>
              <a:spcAft>
                <a:spcPts val="0"/>
              </a:spcAft>
              <a:buSzPts val="1740"/>
              <a:buFont typeface="Wingdings" panose="05000000000000000000" pitchFamily="2" charset="2"/>
              <a:buChar char="v"/>
            </a:pPr>
            <a:r>
              <a:rPr lang="en-US" sz="2600" dirty="0"/>
              <a:t>Rising rental cost and fewer affordable housing options</a:t>
            </a:r>
          </a:p>
          <a:p>
            <a:pPr>
              <a:lnSpc>
                <a:spcPct val="170000"/>
              </a:lnSpc>
              <a:buFont typeface="Wingdings" panose="05000000000000000000" pitchFamily="2" charset="2"/>
              <a:buChar char="v"/>
            </a:pPr>
            <a:r>
              <a:rPr lang="en-US" sz="2600" dirty="0"/>
              <a:t>Increased household debt and financial instability</a:t>
            </a:r>
          </a:p>
          <a:p>
            <a:pPr>
              <a:lnSpc>
                <a:spcPct val="170000"/>
              </a:lnSpc>
              <a:buFont typeface="Wingdings" panose="05000000000000000000" pitchFamily="2" charset="2"/>
              <a:buChar char="v"/>
            </a:pPr>
            <a:r>
              <a:rPr lang="en-US" sz="2600" dirty="0"/>
              <a:t>Longer or closed waitlists for subsidized housing and vouchers</a:t>
            </a:r>
          </a:p>
          <a:p>
            <a:pPr>
              <a:lnSpc>
                <a:spcPct val="170000"/>
              </a:lnSpc>
              <a:buFont typeface="Wingdings" panose="05000000000000000000" pitchFamily="2" charset="2"/>
              <a:buChar char="v"/>
            </a:pPr>
            <a:r>
              <a:rPr lang="en-US" sz="2600" dirty="0"/>
              <a:t>More complex cases as families face multiple overlapping barriers</a:t>
            </a:r>
          </a:p>
          <a:p>
            <a:pPr marL="640080" lvl="1" indent="-274320" rtl="0">
              <a:spcBef>
                <a:spcPts val="550"/>
              </a:spcBef>
              <a:spcAft>
                <a:spcPts val="0"/>
              </a:spcAft>
              <a:buSzPts val="1820"/>
              <a:buChar char="?"/>
            </a:pPr>
            <a:endParaRPr lang="en-US" dirty="0"/>
          </a:p>
        </p:txBody>
      </p:sp>
      <p:cxnSp>
        <p:nvCxnSpPr>
          <p:cNvPr id="245" name="Straight Connector 24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77701E-45E7-85BE-CE2B-E4EB24A0566E}"/>
              </a:ext>
            </a:extLst>
          </p:cNvPr>
          <p:cNvSpPr>
            <a:spLocks noGrp="1"/>
          </p:cNvSpPr>
          <p:nvPr>
            <p:ph idx="1"/>
          </p:nvPr>
        </p:nvSpPr>
        <p:spPr>
          <a:xfrm>
            <a:off x="707479" y="1704153"/>
            <a:ext cx="5220430" cy="3701270"/>
          </a:xfrm>
        </p:spPr>
        <p:txBody>
          <a:bodyPr vert="horz" lIns="91440" tIns="45720" rIns="91440" bIns="45720" rtlCol="0" anchor="t">
            <a:normAutofit lnSpcReduction="10000"/>
          </a:bodyPr>
          <a:lstStyle/>
          <a:p>
            <a:pPr marL="0" lvl="0" indent="0">
              <a:spcBef>
                <a:spcPts val="700"/>
              </a:spcBef>
              <a:buSzPts val="2280"/>
              <a:buNone/>
            </a:pPr>
            <a:r>
              <a:rPr lang="en-US" sz="2500" b="1" dirty="0"/>
              <a:t>For more information,</a:t>
            </a:r>
          </a:p>
          <a:p>
            <a:pPr marL="0" lvl="0" indent="0">
              <a:spcBef>
                <a:spcPts val="700"/>
              </a:spcBef>
              <a:buSzPts val="2280"/>
              <a:buNone/>
            </a:pPr>
            <a:r>
              <a:rPr lang="en-US" sz="2500" b="1" dirty="0"/>
              <a:t>please contact</a:t>
            </a:r>
          </a:p>
          <a:p>
            <a:pPr marL="0" lvl="0" indent="0">
              <a:spcBef>
                <a:spcPts val="700"/>
              </a:spcBef>
              <a:buSzPts val="2280"/>
              <a:buNone/>
            </a:pPr>
            <a:endParaRPr lang="en-US" dirty="0"/>
          </a:p>
          <a:p>
            <a:pPr lvl="0">
              <a:spcBef>
                <a:spcPts val="700"/>
              </a:spcBef>
              <a:buSzPts val="1740"/>
              <a:buFont typeface="Wingdings" panose="05000000000000000000" pitchFamily="2" charset="2"/>
              <a:buChar char="q"/>
            </a:pPr>
            <a:r>
              <a:rPr lang="en-US" dirty="0"/>
              <a:t>Urias Cole, Director of EPCR</a:t>
            </a:r>
          </a:p>
          <a:p>
            <a:pPr marL="365760" lvl="1" indent="0">
              <a:spcBef>
                <a:spcPts val="550"/>
              </a:spcBef>
              <a:buSzPts val="1820"/>
              <a:buNone/>
            </a:pPr>
            <a:r>
              <a:rPr lang="en-US" dirty="0"/>
              <a:t>u.cole</a:t>
            </a:r>
            <a:r>
              <a:rPr lang="en-US" u="sng" dirty="0">
                <a:hlinkClick r:id="rId3"/>
              </a:rPr>
              <a:t>@friendsassoc.org</a:t>
            </a:r>
            <a:r>
              <a:rPr lang="en-US" dirty="0"/>
              <a:t>  </a:t>
            </a:r>
          </a:p>
          <a:p>
            <a:pPr marL="365760" lvl="1" indent="0">
              <a:spcBef>
                <a:spcPts val="550"/>
              </a:spcBef>
              <a:buSzPts val="1820"/>
              <a:buNone/>
            </a:pPr>
            <a:r>
              <a:rPr lang="en-US" dirty="0"/>
              <a:t>610-431-3598 </a:t>
            </a:r>
            <a:r>
              <a:rPr lang="en-US" dirty="0" err="1"/>
              <a:t>ext</a:t>
            </a:r>
            <a:r>
              <a:rPr lang="en-US" dirty="0"/>
              <a:t> 309</a:t>
            </a:r>
          </a:p>
          <a:p>
            <a:pPr marL="0" lvl="0" indent="0">
              <a:spcBef>
                <a:spcPts val="700"/>
              </a:spcBef>
              <a:buSzPts val="2280"/>
              <a:buNone/>
            </a:pPr>
            <a:endParaRPr lang="en-US" dirty="0"/>
          </a:p>
          <a:p>
            <a:pPr lvl="0">
              <a:spcBef>
                <a:spcPts val="700"/>
              </a:spcBef>
              <a:buSzPts val="1740"/>
              <a:buFont typeface="Wingdings" panose="05000000000000000000" pitchFamily="2" charset="2"/>
              <a:buChar char="q"/>
            </a:pPr>
            <a:r>
              <a:rPr lang="en-US" dirty="0"/>
              <a:t>Reilly Force- Director of Programs</a:t>
            </a:r>
          </a:p>
          <a:p>
            <a:pPr marL="0" lvl="0" indent="0">
              <a:spcBef>
                <a:spcPts val="700"/>
              </a:spcBef>
              <a:buSzPts val="1740"/>
              <a:buNone/>
            </a:pPr>
            <a:r>
              <a:rPr lang="en-US" dirty="0"/>
              <a:t>     </a:t>
            </a:r>
            <a:r>
              <a:rPr lang="en-US" dirty="0">
                <a:hlinkClick r:id="rId4"/>
              </a:rPr>
              <a:t>r.force@friendsassoc.org</a:t>
            </a:r>
            <a:endParaRPr lang="en-US" dirty="0"/>
          </a:p>
          <a:p>
            <a:pPr marL="0" lvl="0" indent="0">
              <a:spcBef>
                <a:spcPts val="700"/>
              </a:spcBef>
              <a:buSzPts val="1740"/>
              <a:buNone/>
            </a:pPr>
            <a:r>
              <a:rPr lang="en-US" dirty="0"/>
              <a:t>     610-431-3598 </a:t>
            </a:r>
            <a:r>
              <a:rPr lang="en-US" dirty="0" err="1"/>
              <a:t>ext</a:t>
            </a:r>
            <a:r>
              <a:rPr lang="en-US" dirty="0"/>
              <a:t> 206</a:t>
            </a:r>
          </a:p>
          <a:p>
            <a:endParaRPr lang="en-US" dirty="0"/>
          </a:p>
        </p:txBody>
      </p:sp>
      <p:pic>
        <p:nvPicPr>
          <p:cNvPr id="7" name="Graphic 6" descr="Envelope">
            <a:extLst>
              <a:ext uri="{FF2B5EF4-FFF2-40B4-BE49-F238E27FC236}">
                <a16:creationId xmlns:a16="http://schemas.microsoft.com/office/drawing/2014/main" id="{A9969180-CE0B-79BD-AEDE-EF6A403A30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7909" y="2365478"/>
            <a:ext cx="3145536" cy="3145536"/>
          </a:xfrm>
          <a:prstGeom prst="rect">
            <a:avLst/>
          </a:prstGeom>
        </p:spPr>
      </p:pic>
    </p:spTree>
    <p:extLst>
      <p:ext uri="{BB962C8B-B14F-4D97-AF65-F5344CB8AC3E}">
        <p14:creationId xmlns:p14="http://schemas.microsoft.com/office/powerpoint/2010/main" val="194163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3a7aacfe24a_0_0"/>
          <p:cNvPicPr preferRelativeResize="0"/>
          <p:nvPr/>
        </p:nvPicPr>
        <p:blipFill>
          <a:blip r:embed="rId3">
            <a:alphaModFix/>
          </a:blip>
          <a:stretch>
            <a:fillRect/>
          </a:stretch>
        </p:blipFill>
        <p:spPr>
          <a:xfrm>
            <a:off x="6137468" y="4040719"/>
            <a:ext cx="4803453" cy="744800"/>
          </a:xfrm>
          <a:prstGeom prst="rect">
            <a:avLst/>
          </a:prstGeom>
          <a:noFill/>
          <a:ln>
            <a:noFill/>
          </a:ln>
        </p:spPr>
      </p:pic>
      <p:pic>
        <p:nvPicPr>
          <p:cNvPr id="129" name="Google Shape;129;g3a7aacfe24a_0_0"/>
          <p:cNvPicPr preferRelativeResize="0"/>
          <p:nvPr/>
        </p:nvPicPr>
        <p:blipFill>
          <a:blip r:embed="rId4">
            <a:alphaModFix/>
          </a:blip>
          <a:stretch>
            <a:fillRect/>
          </a:stretch>
        </p:blipFill>
        <p:spPr>
          <a:xfrm>
            <a:off x="2073623" y="3820011"/>
            <a:ext cx="1931832" cy="1089232"/>
          </a:xfrm>
          <a:prstGeom prst="rect">
            <a:avLst/>
          </a:prstGeom>
          <a:noFill/>
          <a:ln>
            <a:noFill/>
          </a:ln>
        </p:spPr>
      </p:pic>
      <p:sp>
        <p:nvSpPr>
          <p:cNvPr id="130" name="Google Shape;130;g3a7aacfe24a_0_0"/>
          <p:cNvSpPr txBox="1"/>
          <p:nvPr/>
        </p:nvSpPr>
        <p:spPr>
          <a:xfrm>
            <a:off x="1597200" y="4906049"/>
            <a:ext cx="2735200" cy="744800"/>
          </a:xfrm>
          <a:prstGeom prst="rect">
            <a:avLst/>
          </a:prstGeom>
          <a:noFill/>
          <a:ln>
            <a:noFill/>
          </a:ln>
        </p:spPr>
        <p:txBody>
          <a:bodyPr spcFirstLastPara="1" wrap="square" lIns="121900" tIns="121900" rIns="121900" bIns="121900" anchor="t" anchorCtr="0">
            <a:noAutofit/>
          </a:bodyPr>
          <a:lstStyle/>
          <a:p>
            <a:pPr algn="ctr"/>
            <a:r>
              <a:rPr lang="en" sz="1733">
                <a:solidFill>
                  <a:schemeClr val="dk2"/>
                </a:solidFill>
                <a:latin typeface="Calibri"/>
                <a:ea typeface="Calibri"/>
                <a:cs typeface="Calibri"/>
                <a:sym typeface="Calibri"/>
              </a:rPr>
              <a:t>Swain Uber,</a:t>
            </a:r>
            <a:endParaRPr sz="1733">
              <a:solidFill>
                <a:schemeClr val="dk2"/>
              </a:solidFill>
              <a:latin typeface="Calibri"/>
              <a:ea typeface="Calibri"/>
              <a:cs typeface="Calibri"/>
              <a:sym typeface="Calibri"/>
            </a:endParaRPr>
          </a:p>
          <a:p>
            <a:pPr algn="ctr"/>
            <a:r>
              <a:rPr lang="en" sz="1733">
                <a:solidFill>
                  <a:schemeClr val="dk2"/>
                </a:solidFill>
                <a:latin typeface="Calibri"/>
                <a:ea typeface="Calibri"/>
                <a:cs typeface="Calibri"/>
                <a:sym typeface="Calibri"/>
              </a:rPr>
              <a:t>Housing Attorney</a:t>
            </a:r>
            <a:endParaRPr sz="1733">
              <a:solidFill>
                <a:schemeClr val="dk2"/>
              </a:solidFill>
              <a:latin typeface="Calibri"/>
              <a:ea typeface="Calibri"/>
              <a:cs typeface="Calibri"/>
              <a:sym typeface="Calibri"/>
            </a:endParaRPr>
          </a:p>
          <a:p>
            <a:pPr algn="ctr"/>
            <a:r>
              <a:rPr lang="en" sz="1733">
                <a:solidFill>
                  <a:schemeClr val="dk2"/>
                </a:solidFill>
                <a:latin typeface="Calibri"/>
                <a:ea typeface="Calibri"/>
                <a:cs typeface="Calibri"/>
                <a:sym typeface="Calibri"/>
              </a:rPr>
              <a:t>Community Justice Project</a:t>
            </a:r>
            <a:endParaRPr sz="1733">
              <a:solidFill>
                <a:schemeClr val="dk2"/>
              </a:solidFill>
              <a:latin typeface="Calibri"/>
              <a:ea typeface="Calibri"/>
              <a:cs typeface="Calibri"/>
              <a:sym typeface="Calibri"/>
            </a:endParaRPr>
          </a:p>
        </p:txBody>
      </p:sp>
      <p:sp>
        <p:nvSpPr>
          <p:cNvPr id="131" name="Google Shape;131;g3a7aacfe24a_0_0"/>
          <p:cNvSpPr txBox="1"/>
          <p:nvPr/>
        </p:nvSpPr>
        <p:spPr>
          <a:xfrm>
            <a:off x="7285933" y="4925649"/>
            <a:ext cx="2524400" cy="705600"/>
          </a:xfrm>
          <a:prstGeom prst="rect">
            <a:avLst/>
          </a:prstGeom>
          <a:noFill/>
          <a:ln>
            <a:noFill/>
          </a:ln>
        </p:spPr>
        <p:txBody>
          <a:bodyPr spcFirstLastPara="1" wrap="square" lIns="121900" tIns="121900" rIns="121900" bIns="121900" anchor="t" anchorCtr="0">
            <a:noAutofit/>
          </a:bodyPr>
          <a:lstStyle/>
          <a:p>
            <a:pPr algn="ctr"/>
            <a:r>
              <a:rPr lang="en" sz="1733">
                <a:solidFill>
                  <a:schemeClr val="dk2"/>
                </a:solidFill>
                <a:latin typeface="Calibri"/>
                <a:ea typeface="Calibri"/>
                <a:cs typeface="Calibri"/>
                <a:sym typeface="Calibri"/>
              </a:rPr>
              <a:t>Abby Rae LaCombe, Executive Director</a:t>
            </a:r>
            <a:endParaRPr sz="1733">
              <a:solidFill>
                <a:schemeClr val="dk2"/>
              </a:solidFill>
              <a:latin typeface="Calibri"/>
              <a:ea typeface="Calibri"/>
              <a:cs typeface="Calibri"/>
              <a:sym typeface="Calibri"/>
            </a:endParaRPr>
          </a:p>
          <a:p>
            <a:pPr algn="ctr"/>
            <a:r>
              <a:rPr lang="en" sz="1733">
                <a:solidFill>
                  <a:schemeClr val="dk2"/>
                </a:solidFill>
                <a:latin typeface="Calibri"/>
                <a:ea typeface="Calibri"/>
                <a:cs typeface="Calibri"/>
                <a:sym typeface="Calibri"/>
              </a:rPr>
              <a:t>RentHelpPGH</a:t>
            </a:r>
            <a:endParaRPr sz="1733">
              <a:solidFill>
                <a:schemeClr val="dk2"/>
              </a:solidFill>
              <a:latin typeface="Calibri"/>
              <a:ea typeface="Calibri"/>
              <a:cs typeface="Calibri"/>
              <a:sym typeface="Calibri"/>
            </a:endParaRPr>
          </a:p>
        </p:txBody>
      </p:sp>
      <p:sp>
        <p:nvSpPr>
          <p:cNvPr id="132" name="Google Shape;132;g3a7aacfe24a_0_0"/>
          <p:cNvSpPr txBox="1">
            <a:spLocks noGrp="1"/>
          </p:cNvSpPr>
          <p:nvPr>
            <p:ph type="title"/>
          </p:nvPr>
        </p:nvSpPr>
        <p:spPr>
          <a:xfrm>
            <a:off x="244083" y="1408016"/>
            <a:ext cx="11276000" cy="1344400"/>
          </a:xfrm>
          <a:prstGeom prst="rect">
            <a:avLst/>
          </a:prstGeom>
        </p:spPr>
        <p:txBody>
          <a:bodyPr spcFirstLastPara="1" vert="horz" wrap="square" lIns="121900" tIns="121900" rIns="121900" bIns="121900" rtlCol="0" anchor="t" anchorCtr="0">
            <a:noAutofit/>
          </a:bodyPr>
          <a:lstStyle/>
          <a:p>
            <a:pPr algn="ctr"/>
            <a:r>
              <a:rPr lang="en" sz="5467" b="1">
                <a:latin typeface="Spectral"/>
                <a:ea typeface="Spectral"/>
                <a:cs typeface="Spectral"/>
                <a:sym typeface="Spectral"/>
              </a:rPr>
              <a:t>Successful Eviction Prevention </a:t>
            </a:r>
            <a:endParaRPr sz="5467" b="1">
              <a:latin typeface="Spectral"/>
              <a:ea typeface="Spectral"/>
              <a:cs typeface="Spectral"/>
              <a:sym typeface="Spectral"/>
            </a:endParaRPr>
          </a:p>
          <a:p>
            <a:pPr algn="ctr"/>
            <a:r>
              <a:rPr lang="en" sz="5467" b="1">
                <a:latin typeface="Spectral"/>
                <a:ea typeface="Spectral"/>
                <a:cs typeface="Spectral"/>
                <a:sym typeface="Spectral"/>
              </a:rPr>
              <a:t>in Allegheny County</a:t>
            </a:r>
            <a:endParaRPr sz="5467" b="1">
              <a:latin typeface="Spectral"/>
              <a:ea typeface="Spectral"/>
              <a:cs typeface="Spectral"/>
              <a:sym typeface="Spectral"/>
            </a:endParaRPr>
          </a:p>
        </p:txBody>
      </p:sp>
    </p:spTree>
    <p:extLst>
      <p:ext uri="{BB962C8B-B14F-4D97-AF65-F5344CB8AC3E}">
        <p14:creationId xmlns:p14="http://schemas.microsoft.com/office/powerpoint/2010/main" val="2505852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prstGeom prst="rect">
            <a:avLst/>
          </a:prstGeom>
          <a:noFill/>
          <a:ln>
            <a:noFill/>
          </a:ln>
        </p:spPr>
        <p:txBody>
          <a:bodyPr spcFirstLastPara="1" vert="horz" wrap="square" lIns="121900" tIns="121900" rIns="121900" bIns="121900" rtlCol="0" anchor="ctr" anchorCtr="0">
            <a:normAutofit/>
          </a:bodyPr>
          <a:lstStyle/>
          <a:p>
            <a:r>
              <a:rPr lang="en" b="1"/>
              <a:t>Eviction Overview</a:t>
            </a:r>
            <a:endParaRPr b="1"/>
          </a:p>
        </p:txBody>
      </p:sp>
    </p:spTree>
    <p:extLst>
      <p:ext uri="{BB962C8B-B14F-4D97-AF65-F5344CB8AC3E}">
        <p14:creationId xmlns:p14="http://schemas.microsoft.com/office/powerpoint/2010/main" val="336155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ac6e7e0ba2_0_0"/>
          <p:cNvSpPr txBox="1">
            <a:spLocks noGrp="1"/>
          </p:cNvSpPr>
          <p:nvPr>
            <p:ph type="title"/>
          </p:nvPr>
        </p:nvSpPr>
        <p:spPr>
          <a:xfrm>
            <a:off x="482600" y="314667"/>
            <a:ext cx="11200000" cy="1272800"/>
          </a:xfrm>
          <a:prstGeom prst="rect">
            <a:avLst/>
          </a:prstGeom>
        </p:spPr>
        <p:txBody>
          <a:bodyPr spcFirstLastPara="1" vert="horz" wrap="square" lIns="121900" tIns="121900" rIns="121900" bIns="121900" rtlCol="0" anchor="t" anchorCtr="0">
            <a:normAutofit/>
          </a:bodyPr>
          <a:lstStyle/>
          <a:p>
            <a:pPr>
              <a:buSzPts val="990"/>
            </a:pPr>
            <a:r>
              <a:rPr lang="en" sz="3467" b="1">
                <a:latin typeface="Spectral"/>
                <a:ea typeface="Spectral"/>
                <a:cs typeface="Spectral"/>
                <a:sym typeface="Spectral"/>
              </a:rPr>
              <a:t>A Sequential Intercept Model for Eviction Prevention</a:t>
            </a:r>
            <a:endParaRPr sz="3467" b="1">
              <a:latin typeface="Spectral"/>
              <a:ea typeface="Spectral"/>
              <a:cs typeface="Spectral"/>
              <a:sym typeface="Spectral"/>
            </a:endParaRPr>
          </a:p>
        </p:txBody>
      </p:sp>
      <p:pic>
        <p:nvPicPr>
          <p:cNvPr id="143" name="Google Shape;143;g3ac6e7e0ba2_0_0"/>
          <p:cNvPicPr preferRelativeResize="0"/>
          <p:nvPr/>
        </p:nvPicPr>
        <p:blipFill>
          <a:blip r:embed="rId3">
            <a:alphaModFix/>
          </a:blip>
          <a:stretch>
            <a:fillRect/>
          </a:stretch>
        </p:blipFill>
        <p:spPr>
          <a:xfrm>
            <a:off x="1048184" y="3367261"/>
            <a:ext cx="10502035" cy="1959825"/>
          </a:xfrm>
          <a:prstGeom prst="rect">
            <a:avLst/>
          </a:prstGeom>
          <a:noFill/>
          <a:ln>
            <a:noFill/>
          </a:ln>
        </p:spPr>
      </p:pic>
      <p:cxnSp>
        <p:nvCxnSpPr>
          <p:cNvPr id="144" name="Google Shape;144;g3ac6e7e0ba2_0_0"/>
          <p:cNvCxnSpPr/>
          <p:nvPr/>
        </p:nvCxnSpPr>
        <p:spPr>
          <a:xfrm rot="10800000">
            <a:off x="4622075" y="2844988"/>
            <a:ext cx="11200" cy="977200"/>
          </a:xfrm>
          <a:prstGeom prst="straightConnector1">
            <a:avLst/>
          </a:prstGeom>
          <a:noFill/>
          <a:ln w="38100" cap="flat" cmpd="sng">
            <a:solidFill>
              <a:srgbClr val="8F83AE"/>
            </a:solidFill>
            <a:prstDash val="solid"/>
            <a:round/>
            <a:headEnd type="none" w="med" len="med"/>
            <a:tailEnd type="none" w="med" len="med"/>
          </a:ln>
        </p:spPr>
      </p:cxnSp>
      <p:cxnSp>
        <p:nvCxnSpPr>
          <p:cNvPr id="145" name="Google Shape;145;g3ac6e7e0ba2_0_0"/>
          <p:cNvCxnSpPr/>
          <p:nvPr/>
        </p:nvCxnSpPr>
        <p:spPr>
          <a:xfrm rot="10800000">
            <a:off x="3509856" y="2844988"/>
            <a:ext cx="11200" cy="977200"/>
          </a:xfrm>
          <a:prstGeom prst="straightConnector1">
            <a:avLst/>
          </a:prstGeom>
          <a:noFill/>
          <a:ln w="38100" cap="flat" cmpd="sng">
            <a:solidFill>
              <a:srgbClr val="ADEBE7"/>
            </a:solidFill>
            <a:prstDash val="solid"/>
            <a:round/>
            <a:headEnd type="none" w="med" len="med"/>
            <a:tailEnd type="none" w="med" len="med"/>
          </a:ln>
        </p:spPr>
      </p:cxnSp>
      <p:cxnSp>
        <p:nvCxnSpPr>
          <p:cNvPr id="146" name="Google Shape;146;g3ac6e7e0ba2_0_0"/>
          <p:cNvCxnSpPr/>
          <p:nvPr/>
        </p:nvCxnSpPr>
        <p:spPr>
          <a:xfrm rot="10800000" flipH="1">
            <a:off x="879456" y="2851788"/>
            <a:ext cx="2800" cy="970400"/>
          </a:xfrm>
          <a:prstGeom prst="straightConnector1">
            <a:avLst/>
          </a:prstGeom>
          <a:noFill/>
          <a:ln w="38100" cap="flat" cmpd="sng">
            <a:solidFill>
              <a:srgbClr val="ADEBE7"/>
            </a:solidFill>
            <a:prstDash val="solid"/>
            <a:round/>
            <a:headEnd type="none" w="med" len="med"/>
            <a:tailEnd type="none" w="med" len="med"/>
          </a:ln>
        </p:spPr>
      </p:cxnSp>
      <p:sp>
        <p:nvSpPr>
          <p:cNvPr id="147" name="Google Shape;147;g3ac6e7e0ba2_0_0"/>
          <p:cNvSpPr/>
          <p:nvPr/>
        </p:nvSpPr>
        <p:spPr>
          <a:xfrm>
            <a:off x="877933" y="2500002"/>
            <a:ext cx="2632600" cy="375933"/>
          </a:xfrm>
          <a:custGeom>
            <a:avLst/>
            <a:gdLst/>
            <a:ahLst/>
            <a:cxnLst/>
            <a:rect l="l" t="t" r="r" b="b"/>
            <a:pathLst>
              <a:path w="78978" h="11278" extrusionOk="0">
                <a:moveTo>
                  <a:pt x="0" y="10946"/>
                </a:moveTo>
                <a:cubicBezTo>
                  <a:pt x="0" y="-2685"/>
                  <a:pt x="25858" y="327"/>
                  <a:pt x="39489" y="327"/>
                </a:cubicBezTo>
                <a:cubicBezTo>
                  <a:pt x="53149" y="327"/>
                  <a:pt x="78978" y="-2382"/>
                  <a:pt x="78978" y="11278"/>
                </a:cubicBezTo>
              </a:path>
            </a:pathLst>
          </a:custGeom>
          <a:noFill/>
          <a:ln w="38100" cap="flat" cmpd="sng">
            <a:solidFill>
              <a:srgbClr val="ADEBE7"/>
            </a:solidFill>
            <a:prstDash val="solid"/>
            <a:round/>
            <a:headEnd type="none" w="med" len="med"/>
            <a:tailEnd type="none" w="med" len="med"/>
          </a:ln>
        </p:spPr>
        <p:txBody>
          <a:bodyPr/>
          <a:lstStyle/>
          <a:p>
            <a:endParaRPr lang="en-US"/>
          </a:p>
        </p:txBody>
      </p:sp>
      <p:sp>
        <p:nvSpPr>
          <p:cNvPr id="148" name="Google Shape;148;g3ac6e7e0ba2_0_0"/>
          <p:cNvSpPr txBox="1"/>
          <p:nvPr/>
        </p:nvSpPr>
        <p:spPr>
          <a:xfrm>
            <a:off x="1186033" y="2337503"/>
            <a:ext cx="1984000" cy="634800"/>
          </a:xfrm>
          <a:prstGeom prst="rect">
            <a:avLst/>
          </a:prstGeom>
          <a:solidFill>
            <a:schemeClr val="dk1"/>
          </a:solidFill>
          <a:ln w="9525" cap="flat" cmpd="sng">
            <a:solidFill>
              <a:srgbClr val="B7B7B7"/>
            </a:solidFill>
            <a:prstDash val="solid"/>
            <a:round/>
            <a:headEnd type="none" w="sm" len="sm"/>
            <a:tailEnd type="none" w="sm" len="sm"/>
          </a:ln>
        </p:spPr>
        <p:txBody>
          <a:bodyPr spcFirstLastPara="1" wrap="square" lIns="121900" tIns="121900" rIns="121900" bIns="121900" anchor="t" anchorCtr="0">
            <a:noAutofit/>
          </a:bodyPr>
          <a:lstStyle/>
          <a:p>
            <a:pPr algn="ctr"/>
            <a:r>
              <a:rPr lang="en" sz="2000">
                <a:solidFill>
                  <a:schemeClr val="dk2"/>
                </a:solidFill>
                <a:latin typeface="Calibri"/>
                <a:ea typeface="Calibri"/>
                <a:cs typeface="Calibri"/>
                <a:sym typeface="Calibri"/>
              </a:rPr>
              <a:t>Mediation</a:t>
            </a:r>
            <a:endParaRPr sz="2000">
              <a:solidFill>
                <a:schemeClr val="dk2"/>
              </a:solidFill>
              <a:latin typeface="Calibri"/>
              <a:ea typeface="Calibri"/>
              <a:cs typeface="Calibri"/>
              <a:sym typeface="Calibri"/>
            </a:endParaRPr>
          </a:p>
        </p:txBody>
      </p:sp>
      <p:sp>
        <p:nvSpPr>
          <p:cNvPr id="149" name="Google Shape;149;g3ac6e7e0ba2_0_0"/>
          <p:cNvSpPr/>
          <p:nvPr/>
        </p:nvSpPr>
        <p:spPr>
          <a:xfrm>
            <a:off x="568233" y="3822200"/>
            <a:ext cx="1305200" cy="182000"/>
          </a:xfrm>
          <a:prstGeom prst="rect">
            <a:avLst/>
          </a:prstGeom>
          <a:solidFill>
            <a:srgbClr val="59C4BD"/>
          </a:solidFill>
          <a:ln>
            <a:noFill/>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150" name="Google Shape;150;g3ac6e7e0ba2_0_0"/>
          <p:cNvSpPr/>
          <p:nvPr/>
        </p:nvSpPr>
        <p:spPr>
          <a:xfrm>
            <a:off x="4624755" y="2500000"/>
            <a:ext cx="1305243" cy="375933"/>
          </a:xfrm>
          <a:custGeom>
            <a:avLst/>
            <a:gdLst/>
            <a:ahLst/>
            <a:cxnLst/>
            <a:rect l="l" t="t" r="r" b="b"/>
            <a:pathLst>
              <a:path w="78978" h="11278" extrusionOk="0">
                <a:moveTo>
                  <a:pt x="0" y="10946"/>
                </a:moveTo>
                <a:cubicBezTo>
                  <a:pt x="0" y="-2685"/>
                  <a:pt x="25858" y="327"/>
                  <a:pt x="39489" y="327"/>
                </a:cubicBezTo>
                <a:cubicBezTo>
                  <a:pt x="53149" y="327"/>
                  <a:pt x="78978" y="-2382"/>
                  <a:pt x="78978" y="11278"/>
                </a:cubicBezTo>
              </a:path>
            </a:pathLst>
          </a:custGeom>
          <a:noFill/>
          <a:ln w="38100" cap="flat" cmpd="sng">
            <a:solidFill>
              <a:srgbClr val="8F83AE"/>
            </a:solidFill>
            <a:prstDash val="solid"/>
            <a:round/>
            <a:headEnd type="none" w="med" len="med"/>
            <a:tailEnd type="none" w="med" len="med"/>
          </a:ln>
        </p:spPr>
        <p:txBody>
          <a:bodyPr/>
          <a:lstStyle/>
          <a:p>
            <a:endParaRPr lang="en-US"/>
          </a:p>
        </p:txBody>
      </p:sp>
      <p:cxnSp>
        <p:nvCxnSpPr>
          <p:cNvPr id="151" name="Google Shape;151;g3ac6e7e0ba2_0_0"/>
          <p:cNvCxnSpPr/>
          <p:nvPr/>
        </p:nvCxnSpPr>
        <p:spPr>
          <a:xfrm rot="10800000">
            <a:off x="7269056" y="2844988"/>
            <a:ext cx="11200" cy="977200"/>
          </a:xfrm>
          <a:prstGeom prst="straightConnector1">
            <a:avLst/>
          </a:prstGeom>
          <a:noFill/>
          <a:ln w="38100" cap="flat" cmpd="sng">
            <a:solidFill>
              <a:srgbClr val="EABF92"/>
            </a:solidFill>
            <a:prstDash val="solid"/>
            <a:round/>
            <a:headEnd type="none" w="med" len="med"/>
            <a:tailEnd type="none" w="med" len="med"/>
          </a:ln>
        </p:spPr>
      </p:cxnSp>
      <p:sp>
        <p:nvSpPr>
          <p:cNvPr id="152" name="Google Shape;152;g3ac6e7e0ba2_0_0"/>
          <p:cNvSpPr/>
          <p:nvPr/>
        </p:nvSpPr>
        <p:spPr>
          <a:xfrm>
            <a:off x="5964500" y="2500000"/>
            <a:ext cx="1305243" cy="375933"/>
          </a:xfrm>
          <a:custGeom>
            <a:avLst/>
            <a:gdLst/>
            <a:ahLst/>
            <a:cxnLst/>
            <a:rect l="l" t="t" r="r" b="b"/>
            <a:pathLst>
              <a:path w="78978" h="11278" extrusionOk="0">
                <a:moveTo>
                  <a:pt x="0" y="10946"/>
                </a:moveTo>
                <a:cubicBezTo>
                  <a:pt x="0" y="-2685"/>
                  <a:pt x="25858" y="327"/>
                  <a:pt x="39489" y="327"/>
                </a:cubicBezTo>
                <a:cubicBezTo>
                  <a:pt x="53149" y="327"/>
                  <a:pt x="78978" y="-2382"/>
                  <a:pt x="78978" y="11278"/>
                </a:cubicBezTo>
              </a:path>
            </a:pathLst>
          </a:custGeom>
          <a:noFill/>
          <a:ln w="38100" cap="flat" cmpd="sng">
            <a:solidFill>
              <a:srgbClr val="EABF92"/>
            </a:solidFill>
            <a:prstDash val="solid"/>
            <a:round/>
            <a:headEnd type="none" w="med" len="med"/>
            <a:tailEnd type="none" w="med" len="med"/>
          </a:ln>
        </p:spPr>
        <p:txBody>
          <a:bodyPr/>
          <a:lstStyle/>
          <a:p>
            <a:endParaRPr lang="en-US"/>
          </a:p>
        </p:txBody>
      </p:sp>
      <p:sp>
        <p:nvSpPr>
          <p:cNvPr id="153" name="Google Shape;153;g3ac6e7e0ba2_0_0"/>
          <p:cNvSpPr txBox="1"/>
          <p:nvPr/>
        </p:nvSpPr>
        <p:spPr>
          <a:xfrm>
            <a:off x="4841867" y="2362100"/>
            <a:ext cx="2272800" cy="584400"/>
          </a:xfrm>
          <a:prstGeom prst="rect">
            <a:avLst/>
          </a:prstGeom>
          <a:solidFill>
            <a:schemeClr val="dk1"/>
          </a:solidFill>
          <a:ln w="9525" cap="flat" cmpd="sng">
            <a:solidFill>
              <a:srgbClr val="B7B7B7"/>
            </a:solidFill>
            <a:prstDash val="solid"/>
            <a:round/>
            <a:headEnd type="none" w="sm" len="sm"/>
            <a:tailEnd type="none" w="sm" len="sm"/>
          </a:ln>
        </p:spPr>
        <p:txBody>
          <a:bodyPr spcFirstLastPara="1" wrap="square" lIns="121900" tIns="121900" rIns="121900" bIns="121900" anchor="t" anchorCtr="0">
            <a:noAutofit/>
          </a:bodyPr>
          <a:lstStyle/>
          <a:p>
            <a:r>
              <a:rPr lang="en" sz="2000">
                <a:solidFill>
                  <a:schemeClr val="dk2"/>
                </a:solidFill>
                <a:latin typeface="Calibri"/>
                <a:ea typeface="Calibri"/>
                <a:cs typeface="Calibri"/>
                <a:sym typeface="Calibri"/>
              </a:rPr>
              <a:t>‘Lawyer of the Day’</a:t>
            </a:r>
            <a:endParaRPr sz="2000">
              <a:solidFill>
                <a:schemeClr val="dk2"/>
              </a:solidFill>
              <a:latin typeface="Calibri"/>
              <a:ea typeface="Calibri"/>
              <a:cs typeface="Calibri"/>
              <a:sym typeface="Calibri"/>
            </a:endParaRPr>
          </a:p>
        </p:txBody>
      </p:sp>
      <p:cxnSp>
        <p:nvCxnSpPr>
          <p:cNvPr id="154" name="Google Shape;154;g3ac6e7e0ba2_0_0"/>
          <p:cNvCxnSpPr/>
          <p:nvPr/>
        </p:nvCxnSpPr>
        <p:spPr>
          <a:xfrm rot="10800000">
            <a:off x="2197467" y="2977467"/>
            <a:ext cx="11600" cy="847200"/>
          </a:xfrm>
          <a:prstGeom prst="straightConnector1">
            <a:avLst/>
          </a:prstGeom>
          <a:noFill/>
          <a:ln w="38100" cap="flat" cmpd="sng">
            <a:solidFill>
              <a:srgbClr val="ADEBE7"/>
            </a:solidFill>
            <a:prstDash val="solid"/>
            <a:round/>
            <a:headEnd type="none" w="med" len="med"/>
            <a:tailEnd type="none" w="med" len="med"/>
          </a:ln>
        </p:spPr>
      </p:cxnSp>
      <p:cxnSp>
        <p:nvCxnSpPr>
          <p:cNvPr id="155" name="Google Shape;155;g3ac6e7e0ba2_0_0"/>
          <p:cNvCxnSpPr/>
          <p:nvPr/>
        </p:nvCxnSpPr>
        <p:spPr>
          <a:xfrm rot="10800000">
            <a:off x="2199067" y="1950355"/>
            <a:ext cx="3600" cy="381600"/>
          </a:xfrm>
          <a:prstGeom prst="straightConnector1">
            <a:avLst/>
          </a:prstGeom>
          <a:noFill/>
          <a:ln w="38100" cap="flat" cmpd="sng">
            <a:solidFill>
              <a:srgbClr val="ADEBE7"/>
            </a:solidFill>
            <a:prstDash val="solid"/>
            <a:round/>
            <a:headEnd type="none" w="med" len="med"/>
            <a:tailEnd type="none" w="med" len="med"/>
          </a:ln>
        </p:spPr>
      </p:cxnSp>
      <p:sp>
        <p:nvSpPr>
          <p:cNvPr id="156" name="Google Shape;156;g3ac6e7e0ba2_0_0"/>
          <p:cNvSpPr/>
          <p:nvPr/>
        </p:nvSpPr>
        <p:spPr>
          <a:xfrm>
            <a:off x="2198733" y="1585600"/>
            <a:ext cx="1439243" cy="375933"/>
          </a:xfrm>
          <a:custGeom>
            <a:avLst/>
            <a:gdLst/>
            <a:ahLst/>
            <a:cxnLst/>
            <a:rect l="l" t="t" r="r" b="b"/>
            <a:pathLst>
              <a:path w="78978" h="11278" extrusionOk="0">
                <a:moveTo>
                  <a:pt x="0" y="10946"/>
                </a:moveTo>
                <a:cubicBezTo>
                  <a:pt x="0" y="-2685"/>
                  <a:pt x="25858" y="327"/>
                  <a:pt x="39489" y="327"/>
                </a:cubicBezTo>
                <a:cubicBezTo>
                  <a:pt x="53149" y="327"/>
                  <a:pt x="78978" y="-2382"/>
                  <a:pt x="78978" y="11278"/>
                </a:cubicBezTo>
              </a:path>
            </a:pathLst>
          </a:custGeom>
          <a:noFill/>
          <a:ln w="38100" cap="flat" cmpd="sng">
            <a:solidFill>
              <a:srgbClr val="ADEBE7"/>
            </a:solidFill>
            <a:prstDash val="solid"/>
            <a:round/>
            <a:headEnd type="none" w="med" len="med"/>
            <a:tailEnd type="none" w="med" len="med"/>
          </a:ln>
        </p:spPr>
        <p:txBody>
          <a:bodyPr/>
          <a:lstStyle/>
          <a:p>
            <a:endParaRPr lang="en-US"/>
          </a:p>
        </p:txBody>
      </p:sp>
      <p:sp>
        <p:nvSpPr>
          <p:cNvPr id="157" name="Google Shape;157;g3ac6e7e0ba2_0_0"/>
          <p:cNvSpPr/>
          <p:nvPr/>
        </p:nvSpPr>
        <p:spPr>
          <a:xfrm>
            <a:off x="3170033" y="1585600"/>
            <a:ext cx="1439243" cy="375933"/>
          </a:xfrm>
          <a:custGeom>
            <a:avLst/>
            <a:gdLst/>
            <a:ahLst/>
            <a:cxnLst/>
            <a:rect l="l" t="t" r="r" b="b"/>
            <a:pathLst>
              <a:path w="78978" h="11278" extrusionOk="0">
                <a:moveTo>
                  <a:pt x="0" y="10946"/>
                </a:moveTo>
                <a:cubicBezTo>
                  <a:pt x="0" y="-2685"/>
                  <a:pt x="25858" y="327"/>
                  <a:pt x="39489" y="327"/>
                </a:cubicBezTo>
                <a:cubicBezTo>
                  <a:pt x="53149" y="327"/>
                  <a:pt x="78978" y="-2382"/>
                  <a:pt x="78978" y="11278"/>
                </a:cubicBezTo>
              </a:path>
            </a:pathLst>
          </a:custGeom>
          <a:noFill/>
          <a:ln w="38100" cap="flat" cmpd="sng">
            <a:solidFill>
              <a:srgbClr val="8F83AE"/>
            </a:solidFill>
            <a:prstDash val="solid"/>
            <a:round/>
            <a:headEnd type="none" w="med" len="med"/>
            <a:tailEnd type="none" w="med" len="med"/>
          </a:ln>
        </p:spPr>
        <p:txBody>
          <a:bodyPr/>
          <a:lstStyle/>
          <a:p>
            <a:endParaRPr lang="en-US"/>
          </a:p>
        </p:txBody>
      </p:sp>
      <p:cxnSp>
        <p:nvCxnSpPr>
          <p:cNvPr id="158" name="Google Shape;158;g3ac6e7e0ba2_0_0"/>
          <p:cNvCxnSpPr/>
          <p:nvPr/>
        </p:nvCxnSpPr>
        <p:spPr>
          <a:xfrm rot="10800000">
            <a:off x="4612773" y="1915188"/>
            <a:ext cx="11200" cy="977200"/>
          </a:xfrm>
          <a:prstGeom prst="straightConnector1">
            <a:avLst/>
          </a:prstGeom>
          <a:noFill/>
          <a:ln w="38100" cap="flat" cmpd="sng">
            <a:solidFill>
              <a:srgbClr val="8F83AE"/>
            </a:solidFill>
            <a:prstDash val="solid"/>
            <a:round/>
            <a:headEnd type="none" w="med" len="med"/>
            <a:tailEnd type="none" w="med" len="med"/>
          </a:ln>
        </p:spPr>
      </p:cxnSp>
      <p:sp>
        <p:nvSpPr>
          <p:cNvPr id="159" name="Google Shape;159;g3ac6e7e0ba2_0_0"/>
          <p:cNvSpPr txBox="1"/>
          <p:nvPr/>
        </p:nvSpPr>
        <p:spPr>
          <a:xfrm>
            <a:off x="2305151" y="1447700"/>
            <a:ext cx="2207200" cy="584400"/>
          </a:xfrm>
          <a:prstGeom prst="rect">
            <a:avLst/>
          </a:prstGeom>
          <a:solidFill>
            <a:schemeClr val="dk1"/>
          </a:solidFill>
          <a:ln w="9525" cap="flat" cmpd="sng">
            <a:solidFill>
              <a:srgbClr val="B7B7B7"/>
            </a:solidFill>
            <a:prstDash val="solid"/>
            <a:round/>
            <a:headEnd type="none" w="sm" len="sm"/>
            <a:tailEnd type="none" w="sm" len="sm"/>
          </a:ln>
        </p:spPr>
        <p:txBody>
          <a:bodyPr spcFirstLastPara="1" wrap="square" lIns="121900" tIns="121900" rIns="121900" bIns="121900" anchor="t" anchorCtr="0">
            <a:noAutofit/>
          </a:bodyPr>
          <a:lstStyle/>
          <a:p>
            <a:pPr algn="ctr"/>
            <a:r>
              <a:rPr lang="en" sz="2000">
                <a:solidFill>
                  <a:schemeClr val="dk2"/>
                </a:solidFill>
                <a:latin typeface="Calibri"/>
                <a:ea typeface="Calibri"/>
                <a:cs typeface="Calibri"/>
                <a:sym typeface="Calibri"/>
              </a:rPr>
              <a:t>Legal Helpline</a:t>
            </a:r>
            <a:endParaRPr sz="2000">
              <a:solidFill>
                <a:schemeClr val="dk2"/>
              </a:solidFill>
              <a:latin typeface="Calibri"/>
              <a:ea typeface="Calibri"/>
              <a:cs typeface="Calibri"/>
              <a:sym typeface="Calibri"/>
            </a:endParaRPr>
          </a:p>
        </p:txBody>
      </p:sp>
      <p:cxnSp>
        <p:nvCxnSpPr>
          <p:cNvPr id="160" name="Google Shape;160;g3ac6e7e0ba2_0_0"/>
          <p:cNvCxnSpPr/>
          <p:nvPr/>
        </p:nvCxnSpPr>
        <p:spPr>
          <a:xfrm rot="10800000">
            <a:off x="7258361" y="1870988"/>
            <a:ext cx="11200" cy="977200"/>
          </a:xfrm>
          <a:prstGeom prst="straightConnector1">
            <a:avLst/>
          </a:prstGeom>
          <a:noFill/>
          <a:ln w="38100" cap="flat" cmpd="sng">
            <a:solidFill>
              <a:srgbClr val="EABF92"/>
            </a:solidFill>
            <a:prstDash val="solid"/>
            <a:round/>
            <a:headEnd type="none" w="med" len="med"/>
            <a:tailEnd type="none" w="med" len="med"/>
          </a:ln>
        </p:spPr>
      </p:cxnSp>
      <p:sp>
        <p:nvSpPr>
          <p:cNvPr id="161" name="Google Shape;161;g3ac6e7e0ba2_0_0"/>
          <p:cNvSpPr/>
          <p:nvPr/>
        </p:nvSpPr>
        <p:spPr>
          <a:xfrm>
            <a:off x="7258372" y="1585600"/>
            <a:ext cx="1305243" cy="375933"/>
          </a:xfrm>
          <a:custGeom>
            <a:avLst/>
            <a:gdLst/>
            <a:ahLst/>
            <a:cxnLst/>
            <a:rect l="l" t="t" r="r" b="b"/>
            <a:pathLst>
              <a:path w="78978" h="11278" extrusionOk="0">
                <a:moveTo>
                  <a:pt x="0" y="10946"/>
                </a:moveTo>
                <a:cubicBezTo>
                  <a:pt x="0" y="-2685"/>
                  <a:pt x="25858" y="327"/>
                  <a:pt x="39489" y="327"/>
                </a:cubicBezTo>
                <a:cubicBezTo>
                  <a:pt x="53149" y="327"/>
                  <a:pt x="78978" y="-2382"/>
                  <a:pt x="78978" y="11278"/>
                </a:cubicBezTo>
              </a:path>
            </a:pathLst>
          </a:custGeom>
          <a:noFill/>
          <a:ln w="38100" cap="flat" cmpd="sng">
            <a:solidFill>
              <a:srgbClr val="EABF92"/>
            </a:solidFill>
            <a:prstDash val="solid"/>
            <a:round/>
            <a:headEnd type="none" w="med" len="med"/>
            <a:tailEnd type="none" w="med" len="med"/>
          </a:ln>
        </p:spPr>
        <p:txBody>
          <a:bodyPr/>
          <a:lstStyle/>
          <a:p>
            <a:endParaRPr lang="en-US"/>
          </a:p>
        </p:txBody>
      </p:sp>
      <p:sp>
        <p:nvSpPr>
          <p:cNvPr id="162" name="Google Shape;162;g3ac6e7e0ba2_0_0"/>
          <p:cNvSpPr/>
          <p:nvPr/>
        </p:nvSpPr>
        <p:spPr>
          <a:xfrm>
            <a:off x="8202793" y="1585600"/>
            <a:ext cx="1305243" cy="375933"/>
          </a:xfrm>
          <a:custGeom>
            <a:avLst/>
            <a:gdLst/>
            <a:ahLst/>
            <a:cxnLst/>
            <a:rect l="l" t="t" r="r" b="b"/>
            <a:pathLst>
              <a:path w="78978" h="11278" extrusionOk="0">
                <a:moveTo>
                  <a:pt x="0" y="10946"/>
                </a:moveTo>
                <a:cubicBezTo>
                  <a:pt x="0" y="-2685"/>
                  <a:pt x="25858" y="327"/>
                  <a:pt x="39489" y="327"/>
                </a:cubicBezTo>
                <a:cubicBezTo>
                  <a:pt x="53149" y="327"/>
                  <a:pt x="78978" y="-2382"/>
                  <a:pt x="78978" y="11278"/>
                </a:cubicBezTo>
              </a:path>
            </a:pathLst>
          </a:custGeom>
          <a:noFill/>
          <a:ln w="38100" cap="flat" cmpd="sng">
            <a:solidFill>
              <a:srgbClr val="D58E81"/>
            </a:solidFill>
            <a:prstDash val="solid"/>
            <a:round/>
            <a:headEnd type="none" w="med" len="med"/>
            <a:tailEnd type="none" w="med" len="med"/>
          </a:ln>
        </p:spPr>
        <p:txBody>
          <a:bodyPr/>
          <a:lstStyle/>
          <a:p>
            <a:endParaRPr lang="en-US"/>
          </a:p>
        </p:txBody>
      </p:sp>
      <p:cxnSp>
        <p:nvCxnSpPr>
          <p:cNvPr id="163" name="Google Shape;163;g3ac6e7e0ba2_0_0"/>
          <p:cNvCxnSpPr/>
          <p:nvPr/>
        </p:nvCxnSpPr>
        <p:spPr>
          <a:xfrm rot="10800000">
            <a:off x="9504256" y="1867788"/>
            <a:ext cx="11200" cy="977200"/>
          </a:xfrm>
          <a:prstGeom prst="straightConnector1">
            <a:avLst/>
          </a:prstGeom>
          <a:noFill/>
          <a:ln w="38100" cap="flat" cmpd="sng">
            <a:solidFill>
              <a:srgbClr val="D58E81"/>
            </a:solidFill>
            <a:prstDash val="solid"/>
            <a:round/>
            <a:headEnd type="none" w="med" len="med"/>
            <a:tailEnd type="none" w="med" len="med"/>
          </a:ln>
        </p:spPr>
      </p:cxnSp>
      <p:cxnSp>
        <p:nvCxnSpPr>
          <p:cNvPr id="164" name="Google Shape;164;g3ac6e7e0ba2_0_0"/>
          <p:cNvCxnSpPr/>
          <p:nvPr/>
        </p:nvCxnSpPr>
        <p:spPr>
          <a:xfrm rot="10800000">
            <a:off x="9515456" y="2844988"/>
            <a:ext cx="11200" cy="977200"/>
          </a:xfrm>
          <a:prstGeom prst="straightConnector1">
            <a:avLst/>
          </a:prstGeom>
          <a:noFill/>
          <a:ln w="38100" cap="flat" cmpd="sng">
            <a:solidFill>
              <a:srgbClr val="D58E81"/>
            </a:solidFill>
            <a:prstDash val="solid"/>
            <a:round/>
            <a:headEnd type="none" w="med" len="med"/>
            <a:tailEnd type="none" w="med" len="med"/>
          </a:ln>
        </p:spPr>
      </p:cxnSp>
      <p:sp>
        <p:nvSpPr>
          <p:cNvPr id="165" name="Google Shape;165;g3ac6e7e0ba2_0_0"/>
          <p:cNvSpPr txBox="1"/>
          <p:nvPr/>
        </p:nvSpPr>
        <p:spPr>
          <a:xfrm>
            <a:off x="7385167" y="1346100"/>
            <a:ext cx="1984000" cy="807200"/>
          </a:xfrm>
          <a:prstGeom prst="rect">
            <a:avLst/>
          </a:prstGeom>
          <a:solidFill>
            <a:schemeClr val="dk1"/>
          </a:solidFill>
          <a:ln w="9525" cap="flat" cmpd="sng">
            <a:solidFill>
              <a:srgbClr val="B7B7B7"/>
            </a:solidFill>
            <a:prstDash val="solid"/>
            <a:round/>
            <a:headEnd type="none" w="sm" len="sm"/>
            <a:tailEnd type="none" w="sm" len="sm"/>
          </a:ln>
        </p:spPr>
        <p:txBody>
          <a:bodyPr spcFirstLastPara="1" wrap="square" lIns="121900" tIns="121900" rIns="121900" bIns="121900" anchor="t" anchorCtr="0">
            <a:noAutofit/>
          </a:bodyPr>
          <a:lstStyle/>
          <a:p>
            <a:pPr algn="ctr"/>
            <a:r>
              <a:rPr lang="en" sz="2000">
                <a:solidFill>
                  <a:schemeClr val="dk2"/>
                </a:solidFill>
                <a:latin typeface="Calibri"/>
                <a:ea typeface="Calibri"/>
                <a:cs typeface="Calibri"/>
                <a:sym typeface="Calibri"/>
              </a:rPr>
              <a:t>Appeals </a:t>
            </a:r>
            <a:endParaRPr sz="2000">
              <a:solidFill>
                <a:schemeClr val="dk2"/>
              </a:solidFill>
              <a:latin typeface="Calibri"/>
              <a:ea typeface="Calibri"/>
              <a:cs typeface="Calibri"/>
              <a:sym typeface="Calibri"/>
            </a:endParaRPr>
          </a:p>
          <a:p>
            <a:pPr algn="ctr"/>
            <a:r>
              <a:rPr lang="en" sz="2000">
                <a:solidFill>
                  <a:schemeClr val="dk2"/>
                </a:solidFill>
                <a:latin typeface="Calibri"/>
                <a:ea typeface="Calibri"/>
                <a:cs typeface="Calibri"/>
                <a:sym typeface="Calibri"/>
              </a:rPr>
              <a:t>assistance</a:t>
            </a:r>
            <a:endParaRPr sz="2000">
              <a:solidFill>
                <a:schemeClr val="dk2"/>
              </a:solidFill>
              <a:latin typeface="Calibri"/>
              <a:ea typeface="Calibri"/>
              <a:cs typeface="Calibri"/>
              <a:sym typeface="Calibri"/>
            </a:endParaRPr>
          </a:p>
        </p:txBody>
      </p:sp>
      <p:sp>
        <p:nvSpPr>
          <p:cNvPr id="166" name="Google Shape;166;g3ac6e7e0ba2_0_0"/>
          <p:cNvSpPr/>
          <p:nvPr/>
        </p:nvSpPr>
        <p:spPr>
          <a:xfrm>
            <a:off x="10773611" y="3822200"/>
            <a:ext cx="1060000" cy="182000"/>
          </a:xfrm>
          <a:prstGeom prst="rect">
            <a:avLst/>
          </a:prstGeom>
          <a:solidFill>
            <a:schemeClr val="accent2"/>
          </a:solidFill>
          <a:ln>
            <a:noFill/>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cxnSp>
        <p:nvCxnSpPr>
          <p:cNvPr id="167" name="Google Shape;167;g3ac6e7e0ba2_0_0"/>
          <p:cNvCxnSpPr/>
          <p:nvPr/>
        </p:nvCxnSpPr>
        <p:spPr>
          <a:xfrm rot="10800000" flipH="1">
            <a:off x="786907" y="4000588"/>
            <a:ext cx="26400" cy="939200"/>
          </a:xfrm>
          <a:prstGeom prst="straightConnector1">
            <a:avLst/>
          </a:prstGeom>
          <a:noFill/>
          <a:ln w="38100" cap="flat" cmpd="sng">
            <a:solidFill>
              <a:srgbClr val="ADEBE7"/>
            </a:solidFill>
            <a:prstDash val="solid"/>
            <a:round/>
            <a:headEnd type="none" w="med" len="med"/>
            <a:tailEnd type="none" w="med" len="med"/>
          </a:ln>
        </p:spPr>
      </p:cxnSp>
      <p:cxnSp>
        <p:nvCxnSpPr>
          <p:cNvPr id="168" name="Google Shape;168;g3ac6e7e0ba2_0_0"/>
          <p:cNvCxnSpPr/>
          <p:nvPr/>
        </p:nvCxnSpPr>
        <p:spPr>
          <a:xfrm rot="10800000" flipH="1">
            <a:off x="1481167" y="5522600"/>
            <a:ext cx="2528000" cy="22800"/>
          </a:xfrm>
          <a:prstGeom prst="straightConnector1">
            <a:avLst/>
          </a:prstGeom>
          <a:noFill/>
          <a:ln w="38100" cap="flat" cmpd="sng">
            <a:solidFill>
              <a:srgbClr val="ADEBE7"/>
            </a:solidFill>
            <a:prstDash val="solid"/>
            <a:round/>
            <a:headEnd type="none" w="med" len="med"/>
            <a:tailEnd type="none" w="med" len="med"/>
          </a:ln>
        </p:spPr>
      </p:cxnSp>
      <p:cxnSp>
        <p:nvCxnSpPr>
          <p:cNvPr id="169" name="Google Shape;169;g3ac6e7e0ba2_0_0"/>
          <p:cNvCxnSpPr/>
          <p:nvPr/>
        </p:nvCxnSpPr>
        <p:spPr>
          <a:xfrm rot="10800000" flipH="1">
            <a:off x="11136400" y="5130984"/>
            <a:ext cx="442800" cy="399600"/>
          </a:xfrm>
          <a:prstGeom prst="curvedConnector3">
            <a:avLst>
              <a:gd name="adj1" fmla="val 85366"/>
            </a:avLst>
          </a:prstGeom>
          <a:noFill/>
          <a:ln w="38100" cap="flat" cmpd="sng">
            <a:solidFill>
              <a:srgbClr val="D58E81"/>
            </a:solidFill>
            <a:prstDash val="solid"/>
            <a:round/>
            <a:headEnd type="none" w="med" len="med"/>
            <a:tailEnd type="none" w="med" len="med"/>
          </a:ln>
        </p:spPr>
      </p:cxnSp>
      <p:cxnSp>
        <p:nvCxnSpPr>
          <p:cNvPr id="170" name="Google Shape;170;g3ac6e7e0ba2_0_0"/>
          <p:cNvCxnSpPr/>
          <p:nvPr/>
        </p:nvCxnSpPr>
        <p:spPr>
          <a:xfrm rot="10800000">
            <a:off x="11552717" y="3989100"/>
            <a:ext cx="10000" cy="1173200"/>
          </a:xfrm>
          <a:prstGeom prst="straightConnector1">
            <a:avLst/>
          </a:prstGeom>
          <a:noFill/>
          <a:ln w="38100" cap="flat" cmpd="sng">
            <a:solidFill>
              <a:srgbClr val="D58E81"/>
            </a:solidFill>
            <a:prstDash val="solid"/>
            <a:round/>
            <a:headEnd type="none" w="med" len="med"/>
            <a:tailEnd type="none" w="med" len="med"/>
          </a:ln>
        </p:spPr>
      </p:cxnSp>
      <p:cxnSp>
        <p:nvCxnSpPr>
          <p:cNvPr id="171" name="Google Shape;171;g3ac6e7e0ba2_0_0"/>
          <p:cNvCxnSpPr/>
          <p:nvPr/>
        </p:nvCxnSpPr>
        <p:spPr>
          <a:xfrm rot="10800000" flipH="1">
            <a:off x="6987408" y="5539527"/>
            <a:ext cx="2512400" cy="15600"/>
          </a:xfrm>
          <a:prstGeom prst="straightConnector1">
            <a:avLst/>
          </a:prstGeom>
          <a:noFill/>
          <a:ln w="38100" cap="flat" cmpd="sng">
            <a:solidFill>
              <a:srgbClr val="D58E81"/>
            </a:solidFill>
            <a:prstDash val="solid"/>
            <a:round/>
            <a:headEnd type="none" w="med" len="med"/>
            <a:tailEnd type="none" w="med" len="med"/>
          </a:ln>
        </p:spPr>
      </p:cxnSp>
      <p:sp>
        <p:nvSpPr>
          <p:cNvPr id="172" name="Google Shape;172;g3ac6e7e0ba2_0_0"/>
          <p:cNvSpPr txBox="1"/>
          <p:nvPr/>
        </p:nvSpPr>
        <p:spPr>
          <a:xfrm>
            <a:off x="4013408" y="5263432"/>
            <a:ext cx="3758800" cy="530800"/>
          </a:xfrm>
          <a:prstGeom prst="rect">
            <a:avLst/>
          </a:prstGeom>
          <a:solidFill>
            <a:schemeClr val="dk1"/>
          </a:solidFill>
          <a:ln w="9525" cap="flat" cmpd="sng">
            <a:solidFill>
              <a:srgbClr val="B7B7B7"/>
            </a:solidFill>
            <a:prstDash val="solid"/>
            <a:round/>
            <a:headEnd type="none" w="sm" len="sm"/>
            <a:tailEnd type="none" w="sm" len="sm"/>
          </a:ln>
        </p:spPr>
        <p:txBody>
          <a:bodyPr spcFirstLastPara="1" wrap="square" lIns="121900" tIns="121900" rIns="121900" bIns="121900" anchor="t" anchorCtr="0">
            <a:noAutofit/>
          </a:bodyPr>
          <a:lstStyle/>
          <a:p>
            <a:pPr algn="ctr"/>
            <a:r>
              <a:rPr lang="en" sz="2000">
                <a:solidFill>
                  <a:schemeClr val="dk2"/>
                </a:solidFill>
                <a:latin typeface="Calibri"/>
                <a:ea typeface="Calibri"/>
                <a:cs typeface="Calibri"/>
                <a:sym typeface="Calibri"/>
              </a:rPr>
              <a:t>Housing Stabilization Center</a:t>
            </a:r>
            <a:endParaRPr sz="2000">
              <a:solidFill>
                <a:schemeClr val="dk2"/>
              </a:solidFill>
              <a:latin typeface="Calibri"/>
              <a:ea typeface="Calibri"/>
              <a:cs typeface="Calibri"/>
              <a:sym typeface="Calibri"/>
            </a:endParaRPr>
          </a:p>
        </p:txBody>
      </p:sp>
      <p:cxnSp>
        <p:nvCxnSpPr>
          <p:cNvPr id="173" name="Google Shape;173;g3ac6e7e0ba2_0_0"/>
          <p:cNvCxnSpPr/>
          <p:nvPr/>
        </p:nvCxnSpPr>
        <p:spPr>
          <a:xfrm rot="10800000">
            <a:off x="1127648" y="3991215"/>
            <a:ext cx="6800" cy="1690800"/>
          </a:xfrm>
          <a:prstGeom prst="straightConnector1">
            <a:avLst/>
          </a:prstGeom>
          <a:noFill/>
          <a:ln w="38100" cap="flat" cmpd="sng">
            <a:solidFill>
              <a:srgbClr val="86A7DC"/>
            </a:solidFill>
            <a:prstDash val="solid"/>
            <a:round/>
            <a:headEnd type="none" w="med" len="med"/>
            <a:tailEnd type="none" w="med" len="med"/>
          </a:ln>
        </p:spPr>
      </p:cxnSp>
      <p:cxnSp>
        <p:nvCxnSpPr>
          <p:cNvPr id="174" name="Google Shape;174;g3ac6e7e0ba2_0_0"/>
          <p:cNvCxnSpPr/>
          <p:nvPr/>
        </p:nvCxnSpPr>
        <p:spPr>
          <a:xfrm>
            <a:off x="1122367" y="5644556"/>
            <a:ext cx="714000" cy="634800"/>
          </a:xfrm>
          <a:prstGeom prst="curvedConnector3">
            <a:avLst>
              <a:gd name="adj1" fmla="val 9524"/>
            </a:avLst>
          </a:prstGeom>
          <a:noFill/>
          <a:ln w="38100" cap="flat" cmpd="sng">
            <a:solidFill>
              <a:srgbClr val="86A7DC"/>
            </a:solidFill>
            <a:prstDash val="solid"/>
            <a:round/>
            <a:headEnd type="none" w="med" len="med"/>
            <a:tailEnd type="none" w="med" len="med"/>
          </a:ln>
        </p:spPr>
      </p:cxnSp>
      <p:cxnSp>
        <p:nvCxnSpPr>
          <p:cNvPr id="175" name="Google Shape;175;g3ac6e7e0ba2_0_0"/>
          <p:cNvCxnSpPr/>
          <p:nvPr/>
        </p:nvCxnSpPr>
        <p:spPr>
          <a:xfrm>
            <a:off x="1824400" y="6275500"/>
            <a:ext cx="7990000" cy="0"/>
          </a:xfrm>
          <a:prstGeom prst="straightConnector1">
            <a:avLst/>
          </a:prstGeom>
          <a:noFill/>
          <a:ln w="38100" cap="flat" cmpd="sng">
            <a:solidFill>
              <a:srgbClr val="86A7DC"/>
            </a:solidFill>
            <a:prstDash val="solid"/>
            <a:round/>
            <a:headEnd type="none" w="med" len="med"/>
            <a:tailEnd type="none" w="med" len="med"/>
          </a:ln>
        </p:spPr>
      </p:cxnSp>
      <p:cxnSp>
        <p:nvCxnSpPr>
          <p:cNvPr id="176" name="Google Shape;176;g3ac6e7e0ba2_0_0"/>
          <p:cNvCxnSpPr/>
          <p:nvPr/>
        </p:nvCxnSpPr>
        <p:spPr>
          <a:xfrm rot="10800000" flipH="1">
            <a:off x="9804609" y="5875155"/>
            <a:ext cx="442800" cy="399600"/>
          </a:xfrm>
          <a:prstGeom prst="curvedConnector3">
            <a:avLst>
              <a:gd name="adj1" fmla="val 85366"/>
            </a:avLst>
          </a:prstGeom>
          <a:noFill/>
          <a:ln w="38100" cap="flat" cmpd="sng">
            <a:solidFill>
              <a:srgbClr val="86A7DC"/>
            </a:solidFill>
            <a:prstDash val="solid"/>
            <a:round/>
            <a:headEnd type="none" w="med" len="med"/>
            <a:tailEnd type="none" w="med" len="med"/>
          </a:ln>
        </p:spPr>
      </p:cxnSp>
      <p:cxnSp>
        <p:nvCxnSpPr>
          <p:cNvPr id="177" name="Google Shape;177;g3ac6e7e0ba2_0_0"/>
          <p:cNvCxnSpPr/>
          <p:nvPr/>
        </p:nvCxnSpPr>
        <p:spPr>
          <a:xfrm rot="10800000">
            <a:off x="10232033" y="3986633"/>
            <a:ext cx="0" cy="1915200"/>
          </a:xfrm>
          <a:prstGeom prst="straightConnector1">
            <a:avLst/>
          </a:prstGeom>
          <a:noFill/>
          <a:ln w="38100" cap="flat" cmpd="sng">
            <a:solidFill>
              <a:srgbClr val="86A7DC"/>
            </a:solidFill>
            <a:prstDash val="solid"/>
            <a:round/>
            <a:headEnd type="none" w="med" len="med"/>
            <a:tailEnd type="none" w="med" len="med"/>
          </a:ln>
        </p:spPr>
      </p:cxnSp>
      <p:sp>
        <p:nvSpPr>
          <p:cNvPr id="178" name="Google Shape;178;g3ac6e7e0ba2_0_0"/>
          <p:cNvSpPr txBox="1"/>
          <p:nvPr/>
        </p:nvSpPr>
        <p:spPr>
          <a:xfrm>
            <a:off x="3403808" y="5974632"/>
            <a:ext cx="3758800" cy="530800"/>
          </a:xfrm>
          <a:prstGeom prst="rect">
            <a:avLst/>
          </a:prstGeom>
          <a:solidFill>
            <a:schemeClr val="dk1"/>
          </a:solidFill>
          <a:ln w="9525" cap="flat" cmpd="sng">
            <a:solidFill>
              <a:srgbClr val="B7B7B7"/>
            </a:solidFill>
            <a:prstDash val="solid"/>
            <a:round/>
            <a:headEnd type="none" w="sm" len="sm"/>
            <a:tailEnd type="none" w="sm" len="sm"/>
          </a:ln>
        </p:spPr>
        <p:txBody>
          <a:bodyPr spcFirstLastPara="1" wrap="square" lIns="121900" tIns="121900" rIns="121900" bIns="121900" anchor="t" anchorCtr="0">
            <a:noAutofit/>
          </a:bodyPr>
          <a:lstStyle/>
          <a:p>
            <a:pPr algn="ctr"/>
            <a:r>
              <a:rPr lang="en" sz="2000">
                <a:solidFill>
                  <a:schemeClr val="dk2"/>
                </a:solidFill>
                <a:latin typeface="Calibri"/>
                <a:ea typeface="Calibri"/>
                <a:cs typeface="Calibri"/>
                <a:sym typeface="Calibri"/>
              </a:rPr>
              <a:t>Rental Assistance</a:t>
            </a:r>
            <a:endParaRPr sz="2000">
              <a:solidFill>
                <a:schemeClr val="dk2"/>
              </a:solidFill>
              <a:latin typeface="Calibri"/>
              <a:ea typeface="Calibri"/>
              <a:cs typeface="Calibri"/>
              <a:sym typeface="Calibri"/>
            </a:endParaRPr>
          </a:p>
        </p:txBody>
      </p:sp>
      <p:cxnSp>
        <p:nvCxnSpPr>
          <p:cNvPr id="179" name="Google Shape;179;g3ac6e7e0ba2_0_0"/>
          <p:cNvCxnSpPr/>
          <p:nvPr/>
        </p:nvCxnSpPr>
        <p:spPr>
          <a:xfrm rot="10800000" flipH="1">
            <a:off x="8714608" y="5528832"/>
            <a:ext cx="2512400" cy="15600"/>
          </a:xfrm>
          <a:prstGeom prst="straightConnector1">
            <a:avLst/>
          </a:prstGeom>
          <a:noFill/>
          <a:ln w="38100" cap="flat" cmpd="sng">
            <a:solidFill>
              <a:srgbClr val="D58E81"/>
            </a:solidFill>
            <a:prstDash val="solid"/>
            <a:round/>
            <a:headEnd type="none" w="med" len="med"/>
            <a:tailEnd type="none" w="med" len="med"/>
          </a:ln>
        </p:spPr>
      </p:cxnSp>
      <p:sp>
        <p:nvSpPr>
          <p:cNvPr id="180" name="Google Shape;180;g3ac6e7e0ba2_0_0"/>
          <p:cNvSpPr/>
          <p:nvPr/>
        </p:nvSpPr>
        <p:spPr>
          <a:xfrm>
            <a:off x="9513489" y="2590167"/>
            <a:ext cx="1983928" cy="375933"/>
          </a:xfrm>
          <a:custGeom>
            <a:avLst/>
            <a:gdLst/>
            <a:ahLst/>
            <a:cxnLst/>
            <a:rect l="l" t="t" r="r" b="b"/>
            <a:pathLst>
              <a:path w="78978" h="11278" extrusionOk="0">
                <a:moveTo>
                  <a:pt x="0" y="10946"/>
                </a:moveTo>
                <a:cubicBezTo>
                  <a:pt x="0" y="-2685"/>
                  <a:pt x="25858" y="327"/>
                  <a:pt x="39489" y="327"/>
                </a:cubicBezTo>
                <a:cubicBezTo>
                  <a:pt x="53149" y="327"/>
                  <a:pt x="78978" y="-2382"/>
                  <a:pt x="78978" y="11278"/>
                </a:cubicBezTo>
              </a:path>
            </a:pathLst>
          </a:custGeom>
          <a:noFill/>
          <a:ln w="38100" cap="flat" cmpd="sng">
            <a:solidFill>
              <a:srgbClr val="D58E81"/>
            </a:solidFill>
            <a:prstDash val="solid"/>
            <a:round/>
            <a:headEnd type="none" w="med" len="med"/>
            <a:tailEnd type="none" w="med" len="med"/>
          </a:ln>
        </p:spPr>
        <p:txBody>
          <a:bodyPr/>
          <a:lstStyle/>
          <a:p>
            <a:endParaRPr lang="en-US"/>
          </a:p>
        </p:txBody>
      </p:sp>
      <p:cxnSp>
        <p:nvCxnSpPr>
          <p:cNvPr id="181" name="Google Shape;181;g3ac6e7e0ba2_0_0"/>
          <p:cNvCxnSpPr/>
          <p:nvPr/>
        </p:nvCxnSpPr>
        <p:spPr>
          <a:xfrm rot="10800000">
            <a:off x="11495929" y="2890633"/>
            <a:ext cx="0" cy="956000"/>
          </a:xfrm>
          <a:prstGeom prst="straightConnector1">
            <a:avLst/>
          </a:prstGeom>
          <a:noFill/>
          <a:ln w="38100" cap="flat" cmpd="sng">
            <a:solidFill>
              <a:srgbClr val="D58E81"/>
            </a:solidFill>
            <a:prstDash val="solid"/>
            <a:round/>
            <a:headEnd type="none" w="med" len="med"/>
            <a:tailEnd type="none" w="med" len="med"/>
          </a:ln>
        </p:spPr>
      </p:cxnSp>
      <p:sp>
        <p:nvSpPr>
          <p:cNvPr id="182" name="Google Shape;182;g3ac6e7e0ba2_0_0"/>
          <p:cNvSpPr txBox="1"/>
          <p:nvPr/>
        </p:nvSpPr>
        <p:spPr>
          <a:xfrm>
            <a:off x="9804600" y="2331967"/>
            <a:ext cx="1548400" cy="882800"/>
          </a:xfrm>
          <a:prstGeom prst="rect">
            <a:avLst/>
          </a:prstGeom>
          <a:solidFill>
            <a:schemeClr val="dk1"/>
          </a:solidFill>
          <a:ln w="9525" cap="flat" cmpd="sng">
            <a:solidFill>
              <a:srgbClr val="B7B7B7"/>
            </a:solidFill>
            <a:prstDash val="solid"/>
            <a:round/>
            <a:headEnd type="none" w="sm" len="sm"/>
            <a:tailEnd type="none" w="sm" len="sm"/>
          </a:ln>
        </p:spPr>
        <p:txBody>
          <a:bodyPr spcFirstLastPara="1" wrap="square" lIns="121900" tIns="121900" rIns="121900" bIns="121900" anchor="t" anchorCtr="0">
            <a:noAutofit/>
          </a:bodyPr>
          <a:lstStyle/>
          <a:p>
            <a:pPr algn="ctr"/>
            <a:r>
              <a:rPr lang="en" sz="2000">
                <a:solidFill>
                  <a:schemeClr val="dk2"/>
                </a:solidFill>
                <a:latin typeface="Calibri"/>
                <a:ea typeface="Calibri"/>
                <a:cs typeface="Calibri"/>
                <a:sym typeface="Calibri"/>
              </a:rPr>
              <a:t>Rehousing Assistance</a:t>
            </a:r>
            <a:br>
              <a:rPr lang="en" sz="2000">
                <a:solidFill>
                  <a:schemeClr val="dk2"/>
                </a:solidFill>
                <a:latin typeface="Calibri"/>
                <a:ea typeface="Calibri"/>
                <a:cs typeface="Calibri"/>
                <a:sym typeface="Calibri"/>
              </a:rPr>
            </a:br>
            <a:endParaRPr sz="2000">
              <a:solidFill>
                <a:schemeClr val="dk2"/>
              </a:solidFill>
              <a:latin typeface="Calibri"/>
              <a:ea typeface="Calibri"/>
              <a:cs typeface="Calibri"/>
              <a:sym typeface="Calibri"/>
            </a:endParaRPr>
          </a:p>
        </p:txBody>
      </p:sp>
      <p:cxnSp>
        <p:nvCxnSpPr>
          <p:cNvPr id="183" name="Google Shape;183;g3ac6e7e0ba2_0_0"/>
          <p:cNvCxnSpPr/>
          <p:nvPr/>
        </p:nvCxnSpPr>
        <p:spPr>
          <a:xfrm>
            <a:off x="773605" y="4911376"/>
            <a:ext cx="714000" cy="634800"/>
          </a:xfrm>
          <a:prstGeom prst="curvedConnector3">
            <a:avLst>
              <a:gd name="adj1" fmla="val 9524"/>
            </a:avLst>
          </a:prstGeom>
          <a:noFill/>
          <a:ln w="38100" cap="flat" cmpd="sng">
            <a:solidFill>
              <a:srgbClr val="ADEBE7"/>
            </a:solidFill>
            <a:prstDash val="solid"/>
            <a:round/>
            <a:headEnd type="none" w="med" len="med"/>
            <a:tailEnd type="none" w="med" len="med"/>
          </a:ln>
        </p:spPr>
      </p:cxnSp>
    </p:spTree>
    <p:extLst>
      <p:ext uri="{BB962C8B-B14F-4D97-AF65-F5344CB8AC3E}">
        <p14:creationId xmlns:p14="http://schemas.microsoft.com/office/powerpoint/2010/main" val="2125589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5"/>
          <p:cNvSpPr txBox="1">
            <a:spLocks noGrp="1"/>
          </p:cNvSpPr>
          <p:nvPr>
            <p:ph type="title"/>
          </p:nvPr>
        </p:nvSpPr>
        <p:spPr>
          <a:xfrm>
            <a:off x="1092200" y="450333"/>
            <a:ext cx="10007600" cy="912000"/>
          </a:xfrm>
          <a:prstGeom prst="rect">
            <a:avLst/>
          </a:prstGeom>
          <a:noFill/>
          <a:ln>
            <a:noFill/>
          </a:ln>
        </p:spPr>
        <p:txBody>
          <a:bodyPr spcFirstLastPara="1" vert="horz" wrap="square" lIns="121900" tIns="121900" rIns="121900" bIns="121900" rtlCol="0" anchor="t" anchorCtr="0">
            <a:normAutofit/>
          </a:bodyPr>
          <a:lstStyle/>
          <a:p>
            <a:pPr algn="ctr"/>
            <a:r>
              <a:rPr lang="en" b="1">
                <a:latin typeface="Spectral"/>
                <a:ea typeface="Spectral"/>
                <a:cs typeface="Spectral"/>
                <a:sym typeface="Spectral"/>
              </a:rPr>
              <a:t>Why Eviction Prevention Matters</a:t>
            </a:r>
            <a:endParaRPr b="1">
              <a:latin typeface="Spectral"/>
              <a:ea typeface="Spectral"/>
              <a:cs typeface="Spectral"/>
              <a:sym typeface="Spectral"/>
            </a:endParaRPr>
          </a:p>
        </p:txBody>
      </p:sp>
      <p:sp>
        <p:nvSpPr>
          <p:cNvPr id="188" name="Google Shape;188;p5"/>
          <p:cNvSpPr txBox="1">
            <a:spLocks noGrp="1"/>
          </p:cNvSpPr>
          <p:nvPr>
            <p:ph type="body" idx="1"/>
          </p:nvPr>
        </p:nvSpPr>
        <p:spPr>
          <a:xfrm>
            <a:off x="579067" y="1362500"/>
            <a:ext cx="10832000" cy="4905200"/>
          </a:xfrm>
          <a:prstGeom prst="rect">
            <a:avLst/>
          </a:prstGeom>
          <a:noFill/>
          <a:ln>
            <a:noFill/>
          </a:ln>
        </p:spPr>
        <p:txBody>
          <a:bodyPr spcFirstLastPara="1" vert="horz" wrap="square" lIns="121900" tIns="121900" rIns="121900" bIns="121900" rtlCol="0" anchor="t" anchorCtr="0">
            <a:noAutofit/>
          </a:bodyPr>
          <a:lstStyle/>
          <a:p>
            <a:pPr indent="-253994">
              <a:buClr>
                <a:srgbClr val="000000"/>
              </a:buClr>
              <a:buSzPts val="1200"/>
              <a:buFont typeface="Arial"/>
              <a:buChar char="❖"/>
            </a:pPr>
            <a:r>
              <a:rPr lang="en" b="1">
                <a:solidFill>
                  <a:srgbClr val="000000"/>
                </a:solidFill>
              </a:rPr>
              <a:t>The Eviction Crisis is here!</a:t>
            </a:r>
            <a:endParaRPr b="1">
              <a:solidFill>
                <a:srgbClr val="000000"/>
              </a:solidFill>
            </a:endParaRPr>
          </a:p>
          <a:p>
            <a:pPr lvl="1" indent="-245527">
              <a:buClr>
                <a:srgbClr val="000000"/>
              </a:buClr>
              <a:buSzPts val="1100"/>
              <a:buFont typeface="Arial"/>
              <a:buChar char="➢"/>
            </a:pPr>
            <a:r>
              <a:rPr lang="en" sz="1467">
                <a:solidFill>
                  <a:srgbClr val="000000"/>
                </a:solidFill>
              </a:rPr>
              <a:t>More than 14,200 eviction filed in 2024 and more than 1,500 mediations (</a:t>
            </a:r>
            <a:r>
              <a:rPr lang="en">
                <a:solidFill>
                  <a:srgbClr val="000000"/>
                </a:solidFill>
              </a:rPr>
              <a:t>o</a:t>
            </a:r>
            <a:r>
              <a:rPr lang="en">
                <a:solidFill>
                  <a:srgbClr val="000000"/>
                </a:solidFill>
                <a:latin typeface="Arial"/>
                <a:ea typeface="Arial"/>
                <a:cs typeface="Arial"/>
                <a:sym typeface="Arial"/>
              </a:rPr>
              <a:t>ne of the highest years on record!)</a:t>
            </a:r>
            <a:endParaRPr>
              <a:solidFill>
                <a:srgbClr val="000000"/>
              </a:solidFill>
              <a:latin typeface="Arial"/>
              <a:ea typeface="Arial"/>
              <a:cs typeface="Arial"/>
              <a:sym typeface="Arial"/>
            </a:endParaRPr>
          </a:p>
          <a:p>
            <a:pPr lvl="1" indent="-245527">
              <a:buClr>
                <a:srgbClr val="000000"/>
              </a:buClr>
              <a:buSzPts val="1100"/>
              <a:buFont typeface="Arial"/>
              <a:buChar char="➢"/>
            </a:pPr>
            <a:r>
              <a:rPr lang="en" sz="1467">
                <a:solidFill>
                  <a:srgbClr val="000000"/>
                </a:solidFill>
              </a:rPr>
              <a:t>2025 is on track to see as many filings</a:t>
            </a:r>
            <a:endParaRPr sz="1467">
              <a:solidFill>
                <a:srgbClr val="000000"/>
              </a:solidFill>
            </a:endParaRPr>
          </a:p>
          <a:p>
            <a:pPr marL="0" indent="0">
              <a:buNone/>
            </a:pPr>
            <a:endParaRPr sz="1467" u="sng">
              <a:solidFill>
                <a:srgbClr val="000000"/>
              </a:solidFill>
            </a:endParaRPr>
          </a:p>
          <a:p>
            <a:pPr indent="-253994">
              <a:buClr>
                <a:srgbClr val="000000"/>
              </a:buClr>
              <a:buSzPts val="1200"/>
              <a:buFont typeface="Arial"/>
              <a:buChar char="❖"/>
            </a:pPr>
            <a:r>
              <a:rPr lang="en" b="1">
                <a:solidFill>
                  <a:srgbClr val="000000"/>
                </a:solidFill>
              </a:rPr>
              <a:t>The Infrastructure Already Exists to Address this Crisis! </a:t>
            </a:r>
            <a:endParaRPr b="1">
              <a:solidFill>
                <a:srgbClr val="000000"/>
              </a:solidFill>
            </a:endParaRPr>
          </a:p>
          <a:p>
            <a:pPr lvl="1" indent="-245527">
              <a:buClr>
                <a:srgbClr val="000000"/>
              </a:buClr>
              <a:buSzPts val="1100"/>
              <a:buFont typeface="Arial"/>
              <a:buChar char="➢"/>
            </a:pPr>
            <a:r>
              <a:rPr lang="en" sz="1467">
                <a:solidFill>
                  <a:srgbClr val="000000"/>
                </a:solidFill>
              </a:rPr>
              <a:t>In response to the COVID-19 pandemic, we built an effective, responsive infrastructure. </a:t>
            </a:r>
            <a:endParaRPr sz="1467">
              <a:solidFill>
                <a:srgbClr val="000000"/>
              </a:solidFill>
            </a:endParaRPr>
          </a:p>
          <a:p>
            <a:pPr lvl="1" indent="-245527">
              <a:buClr>
                <a:srgbClr val="000000"/>
              </a:buClr>
              <a:buSzPts val="1100"/>
              <a:buFont typeface="Arial"/>
              <a:buChar char="➢"/>
            </a:pPr>
            <a:r>
              <a:rPr lang="en" sz="1467">
                <a:solidFill>
                  <a:srgbClr val="000000"/>
                </a:solidFill>
              </a:rPr>
              <a:t>This infrastructure was costly and financed through one-time emergency funding from the federal government. </a:t>
            </a:r>
            <a:endParaRPr sz="1467">
              <a:solidFill>
                <a:srgbClr val="000000"/>
              </a:solidFill>
            </a:endParaRPr>
          </a:p>
          <a:p>
            <a:pPr marL="1219170" indent="0">
              <a:buNone/>
            </a:pPr>
            <a:endParaRPr sz="1467">
              <a:solidFill>
                <a:srgbClr val="000000"/>
              </a:solidFill>
            </a:endParaRPr>
          </a:p>
          <a:p>
            <a:pPr indent="-253994">
              <a:buClr>
                <a:srgbClr val="000000"/>
              </a:buClr>
              <a:buSzPts val="1200"/>
              <a:buFont typeface="Arial"/>
              <a:buChar char="❖"/>
            </a:pPr>
            <a:r>
              <a:rPr lang="en" b="1">
                <a:solidFill>
                  <a:srgbClr val="000000"/>
                </a:solidFill>
              </a:rPr>
              <a:t>Eviction Prevention is Homelessness Prevention</a:t>
            </a:r>
            <a:endParaRPr b="1">
              <a:solidFill>
                <a:srgbClr val="000000"/>
              </a:solidFill>
            </a:endParaRPr>
          </a:p>
          <a:p>
            <a:pPr lvl="1" indent="-245527">
              <a:buClr>
                <a:srgbClr val="000000"/>
              </a:buClr>
              <a:buSzPts val="1100"/>
              <a:buFont typeface="Arial"/>
              <a:buChar char="➢"/>
            </a:pPr>
            <a:r>
              <a:rPr lang="en" sz="1467">
                <a:solidFill>
                  <a:srgbClr val="000000"/>
                </a:solidFill>
              </a:rPr>
              <a:t>1 in 3 unhoused people cite an eviction as a precipitating cause!</a:t>
            </a:r>
            <a:endParaRPr sz="1467">
              <a:solidFill>
                <a:srgbClr val="000000"/>
              </a:solidFill>
            </a:endParaRPr>
          </a:p>
          <a:p>
            <a:pPr marL="0" indent="0">
              <a:buNone/>
            </a:pPr>
            <a:endParaRPr sz="1467">
              <a:solidFill>
                <a:srgbClr val="000000"/>
              </a:solidFill>
            </a:endParaRPr>
          </a:p>
          <a:p>
            <a:pPr indent="-253994">
              <a:buClr>
                <a:srgbClr val="000000"/>
              </a:buClr>
              <a:buSzPts val="1200"/>
              <a:buFont typeface="Arial"/>
              <a:buChar char="❖"/>
            </a:pPr>
            <a:r>
              <a:rPr lang="en" b="1">
                <a:solidFill>
                  <a:srgbClr val="000000"/>
                </a:solidFill>
              </a:rPr>
              <a:t>Preventing Evictions Saves Money:</a:t>
            </a:r>
            <a:endParaRPr b="1">
              <a:solidFill>
                <a:srgbClr val="000000"/>
              </a:solidFill>
              <a:highlight>
                <a:schemeClr val="dk1"/>
              </a:highlight>
            </a:endParaRPr>
          </a:p>
          <a:p>
            <a:pPr lvl="1" indent="-245527">
              <a:buClr>
                <a:srgbClr val="000000"/>
              </a:buClr>
              <a:buSzPts val="1100"/>
              <a:buFont typeface="Arial"/>
              <a:buChar char="➢"/>
            </a:pPr>
            <a:r>
              <a:rPr lang="en" sz="1467">
                <a:solidFill>
                  <a:srgbClr val="000000"/>
                </a:solidFill>
              </a:rPr>
              <a:t>A study of an eviction defense program in Philadelphia projected </a:t>
            </a:r>
            <a:r>
              <a:rPr lang="en" sz="1467" b="1">
                <a:solidFill>
                  <a:srgbClr val="000000"/>
                </a:solidFill>
              </a:rPr>
              <a:t>at least 12-to-1 return on investment</a:t>
            </a:r>
            <a:r>
              <a:rPr lang="en" sz="1467">
                <a:solidFill>
                  <a:srgbClr val="000000"/>
                </a:solidFill>
              </a:rPr>
              <a:t>, saving the city an estimated $45.2m each year and costing only $3.5m to implement.</a:t>
            </a:r>
            <a:endParaRPr sz="1467">
              <a:solidFill>
                <a:srgbClr val="000000"/>
              </a:solidFill>
            </a:endParaRPr>
          </a:p>
          <a:p>
            <a:pPr lvl="1" indent="-245527">
              <a:spcBef>
                <a:spcPts val="1333"/>
              </a:spcBef>
              <a:spcAft>
                <a:spcPts val="1333"/>
              </a:spcAft>
              <a:buClr>
                <a:srgbClr val="000000"/>
              </a:buClr>
              <a:buSzPts val="1100"/>
              <a:buFont typeface="Arial"/>
              <a:buChar char="➢"/>
            </a:pPr>
            <a:r>
              <a:rPr lang="en" sz="1467" b="1">
                <a:solidFill>
                  <a:srgbClr val="000000"/>
                </a:solidFill>
              </a:rPr>
              <a:t>Prevention costs 8-12x less than homelessness support and stabilization efforts: </a:t>
            </a:r>
            <a:r>
              <a:rPr lang="en" sz="1467">
                <a:solidFill>
                  <a:srgbClr val="000000"/>
                </a:solidFill>
              </a:rPr>
              <a:t>A person experiencing homelessness costs between $30,000 - $50,000 per year, while eviction prevention mediation costs an estimated $1,200 + rental assistance (average of $4,221/household).</a:t>
            </a:r>
            <a:br>
              <a:rPr lang="en" sz="1467" u="sng">
                <a:solidFill>
                  <a:srgbClr val="000000"/>
                </a:solidFill>
              </a:rPr>
            </a:br>
            <a:endParaRPr sz="1467">
              <a:solidFill>
                <a:srgbClr val="000000"/>
              </a:solidFill>
            </a:endParaRPr>
          </a:p>
        </p:txBody>
      </p:sp>
    </p:spTree>
    <p:extLst>
      <p:ext uri="{BB962C8B-B14F-4D97-AF65-F5344CB8AC3E}">
        <p14:creationId xmlns:p14="http://schemas.microsoft.com/office/powerpoint/2010/main" val="3270939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540533" y="476800"/>
            <a:ext cx="10007600" cy="544800"/>
          </a:xfrm>
          <a:prstGeom prst="rect">
            <a:avLst/>
          </a:prstGeom>
          <a:noFill/>
          <a:ln>
            <a:noFill/>
          </a:ln>
        </p:spPr>
        <p:txBody>
          <a:bodyPr spcFirstLastPara="1" vert="horz" wrap="square" lIns="121900" tIns="121900" rIns="121900" bIns="121900" rtlCol="0" anchor="t" anchorCtr="0">
            <a:noAutofit/>
          </a:bodyPr>
          <a:lstStyle/>
          <a:p>
            <a:pPr>
              <a:lnSpc>
                <a:spcPct val="115000"/>
              </a:lnSpc>
              <a:buClr>
                <a:schemeClr val="dk1"/>
              </a:buClr>
              <a:buSzPts val="1100"/>
            </a:pPr>
            <a:r>
              <a:rPr lang="en" sz="3067" b="1">
                <a:latin typeface="Spectral"/>
                <a:ea typeface="Spectral"/>
                <a:cs typeface="Spectral"/>
                <a:sym typeface="Spectral"/>
              </a:rPr>
              <a:t>Eviction Prevention Infrastructure</a:t>
            </a:r>
            <a:endParaRPr sz="3067" b="1">
              <a:latin typeface="Spectral"/>
              <a:ea typeface="Spectral"/>
              <a:cs typeface="Spectral"/>
              <a:sym typeface="Spectral"/>
            </a:endParaRPr>
          </a:p>
        </p:txBody>
      </p:sp>
      <p:sp>
        <p:nvSpPr>
          <p:cNvPr id="195" name="Google Shape;195;p6"/>
          <p:cNvSpPr txBox="1"/>
          <p:nvPr/>
        </p:nvSpPr>
        <p:spPr>
          <a:xfrm>
            <a:off x="584200" y="1224800"/>
            <a:ext cx="10763600" cy="5459852"/>
          </a:xfrm>
          <a:prstGeom prst="rect">
            <a:avLst/>
          </a:prstGeom>
          <a:noFill/>
          <a:ln>
            <a:noFill/>
          </a:ln>
        </p:spPr>
        <p:txBody>
          <a:bodyPr spcFirstLastPara="1" wrap="square" lIns="121900" tIns="121900" rIns="121900" bIns="121900" anchor="t" anchorCtr="0">
            <a:spAutoFit/>
          </a:bodyPr>
          <a:lstStyle/>
          <a:p>
            <a:pPr marL="609585" indent="-245527">
              <a:lnSpc>
                <a:spcPct val="115000"/>
              </a:lnSpc>
              <a:buClr>
                <a:srgbClr val="000000"/>
              </a:buClr>
              <a:buSzPts val="1100"/>
              <a:buFont typeface="Arial"/>
              <a:buChar char="❖"/>
            </a:pPr>
            <a:r>
              <a:rPr lang="en" sz="1733" b="1">
                <a:solidFill>
                  <a:srgbClr val="000000"/>
                </a:solidFill>
                <a:latin typeface="Arial"/>
                <a:ea typeface="Arial"/>
                <a:cs typeface="Arial"/>
                <a:sym typeface="Arial"/>
              </a:rPr>
              <a:t>Rental assistance - ACTION-Housing, Inc. &amp; the Allegheny Housing Stabilization Collaborative (AHSC)</a:t>
            </a:r>
            <a:endParaRPr sz="1733" b="1">
              <a:solidFill>
                <a:srgbClr val="000000"/>
              </a:solidFill>
              <a:latin typeface="Arial"/>
              <a:ea typeface="Arial"/>
              <a:cs typeface="Arial"/>
              <a:sym typeface="Arial"/>
            </a:endParaRPr>
          </a:p>
          <a:p>
            <a:pPr marL="1066773" lvl="1" indent="-169329">
              <a:lnSpc>
                <a:spcPct val="115000"/>
              </a:lnSpc>
              <a:buClr>
                <a:schemeClr val="lt1"/>
              </a:buClr>
              <a:buSzPts val="1100"/>
              <a:buFont typeface="Arial"/>
              <a:buChar char="➢"/>
            </a:pPr>
            <a:r>
              <a:rPr lang="en" sz="1733">
                <a:solidFill>
                  <a:srgbClr val="000000"/>
                </a:solidFill>
                <a:latin typeface="Arial"/>
                <a:ea typeface="Arial"/>
                <a:cs typeface="Arial"/>
                <a:sym typeface="Arial"/>
              </a:rPr>
              <a:t>Verifying and coordinating landlord-tenant information to address rental arrears and establish a fresh start for the housing relationship to continue.</a:t>
            </a:r>
            <a:br>
              <a:rPr lang="en" sz="1733">
                <a:solidFill>
                  <a:srgbClr val="000000"/>
                </a:solidFill>
                <a:latin typeface="Arial"/>
                <a:ea typeface="Arial"/>
                <a:cs typeface="Arial"/>
                <a:sym typeface="Arial"/>
              </a:rPr>
            </a:br>
            <a:endParaRPr sz="1733" b="1">
              <a:solidFill>
                <a:srgbClr val="000000"/>
              </a:solidFill>
              <a:latin typeface="Arial"/>
              <a:ea typeface="Arial"/>
              <a:cs typeface="Arial"/>
              <a:sym typeface="Arial"/>
            </a:endParaRPr>
          </a:p>
          <a:p>
            <a:pPr marL="609585" indent="-245527">
              <a:lnSpc>
                <a:spcPct val="115000"/>
              </a:lnSpc>
              <a:buClr>
                <a:srgbClr val="000000"/>
              </a:buClr>
              <a:buSzPts val="1100"/>
              <a:buFont typeface="Arial"/>
              <a:buChar char="❖"/>
            </a:pPr>
            <a:r>
              <a:rPr lang="en" sz="1733" b="1">
                <a:solidFill>
                  <a:srgbClr val="000000"/>
                </a:solidFill>
                <a:latin typeface="Arial"/>
                <a:ea typeface="Arial"/>
                <a:cs typeface="Arial"/>
                <a:sym typeface="Arial"/>
              </a:rPr>
              <a:t>Mediation - Just Mediation Pittsburgh</a:t>
            </a:r>
            <a:endParaRPr sz="1733" b="1">
              <a:solidFill>
                <a:srgbClr val="000000"/>
              </a:solidFill>
              <a:latin typeface="Arial"/>
              <a:ea typeface="Arial"/>
              <a:cs typeface="Arial"/>
              <a:sym typeface="Arial"/>
            </a:endParaRPr>
          </a:p>
          <a:p>
            <a:pPr marL="1066773" lvl="1" indent="-169329">
              <a:lnSpc>
                <a:spcPct val="115000"/>
              </a:lnSpc>
              <a:buClr>
                <a:schemeClr val="lt1"/>
              </a:buClr>
              <a:buSzPts val="1100"/>
              <a:buFont typeface="Arial"/>
              <a:buChar char="➢"/>
            </a:pPr>
            <a:r>
              <a:rPr lang="en" sz="1733">
                <a:solidFill>
                  <a:srgbClr val="000000"/>
                </a:solidFill>
                <a:latin typeface="Arial"/>
                <a:ea typeface="Arial"/>
                <a:cs typeface="Arial"/>
                <a:sym typeface="Arial"/>
              </a:rPr>
              <a:t>Bring landlords and tenants together to develop a mutually beneficial outcome to prevent the need for an eviction filing.</a:t>
            </a:r>
            <a:br>
              <a:rPr lang="en" sz="1733">
                <a:solidFill>
                  <a:srgbClr val="000000"/>
                </a:solidFill>
                <a:latin typeface="Arial"/>
                <a:ea typeface="Arial"/>
                <a:cs typeface="Arial"/>
                <a:sym typeface="Arial"/>
              </a:rPr>
            </a:br>
            <a:endParaRPr sz="1733" b="1">
              <a:solidFill>
                <a:srgbClr val="000000"/>
              </a:solidFill>
              <a:latin typeface="Arial"/>
              <a:ea typeface="Arial"/>
              <a:cs typeface="Arial"/>
              <a:sym typeface="Arial"/>
            </a:endParaRPr>
          </a:p>
          <a:p>
            <a:pPr marL="609585" indent="-245527">
              <a:lnSpc>
                <a:spcPct val="115000"/>
              </a:lnSpc>
              <a:buClr>
                <a:srgbClr val="000000"/>
              </a:buClr>
              <a:buSzPts val="1100"/>
              <a:buFont typeface="Arial"/>
              <a:buChar char="❖"/>
            </a:pPr>
            <a:r>
              <a:rPr lang="en" sz="1733" b="1">
                <a:solidFill>
                  <a:srgbClr val="000000"/>
                </a:solidFill>
                <a:latin typeface="Arial"/>
                <a:ea typeface="Arial"/>
                <a:cs typeface="Arial"/>
                <a:sym typeface="Arial"/>
              </a:rPr>
              <a:t>Legal assistance - Neighborhood Legal Services and Community Justice Project</a:t>
            </a:r>
            <a:endParaRPr sz="1733" b="1">
              <a:solidFill>
                <a:srgbClr val="000000"/>
              </a:solidFill>
              <a:latin typeface="Arial"/>
              <a:ea typeface="Arial"/>
              <a:cs typeface="Arial"/>
              <a:sym typeface="Arial"/>
            </a:endParaRPr>
          </a:p>
          <a:p>
            <a:pPr marL="1066773" lvl="1" indent="-169329">
              <a:lnSpc>
                <a:spcPct val="115000"/>
              </a:lnSpc>
              <a:buClr>
                <a:schemeClr val="lt1"/>
              </a:buClr>
              <a:buSzPts val="1100"/>
              <a:buFont typeface="Arial"/>
              <a:buChar char="➢"/>
            </a:pPr>
            <a:r>
              <a:rPr lang="en" sz="1733">
                <a:solidFill>
                  <a:srgbClr val="000000"/>
                </a:solidFill>
                <a:latin typeface="Arial"/>
                <a:ea typeface="Arial"/>
                <a:cs typeface="Arial"/>
                <a:sym typeface="Arial"/>
              </a:rPr>
              <a:t>Providing no-cost legal advice and/or representation for tenants at risk of eviction or experiencing housing instability.</a:t>
            </a:r>
            <a:br>
              <a:rPr lang="en" sz="1733">
                <a:solidFill>
                  <a:srgbClr val="000000"/>
                </a:solidFill>
                <a:latin typeface="Arial"/>
                <a:ea typeface="Arial"/>
                <a:cs typeface="Arial"/>
                <a:sym typeface="Arial"/>
              </a:rPr>
            </a:br>
            <a:endParaRPr sz="1733" b="1">
              <a:solidFill>
                <a:srgbClr val="000000"/>
              </a:solidFill>
              <a:latin typeface="Arial"/>
              <a:ea typeface="Arial"/>
              <a:cs typeface="Arial"/>
              <a:sym typeface="Arial"/>
            </a:endParaRPr>
          </a:p>
          <a:p>
            <a:pPr marL="609585" indent="-245527">
              <a:lnSpc>
                <a:spcPct val="115000"/>
              </a:lnSpc>
              <a:buClr>
                <a:srgbClr val="000000"/>
              </a:buClr>
              <a:buSzPts val="1100"/>
              <a:buFont typeface="Arial"/>
              <a:buChar char="❖"/>
            </a:pPr>
            <a:r>
              <a:rPr lang="en" sz="1733" b="1">
                <a:solidFill>
                  <a:srgbClr val="000000"/>
                </a:solidFill>
                <a:latin typeface="Arial"/>
                <a:ea typeface="Arial"/>
                <a:cs typeface="Arial"/>
                <a:sym typeface="Arial"/>
              </a:rPr>
              <a:t>Resource navigation &amp; tenant outreach - RentHelpPGH and Pittsburgh Hispanic Development Corporation</a:t>
            </a:r>
            <a:endParaRPr sz="1733" b="1">
              <a:solidFill>
                <a:srgbClr val="000000"/>
              </a:solidFill>
              <a:latin typeface="Arial"/>
              <a:ea typeface="Arial"/>
              <a:cs typeface="Arial"/>
              <a:sym typeface="Arial"/>
            </a:endParaRPr>
          </a:p>
          <a:p>
            <a:pPr marL="1066773" lvl="1" indent="-169329">
              <a:lnSpc>
                <a:spcPct val="115000"/>
              </a:lnSpc>
              <a:buClr>
                <a:schemeClr val="lt1"/>
              </a:buClr>
              <a:buSzPts val="1100"/>
              <a:buFont typeface="Arial"/>
              <a:buChar char="➢"/>
            </a:pPr>
            <a:r>
              <a:rPr lang="en" sz="1733">
                <a:solidFill>
                  <a:srgbClr val="000000"/>
                </a:solidFill>
                <a:latin typeface="Arial"/>
                <a:ea typeface="Arial"/>
                <a:cs typeface="Arial"/>
                <a:sym typeface="Arial"/>
              </a:rPr>
              <a:t>Identify and help to access programs and services that can provide rental and utility assistance as well as longer-term household financial stabilization assistance</a:t>
            </a:r>
            <a:endParaRPr sz="1600">
              <a:solidFill>
                <a:srgbClr val="000000"/>
              </a:solidFill>
              <a:latin typeface="Arial"/>
              <a:ea typeface="Arial"/>
              <a:cs typeface="Arial"/>
              <a:sym typeface="Arial"/>
            </a:endParaRPr>
          </a:p>
        </p:txBody>
      </p:sp>
    </p:spTree>
    <p:extLst>
      <p:ext uri="{BB962C8B-B14F-4D97-AF65-F5344CB8AC3E}">
        <p14:creationId xmlns:p14="http://schemas.microsoft.com/office/powerpoint/2010/main" val="1429144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7"/>
          <p:cNvSpPr txBox="1">
            <a:spLocks noGrp="1"/>
          </p:cNvSpPr>
          <p:nvPr>
            <p:ph type="title"/>
          </p:nvPr>
        </p:nvSpPr>
        <p:spPr>
          <a:prstGeom prst="rect">
            <a:avLst/>
          </a:prstGeom>
          <a:noFill/>
          <a:ln>
            <a:noFill/>
          </a:ln>
        </p:spPr>
        <p:txBody>
          <a:bodyPr spcFirstLastPara="1" vert="horz" wrap="square" lIns="121900" tIns="121900" rIns="121900" bIns="121900" rtlCol="0" anchor="ctr" anchorCtr="0">
            <a:normAutofit/>
          </a:bodyPr>
          <a:lstStyle/>
          <a:p>
            <a:r>
              <a:rPr lang="en" b="1"/>
              <a:t>Rental Assistance as an Intervention Tool</a:t>
            </a:r>
            <a:endParaRPr b="1"/>
          </a:p>
        </p:txBody>
      </p:sp>
    </p:spTree>
    <p:extLst>
      <p:ext uri="{BB962C8B-B14F-4D97-AF65-F5344CB8AC3E}">
        <p14:creationId xmlns:p14="http://schemas.microsoft.com/office/powerpoint/2010/main" val="1934578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990600" y="213067"/>
            <a:ext cx="10007600" cy="850800"/>
          </a:xfrm>
          <a:prstGeom prst="rect">
            <a:avLst/>
          </a:prstGeom>
          <a:noFill/>
          <a:ln>
            <a:noFill/>
          </a:ln>
        </p:spPr>
        <p:txBody>
          <a:bodyPr spcFirstLastPara="1" vert="horz" wrap="square" lIns="121900" tIns="121900" rIns="121900" bIns="121900" rtlCol="0" anchor="t" anchorCtr="0">
            <a:normAutofit fontScale="90000"/>
          </a:bodyPr>
          <a:lstStyle/>
          <a:p>
            <a:pPr algn="ctr">
              <a:buSzPct val="111111"/>
            </a:pPr>
            <a:r>
              <a:rPr lang="en">
                <a:latin typeface="Spectral"/>
                <a:ea typeface="Spectral"/>
                <a:cs typeface="Spectral"/>
                <a:sym typeface="Spectral"/>
              </a:rPr>
              <a:t>How did we get here? What happens when there’s an emergency? </a:t>
            </a:r>
            <a:endParaRPr>
              <a:latin typeface="Spectral"/>
              <a:ea typeface="Spectral"/>
              <a:cs typeface="Spectral"/>
              <a:sym typeface="Spectral"/>
            </a:endParaRPr>
          </a:p>
        </p:txBody>
      </p:sp>
      <p:sp>
        <p:nvSpPr>
          <p:cNvPr id="206" name="Google Shape;206;p8"/>
          <p:cNvSpPr txBox="1">
            <a:spLocks noGrp="1"/>
          </p:cNvSpPr>
          <p:nvPr>
            <p:ph type="body" idx="1"/>
          </p:nvPr>
        </p:nvSpPr>
        <p:spPr>
          <a:xfrm>
            <a:off x="530800" y="1534967"/>
            <a:ext cx="11199600" cy="4937600"/>
          </a:xfrm>
          <a:prstGeom prst="rect">
            <a:avLst/>
          </a:prstGeom>
          <a:noFill/>
          <a:ln>
            <a:noFill/>
          </a:ln>
        </p:spPr>
        <p:txBody>
          <a:bodyPr spcFirstLastPara="1" vert="horz" wrap="square" lIns="121900" tIns="121900" rIns="121900" bIns="121900" rtlCol="0" anchor="t" anchorCtr="0">
            <a:noAutofit/>
          </a:bodyPr>
          <a:lstStyle/>
          <a:p>
            <a:pPr marL="0" indent="0">
              <a:spcBef>
                <a:spcPts val="1600"/>
              </a:spcBef>
              <a:buNone/>
            </a:pPr>
            <a:r>
              <a:rPr lang="en" sz="1867" b="1">
                <a:solidFill>
                  <a:srgbClr val="000000"/>
                </a:solidFill>
              </a:rPr>
              <a:t>It took over a year—during a crisis—to build the rental assistance system we now rely on daily to keep families housed.</a:t>
            </a:r>
            <a:endParaRPr sz="2267" b="1">
              <a:solidFill>
                <a:srgbClr val="000000"/>
              </a:solidFill>
            </a:endParaRPr>
          </a:p>
          <a:p>
            <a:pPr lvl="1" indent="-423323">
              <a:spcBef>
                <a:spcPts val="1600"/>
              </a:spcBef>
              <a:buClr>
                <a:srgbClr val="000000"/>
              </a:buClr>
              <a:buSzPts val="1400"/>
              <a:buFont typeface="Arial"/>
              <a:buChar char="➢"/>
            </a:pPr>
            <a:r>
              <a:rPr lang="en" sz="1867" b="1">
                <a:solidFill>
                  <a:srgbClr val="000000"/>
                </a:solidFill>
              </a:rPr>
              <a:t>March 13, 2020</a:t>
            </a:r>
            <a:r>
              <a:rPr lang="en" sz="1867">
                <a:solidFill>
                  <a:srgbClr val="000000"/>
                </a:solidFill>
              </a:rPr>
              <a:t>: COVID-19 national emergency declared</a:t>
            </a:r>
            <a:endParaRPr sz="1867">
              <a:solidFill>
                <a:srgbClr val="000000"/>
              </a:solidFill>
            </a:endParaRPr>
          </a:p>
          <a:p>
            <a:pPr lvl="1" indent="-423323">
              <a:buClr>
                <a:srgbClr val="000000"/>
              </a:buClr>
              <a:buSzPts val="1400"/>
            </a:pPr>
            <a:r>
              <a:rPr lang="en" sz="1867" b="1">
                <a:solidFill>
                  <a:srgbClr val="000000"/>
                </a:solidFill>
              </a:rPr>
              <a:t>Eviction moratorium issued</a:t>
            </a:r>
            <a:r>
              <a:rPr lang="en" sz="1867">
                <a:solidFill>
                  <a:srgbClr val="000000"/>
                </a:solidFill>
              </a:rPr>
              <a:t> due to lack of rental assistance infrastructure</a:t>
            </a:r>
            <a:endParaRPr sz="1867">
              <a:solidFill>
                <a:srgbClr val="000000"/>
              </a:solidFill>
            </a:endParaRPr>
          </a:p>
          <a:p>
            <a:pPr lvl="2" indent="-406390">
              <a:buClr>
                <a:srgbClr val="000000"/>
              </a:buClr>
              <a:buSzPts val="1200"/>
              <a:buFont typeface="Arial"/>
              <a:buChar char="■"/>
            </a:pPr>
            <a:r>
              <a:rPr lang="en" sz="1867">
                <a:solidFill>
                  <a:srgbClr val="000000"/>
                </a:solidFill>
                <a:latin typeface="Arial"/>
                <a:ea typeface="Arial"/>
                <a:cs typeface="Arial"/>
                <a:sym typeface="Arial"/>
              </a:rPr>
              <a:t>The first rental assistance program didn’t launch until August 2020! </a:t>
            </a:r>
            <a:endParaRPr sz="1867">
              <a:solidFill>
                <a:srgbClr val="000000"/>
              </a:solidFill>
              <a:latin typeface="Arial"/>
              <a:ea typeface="Arial"/>
              <a:cs typeface="Arial"/>
              <a:sym typeface="Arial"/>
            </a:endParaRPr>
          </a:p>
          <a:p>
            <a:pPr lvl="4" indent="-389457">
              <a:buClr>
                <a:srgbClr val="000000"/>
              </a:buClr>
              <a:buSzPts val="1000"/>
              <a:buFont typeface="Arial"/>
              <a:buChar char="◆"/>
            </a:pPr>
            <a:r>
              <a:rPr lang="en" sz="1867">
                <a:solidFill>
                  <a:srgbClr val="000000"/>
                </a:solidFill>
                <a:latin typeface="Arial"/>
                <a:ea typeface="Arial"/>
                <a:cs typeface="Arial"/>
                <a:sym typeface="Arial"/>
              </a:rPr>
              <a:t>August to October 2020: only $400,000 disbursed. </a:t>
            </a:r>
            <a:endParaRPr sz="1867">
              <a:solidFill>
                <a:srgbClr val="000000"/>
              </a:solidFill>
              <a:latin typeface="Arial"/>
              <a:ea typeface="Arial"/>
              <a:cs typeface="Arial"/>
              <a:sym typeface="Arial"/>
            </a:endParaRPr>
          </a:p>
          <a:p>
            <a:pPr lvl="4" indent="-389457">
              <a:buClr>
                <a:srgbClr val="000000"/>
              </a:buClr>
              <a:buSzPts val="1000"/>
              <a:buFont typeface="Arial"/>
              <a:buChar char="◆"/>
            </a:pPr>
            <a:r>
              <a:rPr lang="en" sz="1867">
                <a:solidFill>
                  <a:srgbClr val="000000"/>
                </a:solidFill>
                <a:latin typeface="Arial"/>
                <a:ea typeface="Arial"/>
                <a:cs typeface="Arial"/>
                <a:sym typeface="Arial"/>
              </a:rPr>
              <a:t>Nov 2020 - Dec 2020: ACTION-Housing assumes administration, $13M disbursed</a:t>
            </a:r>
            <a:endParaRPr sz="1867">
              <a:solidFill>
                <a:srgbClr val="000000"/>
              </a:solidFill>
              <a:latin typeface="Arial"/>
              <a:ea typeface="Arial"/>
              <a:cs typeface="Arial"/>
              <a:sym typeface="Arial"/>
            </a:endParaRPr>
          </a:p>
          <a:p>
            <a:pPr lvl="1" indent="-423323">
              <a:buClr>
                <a:srgbClr val="000000"/>
              </a:buClr>
              <a:buSzPts val="1400"/>
              <a:buFont typeface="Arial"/>
              <a:buChar char="➢"/>
            </a:pPr>
            <a:r>
              <a:rPr lang="en" sz="1867">
                <a:solidFill>
                  <a:srgbClr val="000000"/>
                </a:solidFill>
              </a:rPr>
              <a:t>American Rescue Plan passed in January 2021</a:t>
            </a:r>
            <a:endParaRPr sz="1867">
              <a:solidFill>
                <a:srgbClr val="000000"/>
              </a:solidFill>
            </a:endParaRPr>
          </a:p>
          <a:p>
            <a:pPr lvl="2" indent="-423323">
              <a:buClr>
                <a:srgbClr val="000000"/>
              </a:buClr>
              <a:buSzPts val="1400"/>
              <a:buFont typeface="Arial"/>
              <a:buChar char="■"/>
            </a:pPr>
            <a:r>
              <a:rPr lang="en" sz="1867">
                <a:solidFill>
                  <a:srgbClr val="000000"/>
                </a:solidFill>
                <a:latin typeface="Arial"/>
                <a:ea typeface="Arial"/>
                <a:cs typeface="Arial"/>
                <a:sym typeface="Arial"/>
              </a:rPr>
              <a:t>ARP funds </a:t>
            </a:r>
            <a:r>
              <a:rPr lang="en" sz="1867" b="1">
                <a:solidFill>
                  <a:srgbClr val="000000"/>
                </a:solidFill>
                <a:latin typeface="Arial"/>
                <a:ea typeface="Arial"/>
                <a:cs typeface="Arial"/>
                <a:sym typeface="Arial"/>
              </a:rPr>
              <a:t>built the entire assistance infrastructure</a:t>
            </a:r>
            <a:r>
              <a:rPr lang="en" sz="1867">
                <a:solidFill>
                  <a:srgbClr val="000000"/>
                </a:solidFill>
                <a:latin typeface="Arial"/>
                <a:ea typeface="Arial"/>
                <a:cs typeface="Arial"/>
                <a:sym typeface="Arial"/>
              </a:rPr>
              <a:t> - More than $500,000 to build! </a:t>
            </a:r>
            <a:endParaRPr sz="1867">
              <a:solidFill>
                <a:srgbClr val="000000"/>
              </a:solidFill>
              <a:highlight>
                <a:srgbClr val="FFFF00"/>
              </a:highlight>
              <a:latin typeface="Arial"/>
              <a:ea typeface="Arial"/>
              <a:cs typeface="Arial"/>
              <a:sym typeface="Arial"/>
            </a:endParaRPr>
          </a:p>
          <a:p>
            <a:pPr lvl="2" indent="-423323">
              <a:buClr>
                <a:srgbClr val="000000"/>
              </a:buClr>
              <a:buSzPts val="1400"/>
              <a:buFont typeface="Arial"/>
              <a:buChar char="■"/>
            </a:pPr>
            <a:r>
              <a:rPr lang="en" sz="1867" b="1">
                <a:solidFill>
                  <a:srgbClr val="000000"/>
                </a:solidFill>
                <a:latin typeface="Arial"/>
                <a:ea typeface="Arial"/>
                <a:cs typeface="Arial"/>
                <a:sym typeface="Arial"/>
              </a:rPr>
              <a:t>March 15, 2021</a:t>
            </a:r>
            <a:r>
              <a:rPr lang="en" sz="1867">
                <a:solidFill>
                  <a:srgbClr val="000000"/>
                </a:solidFill>
                <a:latin typeface="Arial"/>
                <a:ea typeface="Arial"/>
                <a:cs typeface="Arial"/>
                <a:sym typeface="Arial"/>
              </a:rPr>
              <a:t>: ERAP launches</a:t>
            </a:r>
            <a:endParaRPr sz="1867">
              <a:solidFill>
                <a:srgbClr val="000000"/>
              </a:solidFill>
              <a:latin typeface="Arial"/>
              <a:ea typeface="Arial"/>
              <a:cs typeface="Arial"/>
              <a:sym typeface="Arial"/>
            </a:endParaRPr>
          </a:p>
          <a:p>
            <a:pPr lvl="2" indent="-423323">
              <a:buClr>
                <a:srgbClr val="000000"/>
              </a:buClr>
              <a:buSzPts val="1400"/>
              <a:buFont typeface="Arial"/>
              <a:buChar char="■"/>
            </a:pPr>
            <a:r>
              <a:rPr lang="en" sz="1867">
                <a:solidFill>
                  <a:srgbClr val="000000"/>
                </a:solidFill>
                <a:latin typeface="Arial"/>
                <a:ea typeface="Arial"/>
                <a:cs typeface="Arial"/>
                <a:sym typeface="Arial"/>
              </a:rPr>
              <a:t>Months more to refine the system for the smooth operation we appreciate today</a:t>
            </a:r>
            <a:endParaRPr sz="1867">
              <a:solidFill>
                <a:srgbClr val="000000"/>
              </a:solidFill>
              <a:latin typeface="Arial"/>
              <a:ea typeface="Arial"/>
              <a:cs typeface="Arial"/>
              <a:sym typeface="Arial"/>
            </a:endParaRPr>
          </a:p>
          <a:p>
            <a:pPr lvl="1" indent="-423323">
              <a:buClr>
                <a:srgbClr val="000000"/>
              </a:buClr>
              <a:buSzPts val="1400"/>
              <a:buFont typeface="Arial"/>
              <a:buChar char="➢"/>
            </a:pPr>
            <a:r>
              <a:rPr lang="en" sz="1867" b="1">
                <a:solidFill>
                  <a:srgbClr val="000000"/>
                </a:solidFill>
              </a:rPr>
              <a:t>By 2025</a:t>
            </a:r>
            <a:r>
              <a:rPr lang="en" sz="1867">
                <a:solidFill>
                  <a:srgbClr val="000000"/>
                </a:solidFill>
              </a:rPr>
              <a:t>, this emergency-built system now serves </a:t>
            </a:r>
            <a:r>
              <a:rPr lang="en" sz="1867" b="1">
                <a:solidFill>
                  <a:srgbClr val="000000"/>
                </a:solidFill>
              </a:rPr>
              <a:t>thousands of households</a:t>
            </a:r>
            <a:r>
              <a:rPr lang="en" sz="1867">
                <a:solidFill>
                  <a:srgbClr val="000000"/>
                </a:solidFill>
              </a:rPr>
              <a:t> each year facing housing instability</a:t>
            </a:r>
            <a:endParaRPr sz="1867">
              <a:solidFill>
                <a:srgbClr val="000000"/>
              </a:solidFill>
            </a:endParaRPr>
          </a:p>
        </p:txBody>
      </p:sp>
    </p:spTree>
    <p:extLst>
      <p:ext uri="{BB962C8B-B14F-4D97-AF65-F5344CB8AC3E}">
        <p14:creationId xmlns:p14="http://schemas.microsoft.com/office/powerpoint/2010/main" val="207770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prstGeom prst="rect">
            <a:avLst/>
          </a:prstGeom>
          <a:noFill/>
          <a:ln>
            <a:noFill/>
          </a:ln>
        </p:spPr>
        <p:txBody>
          <a:bodyPr spcFirstLastPara="1" vert="horz" wrap="square" lIns="121900" tIns="121900" rIns="121900" bIns="121900" rtlCol="0" anchor="t" anchorCtr="0">
            <a:normAutofit/>
          </a:bodyPr>
          <a:lstStyle/>
          <a:p>
            <a:pPr algn="ctr"/>
            <a:r>
              <a:rPr lang="en" b="1">
                <a:latin typeface="Spectral"/>
                <a:ea typeface="Spectral"/>
                <a:cs typeface="Spectral"/>
                <a:sym typeface="Spectral"/>
              </a:rPr>
              <a:t>Rental Assistance &amp; Household Statistics</a:t>
            </a:r>
            <a:endParaRPr>
              <a:latin typeface="Spectral"/>
              <a:ea typeface="Spectral"/>
              <a:cs typeface="Spectral"/>
              <a:sym typeface="Spectral"/>
            </a:endParaRPr>
          </a:p>
        </p:txBody>
      </p:sp>
      <p:sp>
        <p:nvSpPr>
          <p:cNvPr id="212" name="Google Shape;212;p9"/>
          <p:cNvSpPr txBox="1">
            <a:spLocks noGrp="1"/>
          </p:cNvSpPr>
          <p:nvPr>
            <p:ph type="body" idx="1"/>
          </p:nvPr>
        </p:nvSpPr>
        <p:spPr>
          <a:xfrm>
            <a:off x="1092200" y="2246167"/>
            <a:ext cx="10007600" cy="2878400"/>
          </a:xfrm>
          <a:prstGeom prst="rect">
            <a:avLst/>
          </a:prstGeom>
          <a:noFill/>
          <a:ln>
            <a:noFill/>
          </a:ln>
        </p:spPr>
        <p:txBody>
          <a:bodyPr spcFirstLastPara="1" vert="horz" wrap="square" lIns="121900" tIns="121900" rIns="121900" bIns="121900" rtlCol="0" anchor="t" anchorCtr="0">
            <a:noAutofit/>
          </a:bodyPr>
          <a:lstStyle/>
          <a:p>
            <a:pPr indent="-440256">
              <a:lnSpc>
                <a:spcPct val="150000"/>
              </a:lnSpc>
              <a:spcBef>
                <a:spcPts val="1600"/>
              </a:spcBef>
              <a:buClr>
                <a:srgbClr val="000000"/>
              </a:buClr>
              <a:buSzPts val="1600"/>
              <a:buFont typeface="Arial"/>
              <a:buChar char="❖"/>
            </a:pPr>
            <a:r>
              <a:rPr lang="en" sz="2133"/>
              <a:t>24,072 households have received a rental assistance payment in Allegheny County</a:t>
            </a:r>
            <a:endParaRPr sz="2133"/>
          </a:p>
          <a:p>
            <a:pPr indent="-440256">
              <a:lnSpc>
                <a:spcPct val="150000"/>
              </a:lnSpc>
              <a:buClr>
                <a:srgbClr val="000000"/>
              </a:buClr>
              <a:buSzPts val="1600"/>
              <a:buFont typeface="Arial"/>
              <a:buChar char="❖"/>
            </a:pPr>
            <a:r>
              <a:rPr lang="en" sz="2133"/>
              <a:t>9% of households have two or more adults with no children</a:t>
            </a:r>
            <a:endParaRPr sz="2133"/>
          </a:p>
          <a:p>
            <a:pPr indent="-440256">
              <a:lnSpc>
                <a:spcPct val="150000"/>
              </a:lnSpc>
              <a:buClr>
                <a:srgbClr val="000000"/>
              </a:buClr>
              <a:buSzPts val="1600"/>
              <a:buFont typeface="Arial"/>
              <a:buChar char="❖"/>
            </a:pPr>
            <a:r>
              <a:rPr lang="en" sz="2133"/>
              <a:t>43% are households with at least one household member being below 18</a:t>
            </a:r>
            <a:endParaRPr sz="2133"/>
          </a:p>
          <a:p>
            <a:pPr indent="-440256">
              <a:lnSpc>
                <a:spcPct val="150000"/>
              </a:lnSpc>
              <a:buClr>
                <a:srgbClr val="000000"/>
              </a:buClr>
              <a:buSzPts val="1600"/>
              <a:buFont typeface="Arial"/>
              <a:buChar char="❖"/>
            </a:pPr>
            <a:r>
              <a:rPr lang="en" sz="2133"/>
              <a:t>48% are households composed of a single adult</a:t>
            </a:r>
            <a:endParaRPr sz="2133"/>
          </a:p>
          <a:p>
            <a:pPr indent="-440256">
              <a:lnSpc>
                <a:spcPct val="150000"/>
              </a:lnSpc>
              <a:buClr>
                <a:srgbClr val="000000"/>
              </a:buClr>
              <a:buSzPts val="1600"/>
              <a:buFont typeface="Arial"/>
              <a:buChar char="❖"/>
            </a:pPr>
            <a:r>
              <a:rPr lang="en" sz="2133"/>
              <a:t>71% are households with a female head of household</a:t>
            </a:r>
            <a:endParaRPr sz="2133"/>
          </a:p>
        </p:txBody>
      </p:sp>
    </p:spTree>
    <p:extLst>
      <p:ext uri="{BB962C8B-B14F-4D97-AF65-F5344CB8AC3E}">
        <p14:creationId xmlns:p14="http://schemas.microsoft.com/office/powerpoint/2010/main" val="45656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9276-58EA-29F2-624E-E2DA66EDDC12}"/>
              </a:ext>
            </a:extLst>
          </p:cNvPr>
          <p:cNvSpPr>
            <a:spLocks noGrp="1"/>
          </p:cNvSpPr>
          <p:nvPr>
            <p:ph type="title"/>
          </p:nvPr>
        </p:nvSpPr>
        <p:spPr>
          <a:xfrm>
            <a:off x="383586" y="2427772"/>
            <a:ext cx="6434426" cy="2002455"/>
          </a:xfrm>
        </p:spPr>
        <p:txBody>
          <a:bodyPr anchor="t">
            <a:noAutofit/>
          </a:bodyPr>
          <a:lstStyle/>
          <a:p>
            <a:r>
              <a:rPr lang="en-US" sz="5127" b="1" dirty="0"/>
              <a:t>Why Does </a:t>
            </a:r>
            <a:r>
              <a:rPr lang="en-US" sz="5127" b="1" i="1" dirty="0">
                <a:solidFill>
                  <a:srgbClr val="DB5A25"/>
                </a:solidFill>
                <a:latin typeface="Lato" panose="020F0502020204030203" pitchFamily="34" charset="0"/>
              </a:rPr>
              <a:t>Eviction Prevention </a:t>
            </a:r>
            <a:r>
              <a:rPr lang="en-US" sz="5127" b="1" dirty="0">
                <a:solidFill>
                  <a:schemeClr val="accent1"/>
                </a:solidFill>
                <a:latin typeface="Lato" panose="020F0502020204030203" pitchFamily="34" charset="0"/>
              </a:rPr>
              <a:t>Matter</a:t>
            </a:r>
            <a:r>
              <a:rPr lang="en-US" sz="5127" b="1" i="1" dirty="0">
                <a:latin typeface="Lato" panose="020F0502020204030203" pitchFamily="34" charset="0"/>
              </a:rPr>
              <a:t>?</a:t>
            </a:r>
            <a:r>
              <a:rPr lang="en-US" sz="5127" dirty="0"/>
              <a:t> </a:t>
            </a:r>
            <a:br>
              <a:rPr lang="en-US" sz="5127" dirty="0"/>
            </a:br>
            <a:br>
              <a:rPr lang="en-US" sz="5127" dirty="0"/>
            </a:br>
            <a:endParaRPr lang="en-US" sz="4230" dirty="0"/>
          </a:p>
        </p:txBody>
      </p:sp>
      <p:pic>
        <p:nvPicPr>
          <p:cNvPr id="3" name="Picture 2">
            <a:extLst>
              <a:ext uri="{FF2B5EF4-FFF2-40B4-BE49-F238E27FC236}">
                <a16:creationId xmlns:a16="http://schemas.microsoft.com/office/drawing/2014/main" id="{F952D4E1-9A59-890C-A805-0A18E1FF8C2B}"/>
              </a:ext>
            </a:extLst>
          </p:cNvPr>
          <p:cNvPicPr>
            <a:picLocks noChangeAspect="1"/>
          </p:cNvPicPr>
          <p:nvPr/>
        </p:nvPicPr>
        <p:blipFill>
          <a:blip r:embed="rId3"/>
          <a:srcRect l="33333" t="9258" r="33333" b="9258"/>
          <a:stretch>
            <a:fillRect/>
          </a:stretch>
        </p:blipFill>
        <p:spPr>
          <a:xfrm>
            <a:off x="7121647" y="71226"/>
            <a:ext cx="4884036" cy="6715549"/>
          </a:xfrm>
          <a:prstGeom prst="rect">
            <a:avLst/>
          </a:prstGeom>
        </p:spPr>
      </p:pic>
      <p:cxnSp>
        <p:nvCxnSpPr>
          <p:cNvPr id="7" name="Straight Connector 6">
            <a:extLst>
              <a:ext uri="{FF2B5EF4-FFF2-40B4-BE49-F238E27FC236}">
                <a16:creationId xmlns:a16="http://schemas.microsoft.com/office/drawing/2014/main" id="{75EC8DEE-C975-B27B-049C-EF918E313715}"/>
              </a:ext>
            </a:extLst>
          </p:cNvPr>
          <p:cNvCxnSpPr/>
          <p:nvPr/>
        </p:nvCxnSpPr>
        <p:spPr>
          <a:xfrm>
            <a:off x="-3464105" y="3930008"/>
            <a:ext cx="1028211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78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p:nvPr>
        </p:nvSpPr>
        <p:spPr>
          <a:xfrm>
            <a:off x="1070933" y="587200"/>
            <a:ext cx="10007600" cy="1272800"/>
          </a:xfrm>
          <a:prstGeom prst="rect">
            <a:avLst/>
          </a:prstGeom>
          <a:noFill/>
          <a:ln>
            <a:noFill/>
          </a:ln>
        </p:spPr>
        <p:txBody>
          <a:bodyPr spcFirstLastPara="1" vert="horz" wrap="square" lIns="121900" tIns="121900" rIns="121900" bIns="121900" rtlCol="0" anchor="t" anchorCtr="0">
            <a:normAutofit/>
          </a:bodyPr>
          <a:lstStyle/>
          <a:p>
            <a:pPr algn="ctr"/>
            <a:r>
              <a:rPr lang="en" b="1">
                <a:latin typeface="Spectral"/>
                <a:ea typeface="Spectral"/>
                <a:cs typeface="Spectral"/>
                <a:sym typeface="Spectral"/>
              </a:rPr>
              <a:t>Household Income</a:t>
            </a:r>
            <a:endParaRPr>
              <a:latin typeface="Spectral"/>
              <a:ea typeface="Spectral"/>
              <a:cs typeface="Spectral"/>
              <a:sym typeface="Spectral"/>
            </a:endParaRPr>
          </a:p>
        </p:txBody>
      </p:sp>
      <p:pic>
        <p:nvPicPr>
          <p:cNvPr id="218" name="Google Shape;218;p10" title="Chart"/>
          <p:cNvPicPr preferRelativeResize="0"/>
          <p:nvPr/>
        </p:nvPicPr>
        <p:blipFill rotWithShape="1">
          <a:blip r:embed="rId3">
            <a:alphaModFix/>
          </a:blip>
          <a:srcRect/>
          <a:stretch/>
        </p:blipFill>
        <p:spPr>
          <a:xfrm>
            <a:off x="574701" y="1453602"/>
            <a:ext cx="5094324" cy="4489300"/>
          </a:xfrm>
          <a:prstGeom prst="rect">
            <a:avLst/>
          </a:prstGeom>
          <a:noFill/>
          <a:ln>
            <a:noFill/>
          </a:ln>
        </p:spPr>
      </p:pic>
      <p:pic>
        <p:nvPicPr>
          <p:cNvPr id="219" name="Google Shape;219;p10" title="Chart"/>
          <p:cNvPicPr preferRelativeResize="0"/>
          <p:nvPr/>
        </p:nvPicPr>
        <p:blipFill rotWithShape="1">
          <a:blip r:embed="rId4">
            <a:alphaModFix/>
          </a:blip>
          <a:srcRect/>
          <a:stretch/>
        </p:blipFill>
        <p:spPr>
          <a:xfrm>
            <a:off x="5583491" y="2094133"/>
            <a:ext cx="6116576" cy="3782083"/>
          </a:xfrm>
          <a:prstGeom prst="rect">
            <a:avLst/>
          </a:prstGeom>
          <a:noFill/>
          <a:ln>
            <a:noFill/>
          </a:ln>
        </p:spPr>
      </p:pic>
    </p:spTree>
    <p:extLst>
      <p:ext uri="{BB962C8B-B14F-4D97-AF65-F5344CB8AC3E}">
        <p14:creationId xmlns:p14="http://schemas.microsoft.com/office/powerpoint/2010/main" val="2936757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p:nvPr>
        </p:nvSpPr>
        <p:spPr>
          <a:xfrm>
            <a:off x="-274533" y="268733"/>
            <a:ext cx="6583600" cy="1272800"/>
          </a:xfrm>
          <a:prstGeom prst="rect">
            <a:avLst/>
          </a:prstGeom>
          <a:noFill/>
          <a:ln>
            <a:noFill/>
          </a:ln>
        </p:spPr>
        <p:txBody>
          <a:bodyPr spcFirstLastPara="1" vert="horz" wrap="square" lIns="121900" tIns="121900" rIns="121900" bIns="121900" rtlCol="0" anchor="t" anchorCtr="0">
            <a:normAutofit fontScale="90000"/>
          </a:bodyPr>
          <a:lstStyle/>
          <a:p>
            <a:pPr algn="ctr">
              <a:buSzPct val="111111"/>
            </a:pPr>
            <a:r>
              <a:rPr lang="en" b="1">
                <a:latin typeface="Spectral"/>
                <a:ea typeface="Spectral"/>
                <a:cs typeface="Spectral"/>
                <a:sym typeface="Spectral"/>
              </a:rPr>
              <a:t>Average Payment </a:t>
            </a:r>
            <a:endParaRPr b="1">
              <a:latin typeface="Spectral"/>
              <a:ea typeface="Spectral"/>
              <a:cs typeface="Spectral"/>
              <a:sym typeface="Spectral"/>
            </a:endParaRPr>
          </a:p>
          <a:p>
            <a:pPr algn="ctr">
              <a:buSzPct val="111111"/>
            </a:pPr>
            <a:r>
              <a:rPr lang="en" b="1">
                <a:latin typeface="Spectral"/>
                <a:ea typeface="Spectral"/>
                <a:cs typeface="Spectral"/>
                <a:sym typeface="Spectral"/>
              </a:rPr>
              <a:t>Amounts</a:t>
            </a:r>
            <a:endParaRPr>
              <a:latin typeface="Spectral"/>
              <a:ea typeface="Spectral"/>
              <a:cs typeface="Spectral"/>
              <a:sym typeface="Spectral"/>
            </a:endParaRPr>
          </a:p>
        </p:txBody>
      </p:sp>
      <p:sp>
        <p:nvSpPr>
          <p:cNvPr id="225" name="Google Shape;225;p11"/>
          <p:cNvSpPr txBox="1">
            <a:spLocks noGrp="1"/>
          </p:cNvSpPr>
          <p:nvPr>
            <p:ph type="title" idx="4294967295"/>
          </p:nvPr>
        </p:nvSpPr>
        <p:spPr>
          <a:xfrm>
            <a:off x="5440363" y="292100"/>
            <a:ext cx="6751637" cy="1273175"/>
          </a:xfrm>
          <a:prstGeom prst="rect">
            <a:avLst/>
          </a:prstGeom>
          <a:noFill/>
          <a:ln>
            <a:noFill/>
          </a:ln>
        </p:spPr>
        <p:txBody>
          <a:bodyPr spcFirstLastPara="1" vert="horz" wrap="square" lIns="121900" tIns="121900" rIns="121900" bIns="121900" rtlCol="0" anchor="t" anchorCtr="0">
            <a:normAutofit/>
          </a:bodyPr>
          <a:lstStyle/>
          <a:p>
            <a:pPr algn="ctr">
              <a:buSzPct val="111111"/>
            </a:pPr>
            <a:r>
              <a:rPr lang="en" b="1">
                <a:latin typeface="Spectral"/>
                <a:ea typeface="Spectral"/>
                <a:cs typeface="Spectral"/>
                <a:sym typeface="Spectral"/>
              </a:rPr>
              <a:t>Amounts Spent </a:t>
            </a:r>
            <a:endParaRPr b="1">
              <a:latin typeface="Spectral"/>
              <a:ea typeface="Spectral"/>
              <a:cs typeface="Spectral"/>
              <a:sym typeface="Spectral"/>
            </a:endParaRPr>
          </a:p>
          <a:p>
            <a:pPr algn="ctr">
              <a:buSzPct val="111111"/>
            </a:pPr>
            <a:r>
              <a:rPr lang="en" b="1">
                <a:latin typeface="Spectral"/>
                <a:ea typeface="Spectral"/>
                <a:cs typeface="Spectral"/>
                <a:sym typeface="Spectral"/>
              </a:rPr>
              <a:t>Through May</a:t>
            </a:r>
            <a:endParaRPr>
              <a:latin typeface="Spectral"/>
              <a:ea typeface="Spectral"/>
              <a:cs typeface="Spectral"/>
              <a:sym typeface="Spectral"/>
            </a:endParaRPr>
          </a:p>
        </p:txBody>
      </p:sp>
      <p:sp>
        <p:nvSpPr>
          <p:cNvPr id="226" name="Google Shape;226;p11"/>
          <p:cNvSpPr txBox="1"/>
          <p:nvPr/>
        </p:nvSpPr>
        <p:spPr>
          <a:xfrm>
            <a:off x="782600" y="5019333"/>
            <a:ext cx="10423600" cy="1450998"/>
          </a:xfrm>
          <a:prstGeom prst="rect">
            <a:avLst/>
          </a:prstGeom>
          <a:noFill/>
          <a:ln>
            <a:noFill/>
          </a:ln>
        </p:spPr>
        <p:txBody>
          <a:bodyPr spcFirstLastPara="1" wrap="square" lIns="121900" tIns="121900" rIns="121900" bIns="121900" anchor="t" anchorCtr="0">
            <a:spAutoFit/>
          </a:bodyPr>
          <a:lstStyle/>
          <a:p>
            <a:pPr algn="ctr">
              <a:lnSpc>
                <a:spcPct val="115000"/>
              </a:lnSpc>
              <a:spcAft>
                <a:spcPts val="1333"/>
              </a:spcAft>
              <a:buClr>
                <a:srgbClr val="000000"/>
              </a:buClr>
              <a:buSzPts val="2000"/>
            </a:pPr>
            <a:r>
              <a:rPr lang="en" sz="2667">
                <a:solidFill>
                  <a:schemeClr val="dk2"/>
                </a:solidFill>
                <a:latin typeface="Arial"/>
                <a:ea typeface="Arial"/>
                <a:cs typeface="Arial"/>
                <a:sym typeface="Arial"/>
              </a:rPr>
              <a:t>Rental assistance proves effective </a:t>
            </a:r>
            <a:r>
              <a:rPr lang="en" sz="2933">
                <a:solidFill>
                  <a:schemeClr val="dk2"/>
                </a:solidFill>
                <a:latin typeface="Arial"/>
                <a:ea typeface="Arial"/>
                <a:cs typeface="Arial"/>
                <a:sym typeface="Arial"/>
              </a:rPr>
              <a:t>for</a:t>
            </a:r>
            <a:r>
              <a:rPr lang="en" sz="2667">
                <a:solidFill>
                  <a:schemeClr val="dk2"/>
                </a:solidFill>
                <a:latin typeface="Arial"/>
                <a:ea typeface="Arial"/>
                <a:cs typeface="Arial"/>
                <a:sym typeface="Arial"/>
              </a:rPr>
              <a:t> most recipients—                             </a:t>
            </a:r>
            <a:r>
              <a:rPr lang="en" sz="2933" b="1">
                <a:solidFill>
                  <a:schemeClr val="dk2"/>
                </a:solidFill>
                <a:latin typeface="Arial"/>
                <a:ea typeface="Arial"/>
                <a:cs typeface="Arial"/>
                <a:sym typeface="Arial"/>
              </a:rPr>
              <a:t>85% do not return for additional help</a:t>
            </a:r>
            <a:r>
              <a:rPr lang="en" sz="2267">
                <a:solidFill>
                  <a:schemeClr val="dk2"/>
                </a:solidFill>
                <a:latin typeface="Arial"/>
                <a:ea typeface="Arial"/>
                <a:cs typeface="Arial"/>
                <a:sym typeface="Arial"/>
              </a:rPr>
              <a:t>.</a:t>
            </a:r>
            <a:endParaRPr sz="2267">
              <a:solidFill>
                <a:srgbClr val="000000"/>
              </a:solidFill>
              <a:latin typeface="Arial"/>
              <a:ea typeface="Arial"/>
              <a:cs typeface="Arial"/>
              <a:sym typeface="Arial"/>
            </a:endParaRPr>
          </a:p>
        </p:txBody>
      </p:sp>
      <p:pic>
        <p:nvPicPr>
          <p:cNvPr id="227" name="Google Shape;227;p11" title="Chart"/>
          <p:cNvPicPr preferRelativeResize="0"/>
          <p:nvPr/>
        </p:nvPicPr>
        <p:blipFill rotWithShape="1">
          <a:blip r:embed="rId3">
            <a:alphaModFix/>
          </a:blip>
          <a:srcRect/>
          <a:stretch/>
        </p:blipFill>
        <p:spPr>
          <a:xfrm>
            <a:off x="471334" y="1589434"/>
            <a:ext cx="5469532" cy="3381999"/>
          </a:xfrm>
          <a:prstGeom prst="rect">
            <a:avLst/>
          </a:prstGeom>
          <a:noFill/>
          <a:ln>
            <a:noFill/>
          </a:ln>
        </p:spPr>
      </p:pic>
      <p:pic>
        <p:nvPicPr>
          <p:cNvPr id="228" name="Google Shape;228;p11" title="Chart"/>
          <p:cNvPicPr preferRelativeResize="0"/>
          <p:nvPr/>
        </p:nvPicPr>
        <p:blipFill rotWithShape="1">
          <a:blip r:embed="rId4">
            <a:alphaModFix/>
          </a:blip>
          <a:srcRect/>
          <a:stretch/>
        </p:blipFill>
        <p:spPr>
          <a:xfrm>
            <a:off x="6151291" y="1589434"/>
            <a:ext cx="5469560" cy="3381999"/>
          </a:xfrm>
          <a:prstGeom prst="rect">
            <a:avLst/>
          </a:prstGeom>
          <a:noFill/>
          <a:ln>
            <a:noFill/>
          </a:ln>
        </p:spPr>
      </p:pic>
    </p:spTree>
    <p:extLst>
      <p:ext uri="{BB962C8B-B14F-4D97-AF65-F5344CB8AC3E}">
        <p14:creationId xmlns:p14="http://schemas.microsoft.com/office/powerpoint/2010/main" val="3635686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2"/>
          <p:cNvSpPr txBox="1">
            <a:spLocks noGrp="1"/>
          </p:cNvSpPr>
          <p:nvPr>
            <p:ph type="title"/>
          </p:nvPr>
        </p:nvSpPr>
        <p:spPr>
          <a:xfrm>
            <a:off x="1092200" y="721067"/>
            <a:ext cx="10007600" cy="12728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 b="1">
                <a:latin typeface="Spectral"/>
                <a:ea typeface="Spectral"/>
                <a:cs typeface="Spectral"/>
                <a:sym typeface="Spectral"/>
              </a:rPr>
              <a:t>Number of Landlords Served by AHSC Infrastructure.</a:t>
            </a:r>
            <a:endParaRPr b="1">
              <a:latin typeface="Spectral"/>
              <a:ea typeface="Spectral"/>
              <a:cs typeface="Spectral"/>
              <a:sym typeface="Spectral"/>
            </a:endParaRPr>
          </a:p>
          <a:p>
            <a:pPr>
              <a:buSzPct val="111111"/>
            </a:pPr>
            <a:endParaRPr b="1">
              <a:latin typeface="Spectral"/>
              <a:ea typeface="Spectral"/>
              <a:cs typeface="Spectral"/>
              <a:sym typeface="Spectral"/>
            </a:endParaRPr>
          </a:p>
        </p:txBody>
      </p:sp>
      <p:sp>
        <p:nvSpPr>
          <p:cNvPr id="234" name="Google Shape;234;p12"/>
          <p:cNvSpPr txBox="1">
            <a:spLocks noGrp="1"/>
          </p:cNvSpPr>
          <p:nvPr>
            <p:ph type="body" idx="1"/>
          </p:nvPr>
        </p:nvSpPr>
        <p:spPr>
          <a:xfrm>
            <a:off x="1070933" y="2347767"/>
            <a:ext cx="10007600" cy="3264000"/>
          </a:xfrm>
          <a:prstGeom prst="rect">
            <a:avLst/>
          </a:prstGeom>
          <a:noFill/>
          <a:ln>
            <a:noFill/>
          </a:ln>
        </p:spPr>
        <p:txBody>
          <a:bodyPr spcFirstLastPara="1" vert="horz" wrap="square" lIns="121900" tIns="121900" rIns="121900" bIns="121900" rtlCol="0" anchor="t" anchorCtr="0">
            <a:noAutofit/>
          </a:bodyPr>
          <a:lstStyle/>
          <a:p>
            <a:pPr indent="-440256">
              <a:spcBef>
                <a:spcPts val="1600"/>
              </a:spcBef>
              <a:buClr>
                <a:srgbClr val="000000"/>
              </a:buClr>
              <a:buSzPts val="1600"/>
              <a:buFont typeface="Arial"/>
              <a:buChar char="❖"/>
            </a:pPr>
            <a:r>
              <a:rPr lang="en" sz="2133"/>
              <a:t>Since 1/1/24: 1,778</a:t>
            </a:r>
            <a:endParaRPr sz="2133"/>
          </a:p>
          <a:p>
            <a:pPr indent="-440256">
              <a:buClr>
                <a:srgbClr val="000000"/>
              </a:buClr>
              <a:buSzPts val="1600"/>
              <a:buFont typeface="Arial"/>
              <a:buChar char="❖"/>
            </a:pPr>
            <a:r>
              <a:rPr lang="en" sz="2133"/>
              <a:t>Since ERAP began on 3/15/21: 7,437</a:t>
            </a:r>
            <a:endParaRPr sz="2133"/>
          </a:p>
          <a:p>
            <a:pPr indent="-440256">
              <a:buClr>
                <a:srgbClr val="000000"/>
              </a:buClr>
              <a:buSzPts val="1600"/>
              <a:buFont typeface="Arial"/>
              <a:buChar char="❖"/>
            </a:pPr>
            <a:r>
              <a:rPr lang="en" sz="2133"/>
              <a:t>Top 5 most paid landlords:</a:t>
            </a:r>
            <a:endParaRPr sz="2133"/>
          </a:p>
          <a:p>
            <a:pPr lvl="1" indent="-440256">
              <a:buClr>
                <a:srgbClr val="000000"/>
              </a:buClr>
              <a:buSzPts val="1600"/>
              <a:buFont typeface="Arial"/>
              <a:buChar char="➢"/>
            </a:pPr>
            <a:r>
              <a:rPr lang="en" sz="2133"/>
              <a:t>Allegheny County Housing Authority</a:t>
            </a:r>
            <a:endParaRPr sz="2133"/>
          </a:p>
          <a:p>
            <a:pPr lvl="1" indent="-440256">
              <a:buClr>
                <a:srgbClr val="000000"/>
              </a:buClr>
              <a:buSzPts val="1600"/>
              <a:buFont typeface="Arial"/>
              <a:buChar char="➢"/>
            </a:pPr>
            <a:r>
              <a:rPr lang="en" sz="2133"/>
              <a:t>Riva Ridge Real Estate</a:t>
            </a:r>
            <a:endParaRPr sz="2133"/>
          </a:p>
          <a:p>
            <a:pPr lvl="1" indent="-440256">
              <a:buClr>
                <a:srgbClr val="000000"/>
              </a:buClr>
              <a:buSzPts val="1600"/>
              <a:buFont typeface="Arial"/>
              <a:buChar char="➢"/>
            </a:pPr>
            <a:r>
              <a:rPr lang="en" sz="2133"/>
              <a:t>Housing Authority of the City of Pittsburgh</a:t>
            </a:r>
            <a:endParaRPr sz="2133"/>
          </a:p>
          <a:p>
            <a:pPr lvl="1" indent="-440256">
              <a:buClr>
                <a:srgbClr val="000000"/>
              </a:buClr>
              <a:buSzPts val="1600"/>
              <a:buFont typeface="Arial"/>
              <a:buChar char="➢"/>
            </a:pPr>
            <a:r>
              <a:rPr lang="en" sz="2133"/>
              <a:t>Aegis Realty Partners</a:t>
            </a:r>
            <a:endParaRPr sz="2133"/>
          </a:p>
          <a:p>
            <a:pPr lvl="1" indent="-440256">
              <a:buClr>
                <a:srgbClr val="000000"/>
              </a:buClr>
              <a:buSzPts val="1600"/>
              <a:buFont typeface="Arial"/>
              <a:buChar char="➢"/>
            </a:pPr>
            <a:r>
              <a:rPr lang="en" sz="2133"/>
              <a:t>Arbors Management</a:t>
            </a:r>
            <a:endParaRPr sz="2133"/>
          </a:p>
          <a:p>
            <a:pPr marL="0" indent="0">
              <a:spcBef>
                <a:spcPts val="1600"/>
              </a:spcBef>
              <a:buNone/>
            </a:pPr>
            <a:endParaRPr/>
          </a:p>
        </p:txBody>
      </p:sp>
    </p:spTree>
    <p:extLst>
      <p:ext uri="{BB962C8B-B14F-4D97-AF65-F5344CB8AC3E}">
        <p14:creationId xmlns:p14="http://schemas.microsoft.com/office/powerpoint/2010/main" val="2458934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a:spLocks noGrp="1"/>
          </p:cNvSpPr>
          <p:nvPr>
            <p:ph type="title"/>
          </p:nvPr>
        </p:nvSpPr>
        <p:spPr>
          <a:prstGeom prst="rect">
            <a:avLst/>
          </a:prstGeom>
          <a:noFill/>
          <a:ln>
            <a:noFill/>
          </a:ln>
        </p:spPr>
        <p:txBody>
          <a:bodyPr spcFirstLastPara="1" vert="horz" wrap="square" lIns="121900" tIns="121900" rIns="121900" bIns="121900" rtlCol="0" anchor="ctr" anchorCtr="0">
            <a:normAutofit/>
          </a:bodyPr>
          <a:lstStyle/>
          <a:p>
            <a:r>
              <a:rPr lang="en" b="1"/>
              <a:t>Entry Points: Mediation</a:t>
            </a:r>
            <a:endParaRPr b="1"/>
          </a:p>
        </p:txBody>
      </p:sp>
    </p:spTree>
    <p:extLst>
      <p:ext uri="{BB962C8B-B14F-4D97-AF65-F5344CB8AC3E}">
        <p14:creationId xmlns:p14="http://schemas.microsoft.com/office/powerpoint/2010/main" val="260525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xfrm>
            <a:off x="3031400" y="710300"/>
            <a:ext cx="6336000" cy="1272800"/>
          </a:xfrm>
          <a:prstGeom prst="rect">
            <a:avLst/>
          </a:prstGeom>
          <a:noFill/>
          <a:ln>
            <a:noFill/>
          </a:ln>
        </p:spPr>
        <p:txBody>
          <a:bodyPr spcFirstLastPara="1" vert="horz" wrap="square" lIns="121900" tIns="121900" rIns="121900" bIns="121900" rtlCol="0" anchor="t" anchorCtr="0">
            <a:normAutofit/>
          </a:bodyPr>
          <a:lstStyle/>
          <a:p>
            <a:pPr algn="ctr">
              <a:buSzPct val="111111"/>
            </a:pPr>
            <a:r>
              <a:rPr lang="en" b="1">
                <a:latin typeface="Spectral"/>
                <a:ea typeface="Spectral"/>
                <a:cs typeface="Spectral"/>
                <a:sym typeface="Spectral"/>
              </a:rPr>
              <a:t>Landlord-Tenant Mediation </a:t>
            </a:r>
            <a:endParaRPr b="1">
              <a:latin typeface="Spectral"/>
              <a:ea typeface="Spectral"/>
              <a:cs typeface="Spectral"/>
              <a:sym typeface="Spectral"/>
            </a:endParaRPr>
          </a:p>
        </p:txBody>
      </p:sp>
      <p:sp>
        <p:nvSpPr>
          <p:cNvPr id="245" name="Google Shape;245;p14"/>
          <p:cNvSpPr txBox="1"/>
          <p:nvPr/>
        </p:nvSpPr>
        <p:spPr>
          <a:xfrm>
            <a:off x="2620600" y="1889100"/>
            <a:ext cx="6540000" cy="533504"/>
          </a:xfrm>
          <a:prstGeom prst="rect">
            <a:avLst/>
          </a:prstGeom>
          <a:noFill/>
          <a:ln>
            <a:noFill/>
          </a:ln>
        </p:spPr>
        <p:txBody>
          <a:bodyPr spcFirstLastPara="1" wrap="square" lIns="121900" tIns="121900" rIns="121900" bIns="121900" anchor="t" anchorCtr="0">
            <a:spAutoFit/>
          </a:bodyPr>
          <a:lstStyle/>
          <a:p>
            <a:pPr>
              <a:buClr>
                <a:srgbClr val="000000"/>
              </a:buClr>
              <a:buSzPts val="1400"/>
            </a:pPr>
            <a:endParaRPr sz="1867">
              <a:solidFill>
                <a:srgbClr val="000000"/>
              </a:solidFill>
              <a:latin typeface="Calibri"/>
              <a:ea typeface="Calibri"/>
              <a:cs typeface="Calibri"/>
              <a:sym typeface="Calibri"/>
            </a:endParaRPr>
          </a:p>
        </p:txBody>
      </p:sp>
      <p:pic>
        <p:nvPicPr>
          <p:cNvPr id="246" name="Google Shape;246;p14"/>
          <p:cNvPicPr preferRelativeResize="0"/>
          <p:nvPr/>
        </p:nvPicPr>
        <p:blipFill rotWithShape="1">
          <a:blip r:embed="rId3">
            <a:alphaModFix/>
          </a:blip>
          <a:srcRect/>
          <a:stretch/>
        </p:blipFill>
        <p:spPr>
          <a:xfrm>
            <a:off x="520568" y="1877266"/>
            <a:ext cx="6911801" cy="3406633"/>
          </a:xfrm>
          <a:prstGeom prst="rect">
            <a:avLst/>
          </a:prstGeom>
          <a:noFill/>
          <a:ln>
            <a:noFill/>
          </a:ln>
        </p:spPr>
      </p:pic>
      <p:pic>
        <p:nvPicPr>
          <p:cNvPr id="247" name="Google Shape;247;p14"/>
          <p:cNvPicPr preferRelativeResize="0"/>
          <p:nvPr/>
        </p:nvPicPr>
        <p:blipFill rotWithShape="1">
          <a:blip r:embed="rId4">
            <a:alphaModFix/>
          </a:blip>
          <a:srcRect/>
          <a:stretch/>
        </p:blipFill>
        <p:spPr>
          <a:xfrm>
            <a:off x="7701201" y="1799501"/>
            <a:ext cx="3650529" cy="2871967"/>
          </a:xfrm>
          <a:prstGeom prst="rect">
            <a:avLst/>
          </a:prstGeom>
          <a:noFill/>
          <a:ln>
            <a:noFill/>
          </a:ln>
        </p:spPr>
      </p:pic>
      <p:pic>
        <p:nvPicPr>
          <p:cNvPr id="248" name="Google Shape;248;p14"/>
          <p:cNvPicPr preferRelativeResize="0"/>
          <p:nvPr/>
        </p:nvPicPr>
        <p:blipFill rotWithShape="1">
          <a:blip r:embed="rId5">
            <a:alphaModFix/>
          </a:blip>
          <a:srcRect/>
          <a:stretch/>
        </p:blipFill>
        <p:spPr>
          <a:xfrm>
            <a:off x="8324234" y="4918765"/>
            <a:ext cx="2404468" cy="1401868"/>
          </a:xfrm>
          <a:prstGeom prst="rect">
            <a:avLst/>
          </a:prstGeom>
          <a:noFill/>
          <a:ln>
            <a:noFill/>
          </a:ln>
        </p:spPr>
      </p:pic>
    </p:spTree>
    <p:extLst>
      <p:ext uri="{BB962C8B-B14F-4D97-AF65-F5344CB8AC3E}">
        <p14:creationId xmlns:p14="http://schemas.microsoft.com/office/powerpoint/2010/main" val="2168676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xfrm>
            <a:off x="1092200" y="448900"/>
            <a:ext cx="10007600" cy="1037200"/>
          </a:xfrm>
          <a:prstGeom prst="rect">
            <a:avLst/>
          </a:prstGeom>
          <a:noFill/>
          <a:ln>
            <a:noFill/>
          </a:ln>
        </p:spPr>
        <p:txBody>
          <a:bodyPr spcFirstLastPara="1" vert="horz" wrap="square" lIns="121900" tIns="121900" rIns="121900" bIns="121900" rtlCol="0" anchor="t" anchorCtr="0">
            <a:normAutofit/>
          </a:bodyPr>
          <a:lstStyle/>
          <a:p>
            <a:pPr algn="ctr"/>
            <a:r>
              <a:rPr lang="en" b="1">
                <a:latin typeface="Spectral"/>
                <a:ea typeface="Spectral"/>
                <a:cs typeface="Spectral"/>
                <a:sym typeface="Spectral"/>
              </a:rPr>
              <a:t>Landlord-Tenant Mediation Successes </a:t>
            </a:r>
            <a:endParaRPr b="1">
              <a:latin typeface="Spectral"/>
              <a:ea typeface="Spectral"/>
              <a:cs typeface="Spectral"/>
              <a:sym typeface="Spectral"/>
            </a:endParaRPr>
          </a:p>
        </p:txBody>
      </p:sp>
      <p:sp>
        <p:nvSpPr>
          <p:cNvPr id="254" name="Google Shape;254;p15"/>
          <p:cNvSpPr txBox="1">
            <a:spLocks noGrp="1"/>
          </p:cNvSpPr>
          <p:nvPr>
            <p:ph type="body" idx="1"/>
          </p:nvPr>
        </p:nvSpPr>
        <p:spPr>
          <a:xfrm>
            <a:off x="7031267" y="1384500"/>
            <a:ext cx="4674400" cy="3683600"/>
          </a:xfrm>
          <a:prstGeom prst="rect">
            <a:avLst/>
          </a:prstGeom>
          <a:noFill/>
          <a:ln>
            <a:noFill/>
          </a:ln>
        </p:spPr>
        <p:txBody>
          <a:bodyPr spcFirstLastPara="1" vert="horz" wrap="square" lIns="121900" tIns="121900" rIns="121900" bIns="121900" rtlCol="0" anchor="t" anchorCtr="0">
            <a:noAutofit/>
          </a:bodyPr>
          <a:lstStyle/>
          <a:p>
            <a:pPr indent="-262460">
              <a:buClr>
                <a:srgbClr val="222222"/>
              </a:buClr>
              <a:buSzPts val="1300"/>
              <a:buFont typeface="Arial"/>
              <a:buChar char="●"/>
            </a:pPr>
            <a:r>
              <a:rPr lang="en" sz="1733" b="1">
                <a:solidFill>
                  <a:srgbClr val="222222"/>
                </a:solidFill>
              </a:rPr>
              <a:t>3,505 </a:t>
            </a:r>
            <a:r>
              <a:rPr lang="en" sz="1733">
                <a:solidFill>
                  <a:srgbClr val="222222"/>
                </a:solidFill>
              </a:rPr>
              <a:t>resolutions reached since 2020</a:t>
            </a:r>
            <a:endParaRPr sz="1733">
              <a:solidFill>
                <a:srgbClr val="222222"/>
              </a:solidFill>
            </a:endParaRPr>
          </a:p>
          <a:p>
            <a:pPr indent="-262460">
              <a:spcBef>
                <a:spcPts val="1333"/>
              </a:spcBef>
              <a:buClr>
                <a:srgbClr val="222222"/>
              </a:buClr>
              <a:buSzPts val="1300"/>
              <a:buFont typeface="Arial"/>
              <a:buChar char="●"/>
            </a:pPr>
            <a:r>
              <a:rPr lang="en" sz="1733" b="1">
                <a:solidFill>
                  <a:srgbClr val="222222"/>
                </a:solidFill>
              </a:rPr>
              <a:t>96.5% </a:t>
            </a:r>
            <a:r>
              <a:rPr lang="en" sz="1733">
                <a:solidFill>
                  <a:srgbClr val="222222"/>
                </a:solidFill>
              </a:rPr>
              <a:t>success rate when parties mediate</a:t>
            </a:r>
            <a:endParaRPr sz="1733">
              <a:solidFill>
                <a:srgbClr val="222222"/>
              </a:solidFill>
            </a:endParaRPr>
          </a:p>
          <a:p>
            <a:pPr indent="-262460">
              <a:lnSpc>
                <a:spcPct val="80000"/>
              </a:lnSpc>
              <a:spcBef>
                <a:spcPts val="1333"/>
              </a:spcBef>
              <a:buClr>
                <a:srgbClr val="222222"/>
              </a:buClr>
              <a:buSzPts val="1300"/>
              <a:buChar char="●"/>
            </a:pPr>
            <a:r>
              <a:rPr lang="en" sz="1733">
                <a:solidFill>
                  <a:srgbClr val="222222"/>
                </a:solidFill>
                <a:highlight>
                  <a:schemeClr val="dk1"/>
                </a:highlight>
              </a:rPr>
              <a:t>9,702</a:t>
            </a:r>
            <a:r>
              <a:rPr lang="en" sz="1733">
                <a:solidFill>
                  <a:srgbClr val="222222"/>
                </a:solidFill>
              </a:rPr>
              <a:t> tenants and landlords served since 2020 </a:t>
            </a:r>
            <a:endParaRPr sz="1733">
              <a:solidFill>
                <a:srgbClr val="222222"/>
              </a:solidFill>
            </a:endParaRPr>
          </a:p>
          <a:p>
            <a:pPr lvl="1" indent="-406390">
              <a:lnSpc>
                <a:spcPct val="80000"/>
              </a:lnSpc>
              <a:buClr>
                <a:srgbClr val="222222"/>
              </a:buClr>
              <a:buSzPts val="1200"/>
              <a:buFont typeface="Arial"/>
              <a:buChar char="○"/>
            </a:pPr>
            <a:r>
              <a:rPr lang="en">
                <a:solidFill>
                  <a:srgbClr val="222222"/>
                </a:solidFill>
              </a:rPr>
              <a:t>Includes tenants, landlords, and property managers who have reached out to JMP and with whom JMP has made contact to schedule mediations or refer to services. No duplicative parties are included.</a:t>
            </a:r>
            <a:endParaRPr>
              <a:solidFill>
                <a:srgbClr val="222222"/>
              </a:solidFill>
            </a:endParaRPr>
          </a:p>
          <a:p>
            <a:pPr marL="1219170" indent="0">
              <a:lnSpc>
                <a:spcPct val="80000"/>
              </a:lnSpc>
              <a:buNone/>
            </a:pPr>
            <a:endParaRPr sz="1733">
              <a:solidFill>
                <a:srgbClr val="222222"/>
              </a:solidFill>
            </a:endParaRPr>
          </a:p>
          <a:p>
            <a:pPr indent="-262460">
              <a:spcAft>
                <a:spcPts val="1333"/>
              </a:spcAft>
              <a:buClr>
                <a:srgbClr val="222222"/>
              </a:buClr>
              <a:buSzPts val="1300"/>
              <a:buFont typeface="Arial"/>
              <a:buChar char="●"/>
            </a:pPr>
            <a:r>
              <a:rPr lang="en" sz="1733" b="1">
                <a:solidFill>
                  <a:srgbClr val="222222"/>
                </a:solidFill>
              </a:rPr>
              <a:t>1,354 </a:t>
            </a:r>
            <a:r>
              <a:rPr lang="en" sz="1733">
                <a:solidFill>
                  <a:srgbClr val="222222"/>
                </a:solidFill>
              </a:rPr>
              <a:t>mediations held in 2024 (an increase of 19% from 2023)</a:t>
            </a:r>
            <a:endParaRPr sz="1733">
              <a:solidFill>
                <a:srgbClr val="222222"/>
              </a:solidFill>
            </a:endParaRPr>
          </a:p>
        </p:txBody>
      </p:sp>
      <p:pic>
        <p:nvPicPr>
          <p:cNvPr id="255" name="Google Shape;255;p15" title="Chart"/>
          <p:cNvPicPr preferRelativeResize="0"/>
          <p:nvPr/>
        </p:nvPicPr>
        <p:blipFill rotWithShape="1">
          <a:blip r:embed="rId3">
            <a:alphaModFix/>
          </a:blip>
          <a:srcRect r="9485"/>
          <a:stretch/>
        </p:blipFill>
        <p:spPr>
          <a:xfrm>
            <a:off x="492734" y="1502667"/>
            <a:ext cx="6971132" cy="4762300"/>
          </a:xfrm>
          <a:prstGeom prst="rect">
            <a:avLst/>
          </a:prstGeom>
          <a:noFill/>
          <a:ln>
            <a:noFill/>
          </a:ln>
        </p:spPr>
      </p:pic>
      <p:pic>
        <p:nvPicPr>
          <p:cNvPr id="256" name="Google Shape;256;p15"/>
          <p:cNvPicPr preferRelativeResize="0"/>
          <p:nvPr/>
        </p:nvPicPr>
        <p:blipFill rotWithShape="1">
          <a:blip r:embed="rId4">
            <a:alphaModFix/>
          </a:blip>
          <a:srcRect/>
          <a:stretch/>
        </p:blipFill>
        <p:spPr>
          <a:xfrm>
            <a:off x="8324234" y="4996031"/>
            <a:ext cx="2404468" cy="1401868"/>
          </a:xfrm>
          <a:prstGeom prst="rect">
            <a:avLst/>
          </a:prstGeom>
          <a:noFill/>
          <a:ln>
            <a:noFill/>
          </a:ln>
        </p:spPr>
      </p:pic>
    </p:spTree>
    <p:extLst>
      <p:ext uri="{BB962C8B-B14F-4D97-AF65-F5344CB8AC3E}">
        <p14:creationId xmlns:p14="http://schemas.microsoft.com/office/powerpoint/2010/main" val="2996832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a:spLocks noGrp="1"/>
          </p:cNvSpPr>
          <p:nvPr>
            <p:ph type="title"/>
          </p:nvPr>
        </p:nvSpPr>
        <p:spPr>
          <a:xfrm>
            <a:off x="424333" y="510600"/>
            <a:ext cx="5452000" cy="810800"/>
          </a:xfrm>
          <a:prstGeom prst="rect">
            <a:avLst/>
          </a:prstGeom>
          <a:noFill/>
          <a:ln>
            <a:noFill/>
          </a:ln>
        </p:spPr>
        <p:txBody>
          <a:bodyPr spcFirstLastPara="1" vert="horz" wrap="square" lIns="121900" tIns="121900" rIns="121900" bIns="121900" rtlCol="0" anchor="t" anchorCtr="0">
            <a:normAutofit/>
          </a:bodyPr>
          <a:lstStyle/>
          <a:p>
            <a:r>
              <a:rPr lang="en" sz="3467" b="1">
                <a:latin typeface="Spectral"/>
                <a:ea typeface="Spectral"/>
                <a:cs typeface="Spectral"/>
                <a:sym typeface="Spectral"/>
              </a:rPr>
              <a:t>Mediation Testimonials</a:t>
            </a:r>
            <a:endParaRPr sz="3467" b="1">
              <a:latin typeface="Spectral"/>
              <a:ea typeface="Spectral"/>
              <a:cs typeface="Spectral"/>
              <a:sym typeface="Spectral"/>
            </a:endParaRPr>
          </a:p>
        </p:txBody>
      </p:sp>
      <p:sp>
        <p:nvSpPr>
          <p:cNvPr id="262" name="Google Shape;262;p16"/>
          <p:cNvSpPr txBox="1"/>
          <p:nvPr/>
        </p:nvSpPr>
        <p:spPr>
          <a:xfrm>
            <a:off x="6375033" y="1321400"/>
            <a:ext cx="5261600" cy="3856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t" anchorCtr="0">
            <a:noAutofit/>
          </a:bodyPr>
          <a:lstStyle/>
          <a:p>
            <a:pPr>
              <a:lnSpc>
                <a:spcPct val="150000"/>
              </a:lnSpc>
              <a:spcBef>
                <a:spcPts val="800"/>
              </a:spcBef>
              <a:buClr>
                <a:srgbClr val="000000"/>
              </a:buClr>
              <a:buSzPts val="1500"/>
            </a:pPr>
            <a:r>
              <a:rPr lang="en" sz="2000" i="1">
                <a:solidFill>
                  <a:srgbClr val="000000"/>
                </a:solidFill>
                <a:latin typeface="Arial"/>
                <a:ea typeface="Arial"/>
                <a:cs typeface="Arial"/>
                <a:sym typeface="Arial"/>
              </a:rPr>
              <a:t>This is a wonderful alternative to going through the courts.  There are many cases of people who fall behind on rent for many different reasons that are beyond their control, and this is incredibly helpful to for renters who are prepared to go forward, but need a clean slate to make a change sustainable. </a:t>
            </a:r>
            <a:endParaRPr sz="2000" i="1">
              <a:solidFill>
                <a:srgbClr val="000000"/>
              </a:solidFill>
              <a:latin typeface="Arial"/>
              <a:ea typeface="Arial"/>
              <a:cs typeface="Arial"/>
              <a:sym typeface="Arial"/>
            </a:endParaRPr>
          </a:p>
          <a:p>
            <a:pPr>
              <a:lnSpc>
                <a:spcPct val="105000"/>
              </a:lnSpc>
              <a:spcBef>
                <a:spcPts val="800"/>
              </a:spcBef>
              <a:buClr>
                <a:srgbClr val="000000"/>
              </a:buClr>
              <a:buSzPts val="1500"/>
            </a:pPr>
            <a:r>
              <a:rPr lang="en" sz="2000">
                <a:solidFill>
                  <a:srgbClr val="000000"/>
                </a:solidFill>
                <a:latin typeface="Arial"/>
                <a:ea typeface="Arial"/>
                <a:cs typeface="Arial"/>
                <a:sym typeface="Arial"/>
              </a:rPr>
              <a:t>- Landlord, mediated dozens of times</a:t>
            </a:r>
            <a:endParaRPr sz="2000">
              <a:solidFill>
                <a:srgbClr val="000000"/>
              </a:solidFill>
              <a:latin typeface="Arial"/>
              <a:ea typeface="Arial"/>
              <a:cs typeface="Arial"/>
              <a:sym typeface="Arial"/>
            </a:endParaRPr>
          </a:p>
        </p:txBody>
      </p:sp>
      <p:sp>
        <p:nvSpPr>
          <p:cNvPr id="263" name="Google Shape;263;p16"/>
          <p:cNvSpPr txBox="1"/>
          <p:nvPr/>
        </p:nvSpPr>
        <p:spPr>
          <a:xfrm>
            <a:off x="548833" y="1321433"/>
            <a:ext cx="5452000" cy="3856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t" anchorCtr="0">
            <a:noAutofit/>
          </a:bodyPr>
          <a:lstStyle/>
          <a:p>
            <a:pPr>
              <a:lnSpc>
                <a:spcPct val="150000"/>
              </a:lnSpc>
              <a:spcBef>
                <a:spcPts val="800"/>
              </a:spcBef>
              <a:buClr>
                <a:srgbClr val="000000"/>
              </a:buClr>
              <a:buSzPts val="1500"/>
            </a:pPr>
            <a:r>
              <a:rPr lang="en" sz="2000" i="1">
                <a:solidFill>
                  <a:srgbClr val="000000"/>
                </a:solidFill>
                <a:latin typeface="Arial"/>
                <a:ea typeface="Arial"/>
                <a:cs typeface="Arial"/>
                <a:sym typeface="Arial"/>
              </a:rPr>
              <a:t>I am so grateful for everyone who helped me through this process. It’s easily been the most stressful thing I’ve gone through since becoming a single mom and I cannot express more how this has saved me mentally and financially. You’ve all set me up for success and I’m going to the moon now. &lt;3 </a:t>
            </a:r>
            <a:endParaRPr sz="2000" i="1">
              <a:solidFill>
                <a:srgbClr val="000000"/>
              </a:solidFill>
              <a:latin typeface="Arial"/>
              <a:ea typeface="Arial"/>
              <a:cs typeface="Arial"/>
              <a:sym typeface="Arial"/>
            </a:endParaRPr>
          </a:p>
          <a:p>
            <a:pPr>
              <a:lnSpc>
                <a:spcPct val="115000"/>
              </a:lnSpc>
              <a:spcBef>
                <a:spcPts val="800"/>
              </a:spcBef>
              <a:buClr>
                <a:srgbClr val="000000"/>
              </a:buClr>
              <a:buSzPts val="1500"/>
            </a:pPr>
            <a:r>
              <a:rPr lang="en" sz="2000">
                <a:solidFill>
                  <a:srgbClr val="000000"/>
                </a:solidFill>
                <a:latin typeface="Arial"/>
                <a:ea typeface="Arial"/>
                <a:cs typeface="Arial"/>
                <a:sym typeface="Arial"/>
              </a:rPr>
              <a:t>- Tenant</a:t>
            </a:r>
            <a:r>
              <a:rPr lang="en" sz="1867">
                <a:solidFill>
                  <a:srgbClr val="000000"/>
                </a:solidFill>
                <a:latin typeface="Arial"/>
                <a:ea typeface="Arial"/>
                <a:cs typeface="Arial"/>
                <a:sym typeface="Arial"/>
              </a:rPr>
              <a:t> </a:t>
            </a:r>
            <a:endParaRPr sz="2133">
              <a:solidFill>
                <a:schemeClr val="dk2"/>
              </a:solidFill>
              <a:latin typeface="Calibri"/>
              <a:ea typeface="Calibri"/>
              <a:cs typeface="Calibri"/>
              <a:sym typeface="Calibri"/>
            </a:endParaRPr>
          </a:p>
        </p:txBody>
      </p:sp>
      <p:sp>
        <p:nvSpPr>
          <p:cNvPr id="264" name="Google Shape;264;p16"/>
          <p:cNvSpPr txBox="1"/>
          <p:nvPr/>
        </p:nvSpPr>
        <p:spPr>
          <a:xfrm>
            <a:off x="548833" y="5474067"/>
            <a:ext cx="11088000" cy="810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800"/>
            </a:pPr>
            <a:r>
              <a:rPr lang="en" sz="2400">
                <a:solidFill>
                  <a:srgbClr val="000000"/>
                </a:solidFill>
                <a:latin typeface="Calibri"/>
                <a:ea typeface="Calibri"/>
                <a:cs typeface="Calibri"/>
                <a:sym typeface="Calibri"/>
              </a:rPr>
              <a:t>More than $4.37 million in rental arrears paid for by rental assistance</a:t>
            </a: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33225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a:spLocks noGrp="1"/>
          </p:cNvSpPr>
          <p:nvPr>
            <p:ph type="title"/>
          </p:nvPr>
        </p:nvSpPr>
        <p:spPr>
          <a:xfrm>
            <a:off x="2518232" y="2328133"/>
            <a:ext cx="8029200" cy="2194800"/>
          </a:xfrm>
          <a:prstGeom prst="rect">
            <a:avLst/>
          </a:prstGeom>
          <a:noFill/>
          <a:ln>
            <a:noFill/>
          </a:ln>
        </p:spPr>
        <p:txBody>
          <a:bodyPr spcFirstLastPara="1" vert="horz" wrap="square" lIns="121900" tIns="121900" rIns="121900" bIns="121900" rtlCol="0" anchor="ctr" anchorCtr="0">
            <a:normAutofit/>
          </a:bodyPr>
          <a:lstStyle/>
          <a:p>
            <a:r>
              <a:rPr lang="en" b="1"/>
              <a:t>Entry Points: Court and Lawyer of the Day</a:t>
            </a:r>
            <a:endParaRPr b="1"/>
          </a:p>
        </p:txBody>
      </p:sp>
    </p:spTree>
    <p:extLst>
      <p:ext uri="{BB962C8B-B14F-4D97-AF65-F5344CB8AC3E}">
        <p14:creationId xmlns:p14="http://schemas.microsoft.com/office/powerpoint/2010/main" val="2011571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title"/>
          </p:nvPr>
        </p:nvSpPr>
        <p:spPr>
          <a:xfrm>
            <a:off x="94667" y="190367"/>
            <a:ext cx="4369200" cy="1272800"/>
          </a:xfrm>
          <a:prstGeom prst="rect">
            <a:avLst/>
          </a:prstGeom>
          <a:noFill/>
          <a:ln>
            <a:noFill/>
          </a:ln>
        </p:spPr>
        <p:txBody>
          <a:bodyPr spcFirstLastPara="1" vert="horz" wrap="square" lIns="121900" tIns="121900" rIns="121900" bIns="121900" rtlCol="0" anchor="t" anchorCtr="0">
            <a:normAutofit fontScale="90000"/>
          </a:bodyPr>
          <a:lstStyle/>
          <a:p>
            <a:pPr algn="ctr">
              <a:buSzPct val="111111"/>
            </a:pPr>
            <a:r>
              <a:rPr lang="en" b="1">
                <a:latin typeface="Spectral"/>
                <a:ea typeface="Spectral"/>
                <a:cs typeface="Spectral"/>
                <a:sym typeface="Spectral"/>
              </a:rPr>
              <a:t>Lawyer of the Day (LOTD) </a:t>
            </a:r>
            <a:endParaRPr b="1">
              <a:latin typeface="Spectral"/>
              <a:ea typeface="Spectral"/>
              <a:cs typeface="Spectral"/>
              <a:sym typeface="Spectral"/>
            </a:endParaRPr>
          </a:p>
        </p:txBody>
      </p:sp>
      <p:pic>
        <p:nvPicPr>
          <p:cNvPr id="275" name="Google Shape;275;p18"/>
          <p:cNvPicPr preferRelativeResize="0"/>
          <p:nvPr/>
        </p:nvPicPr>
        <p:blipFill rotWithShape="1">
          <a:blip r:embed="rId3">
            <a:alphaModFix/>
          </a:blip>
          <a:srcRect b="39820"/>
          <a:stretch/>
        </p:blipFill>
        <p:spPr>
          <a:xfrm>
            <a:off x="573834" y="2042333"/>
            <a:ext cx="2388333" cy="858400"/>
          </a:xfrm>
          <a:prstGeom prst="rect">
            <a:avLst/>
          </a:prstGeom>
          <a:noFill/>
          <a:ln w="28575" cap="flat" cmpd="sng">
            <a:solidFill>
              <a:srgbClr val="BF9000"/>
            </a:solidFill>
            <a:prstDash val="solid"/>
            <a:round/>
            <a:headEnd type="none" w="sm" len="sm"/>
            <a:tailEnd type="none" w="sm" len="sm"/>
          </a:ln>
        </p:spPr>
      </p:pic>
      <p:pic>
        <p:nvPicPr>
          <p:cNvPr id="276" name="Google Shape;276;p18"/>
          <p:cNvPicPr preferRelativeResize="0"/>
          <p:nvPr/>
        </p:nvPicPr>
        <p:blipFill rotWithShape="1">
          <a:blip r:embed="rId4">
            <a:alphaModFix/>
          </a:blip>
          <a:srcRect b="34993"/>
          <a:stretch/>
        </p:blipFill>
        <p:spPr>
          <a:xfrm>
            <a:off x="482000" y="4512734"/>
            <a:ext cx="2880400" cy="1111733"/>
          </a:xfrm>
          <a:prstGeom prst="rect">
            <a:avLst/>
          </a:prstGeom>
          <a:noFill/>
          <a:ln w="28575" cap="flat" cmpd="sng">
            <a:solidFill>
              <a:srgbClr val="BF9000"/>
            </a:solidFill>
            <a:prstDash val="solid"/>
            <a:round/>
            <a:headEnd type="none" w="sm" len="sm"/>
            <a:tailEnd type="none" w="sm" len="sm"/>
          </a:ln>
        </p:spPr>
      </p:pic>
      <p:pic>
        <p:nvPicPr>
          <p:cNvPr id="277" name="Google Shape;277;p18"/>
          <p:cNvPicPr preferRelativeResize="0"/>
          <p:nvPr/>
        </p:nvPicPr>
        <p:blipFill rotWithShape="1">
          <a:blip r:embed="rId5">
            <a:alphaModFix/>
          </a:blip>
          <a:srcRect b="49806"/>
          <a:stretch/>
        </p:blipFill>
        <p:spPr>
          <a:xfrm>
            <a:off x="9236000" y="4106333"/>
            <a:ext cx="2593333" cy="858400"/>
          </a:xfrm>
          <a:prstGeom prst="rect">
            <a:avLst/>
          </a:prstGeom>
          <a:noFill/>
          <a:ln w="28575" cap="flat" cmpd="sng">
            <a:solidFill>
              <a:srgbClr val="BF9000"/>
            </a:solidFill>
            <a:prstDash val="solid"/>
            <a:round/>
            <a:headEnd type="none" w="sm" len="sm"/>
            <a:tailEnd type="none" w="sm" len="sm"/>
          </a:ln>
        </p:spPr>
      </p:pic>
      <p:pic>
        <p:nvPicPr>
          <p:cNvPr id="278" name="Google Shape;278;p18"/>
          <p:cNvPicPr preferRelativeResize="0"/>
          <p:nvPr/>
        </p:nvPicPr>
        <p:blipFill rotWithShape="1">
          <a:blip r:embed="rId6">
            <a:alphaModFix/>
          </a:blip>
          <a:srcRect b="39820"/>
          <a:stretch/>
        </p:blipFill>
        <p:spPr>
          <a:xfrm>
            <a:off x="9245200" y="678867"/>
            <a:ext cx="2482533" cy="858400"/>
          </a:xfrm>
          <a:prstGeom prst="rect">
            <a:avLst/>
          </a:prstGeom>
          <a:noFill/>
          <a:ln w="28575" cap="flat" cmpd="sng">
            <a:solidFill>
              <a:srgbClr val="BF9000"/>
            </a:solidFill>
            <a:prstDash val="solid"/>
            <a:round/>
            <a:headEnd type="none" w="sm" len="sm"/>
            <a:tailEnd type="none" w="sm" len="sm"/>
          </a:ln>
        </p:spPr>
      </p:pic>
      <p:pic>
        <p:nvPicPr>
          <p:cNvPr id="279" name="Google Shape;279;p18"/>
          <p:cNvPicPr preferRelativeResize="0"/>
          <p:nvPr/>
        </p:nvPicPr>
        <p:blipFill rotWithShape="1">
          <a:blip r:embed="rId7">
            <a:alphaModFix/>
          </a:blip>
          <a:srcRect/>
          <a:stretch/>
        </p:blipFill>
        <p:spPr>
          <a:xfrm>
            <a:off x="3662418" y="1497984"/>
            <a:ext cx="5273551" cy="4065249"/>
          </a:xfrm>
          <a:prstGeom prst="rect">
            <a:avLst/>
          </a:prstGeom>
          <a:noFill/>
          <a:ln w="28575" cap="flat" cmpd="sng">
            <a:solidFill>
              <a:srgbClr val="BF9000"/>
            </a:solidFill>
            <a:prstDash val="solid"/>
            <a:round/>
            <a:headEnd type="none" w="sm" len="sm"/>
            <a:tailEnd type="none" w="sm" len="sm"/>
          </a:ln>
        </p:spPr>
      </p:pic>
      <p:cxnSp>
        <p:nvCxnSpPr>
          <p:cNvPr id="280" name="Google Shape;280;p18"/>
          <p:cNvCxnSpPr>
            <a:stCxn id="275" idx="0"/>
          </p:cNvCxnSpPr>
          <p:nvPr/>
        </p:nvCxnSpPr>
        <p:spPr>
          <a:xfrm rot="10800000" flipH="1">
            <a:off x="1768000" y="1780733"/>
            <a:ext cx="3773600" cy="261600"/>
          </a:xfrm>
          <a:prstGeom prst="straightConnector1">
            <a:avLst/>
          </a:prstGeom>
          <a:noFill/>
          <a:ln w="19050" cap="flat" cmpd="sng">
            <a:solidFill>
              <a:srgbClr val="BF9000"/>
            </a:solidFill>
            <a:prstDash val="solid"/>
            <a:round/>
            <a:headEnd type="none" w="sm" len="sm"/>
            <a:tailEnd type="oval" w="med" len="med"/>
          </a:ln>
        </p:spPr>
      </p:cxnSp>
      <p:cxnSp>
        <p:nvCxnSpPr>
          <p:cNvPr id="281" name="Google Shape;281;p18"/>
          <p:cNvCxnSpPr>
            <a:stCxn id="278" idx="2"/>
          </p:cNvCxnSpPr>
          <p:nvPr/>
        </p:nvCxnSpPr>
        <p:spPr>
          <a:xfrm flipH="1">
            <a:off x="8318067" y="1537267"/>
            <a:ext cx="2168400" cy="1405200"/>
          </a:xfrm>
          <a:prstGeom prst="straightConnector1">
            <a:avLst/>
          </a:prstGeom>
          <a:noFill/>
          <a:ln w="19050" cap="flat" cmpd="sng">
            <a:solidFill>
              <a:srgbClr val="BF9000"/>
            </a:solidFill>
            <a:prstDash val="solid"/>
            <a:round/>
            <a:headEnd type="none" w="sm" len="sm"/>
            <a:tailEnd type="oval" w="med" len="med"/>
          </a:ln>
        </p:spPr>
      </p:cxnSp>
      <p:cxnSp>
        <p:nvCxnSpPr>
          <p:cNvPr id="282" name="Google Shape;282;p18"/>
          <p:cNvCxnSpPr>
            <a:stCxn id="276" idx="0"/>
          </p:cNvCxnSpPr>
          <p:nvPr/>
        </p:nvCxnSpPr>
        <p:spPr>
          <a:xfrm rot="10800000" flipH="1">
            <a:off x="1922200" y="2909133"/>
            <a:ext cx="3984400" cy="1603600"/>
          </a:xfrm>
          <a:prstGeom prst="straightConnector1">
            <a:avLst/>
          </a:prstGeom>
          <a:noFill/>
          <a:ln w="19050" cap="flat" cmpd="sng">
            <a:solidFill>
              <a:srgbClr val="BF9000"/>
            </a:solidFill>
            <a:prstDash val="solid"/>
            <a:round/>
            <a:headEnd type="none" w="sm" len="sm"/>
            <a:tailEnd type="oval" w="med" len="med"/>
          </a:ln>
        </p:spPr>
      </p:cxnSp>
      <p:cxnSp>
        <p:nvCxnSpPr>
          <p:cNvPr id="283" name="Google Shape;283;p18"/>
          <p:cNvCxnSpPr/>
          <p:nvPr/>
        </p:nvCxnSpPr>
        <p:spPr>
          <a:xfrm rot="10800000">
            <a:off x="6304867" y="3207933"/>
            <a:ext cx="4181600" cy="898400"/>
          </a:xfrm>
          <a:prstGeom prst="straightConnector1">
            <a:avLst/>
          </a:prstGeom>
          <a:noFill/>
          <a:ln w="19050" cap="flat" cmpd="sng">
            <a:solidFill>
              <a:srgbClr val="BF9000"/>
            </a:solidFill>
            <a:prstDash val="solid"/>
            <a:round/>
            <a:headEnd type="none" w="sm" len="sm"/>
            <a:tailEnd type="oval" w="med" len="med"/>
          </a:ln>
        </p:spPr>
      </p:cxnSp>
      <p:sp>
        <p:nvSpPr>
          <p:cNvPr id="284" name="Google Shape;284;p18"/>
          <p:cNvSpPr txBox="1"/>
          <p:nvPr/>
        </p:nvSpPr>
        <p:spPr>
          <a:xfrm>
            <a:off x="4279532" y="678867"/>
            <a:ext cx="4079200" cy="861734"/>
          </a:xfrm>
          <a:prstGeom prst="rect">
            <a:avLst/>
          </a:prstGeom>
          <a:noFill/>
          <a:ln>
            <a:noFill/>
          </a:ln>
        </p:spPr>
        <p:txBody>
          <a:bodyPr spcFirstLastPara="1" wrap="square" lIns="121900" tIns="121900" rIns="121900" bIns="121900" anchor="t" anchorCtr="0">
            <a:spAutoFit/>
          </a:bodyPr>
          <a:lstStyle/>
          <a:p>
            <a:pPr algn="ctr">
              <a:buClr>
                <a:srgbClr val="000000"/>
              </a:buClr>
              <a:buSzPts val="1500"/>
            </a:pPr>
            <a:r>
              <a:rPr lang="en" sz="2000" u="sng">
                <a:solidFill>
                  <a:srgbClr val="000000"/>
                </a:solidFill>
                <a:highlight>
                  <a:schemeClr val="dk1"/>
                </a:highlight>
                <a:latin typeface="Calibri"/>
                <a:ea typeface="Calibri"/>
                <a:cs typeface="Calibri"/>
                <a:sym typeface="Calibri"/>
              </a:rPr>
              <a:t>Present in 4 courts; ~41%* of all eviction filings in PGH.</a:t>
            </a:r>
            <a:endParaRPr sz="2000" u="sng">
              <a:solidFill>
                <a:srgbClr val="000000"/>
              </a:solidFill>
              <a:highlight>
                <a:schemeClr val="dk1"/>
              </a:highlight>
              <a:latin typeface="Calibri"/>
              <a:ea typeface="Calibri"/>
              <a:cs typeface="Calibri"/>
              <a:sym typeface="Calibri"/>
            </a:endParaRPr>
          </a:p>
        </p:txBody>
      </p:sp>
      <p:sp>
        <p:nvSpPr>
          <p:cNvPr id="285" name="Google Shape;285;p18"/>
          <p:cNvSpPr txBox="1"/>
          <p:nvPr/>
        </p:nvSpPr>
        <p:spPr>
          <a:xfrm>
            <a:off x="9499433" y="6232933"/>
            <a:ext cx="3428800" cy="451302"/>
          </a:xfrm>
          <a:prstGeom prst="rect">
            <a:avLst/>
          </a:prstGeom>
          <a:noFill/>
          <a:ln>
            <a:noFill/>
          </a:ln>
        </p:spPr>
        <p:txBody>
          <a:bodyPr spcFirstLastPara="1" wrap="square" lIns="121900" tIns="121900" rIns="121900" bIns="121900" anchor="t" anchorCtr="0">
            <a:spAutoFit/>
          </a:bodyPr>
          <a:lstStyle/>
          <a:p>
            <a:pPr>
              <a:buClr>
                <a:srgbClr val="000000"/>
              </a:buClr>
              <a:buSzPts val="1000"/>
            </a:pPr>
            <a:r>
              <a:rPr lang="en" sz="1333">
                <a:solidFill>
                  <a:srgbClr val="000000"/>
                </a:solidFill>
                <a:latin typeface="Calibri"/>
                <a:ea typeface="Calibri"/>
                <a:cs typeface="Calibri"/>
                <a:sym typeface="Calibri"/>
              </a:rPr>
              <a:t>*Based on 2019-2020 filing data</a:t>
            </a:r>
            <a:endParaRPr sz="1333">
              <a:solidFill>
                <a:srgbClr val="000000"/>
              </a:solidFill>
              <a:latin typeface="Calibri"/>
              <a:ea typeface="Calibri"/>
              <a:cs typeface="Calibri"/>
              <a:sym typeface="Calibri"/>
            </a:endParaRPr>
          </a:p>
        </p:txBody>
      </p:sp>
      <p:pic>
        <p:nvPicPr>
          <p:cNvPr id="286" name="Google Shape;286;p18"/>
          <p:cNvPicPr preferRelativeResize="0"/>
          <p:nvPr/>
        </p:nvPicPr>
        <p:blipFill rotWithShape="1">
          <a:blip r:embed="rId8">
            <a:alphaModFix/>
          </a:blip>
          <a:srcRect l="14819" t="10945" r="16285" b="26001"/>
          <a:stretch/>
        </p:blipFill>
        <p:spPr>
          <a:xfrm>
            <a:off x="10042633" y="2231968"/>
            <a:ext cx="1503675" cy="1347233"/>
          </a:xfrm>
          <a:prstGeom prst="rect">
            <a:avLst/>
          </a:prstGeom>
          <a:noFill/>
          <a:ln>
            <a:noFill/>
          </a:ln>
        </p:spPr>
      </p:pic>
      <p:pic>
        <p:nvPicPr>
          <p:cNvPr id="287" name="Google Shape;287;p18"/>
          <p:cNvPicPr preferRelativeResize="0"/>
          <p:nvPr/>
        </p:nvPicPr>
        <p:blipFill rotWithShape="1">
          <a:blip r:embed="rId9">
            <a:alphaModFix/>
          </a:blip>
          <a:srcRect/>
          <a:stretch/>
        </p:blipFill>
        <p:spPr>
          <a:xfrm>
            <a:off x="1123801" y="3405083"/>
            <a:ext cx="1070023" cy="603301"/>
          </a:xfrm>
          <a:prstGeom prst="rect">
            <a:avLst/>
          </a:prstGeom>
          <a:noFill/>
          <a:ln>
            <a:noFill/>
          </a:ln>
        </p:spPr>
      </p:pic>
      <p:pic>
        <p:nvPicPr>
          <p:cNvPr id="288" name="Google Shape;288;p18"/>
          <p:cNvPicPr preferRelativeResize="0"/>
          <p:nvPr/>
        </p:nvPicPr>
        <p:blipFill rotWithShape="1">
          <a:blip r:embed="rId10">
            <a:alphaModFix/>
          </a:blip>
          <a:srcRect/>
          <a:stretch/>
        </p:blipFill>
        <p:spPr>
          <a:xfrm>
            <a:off x="4791692" y="5840633"/>
            <a:ext cx="3441341" cy="533600"/>
          </a:xfrm>
          <a:prstGeom prst="rect">
            <a:avLst/>
          </a:prstGeom>
          <a:noFill/>
          <a:ln>
            <a:noFill/>
          </a:ln>
        </p:spPr>
      </p:pic>
    </p:spTree>
    <p:extLst>
      <p:ext uri="{BB962C8B-B14F-4D97-AF65-F5344CB8AC3E}">
        <p14:creationId xmlns:p14="http://schemas.microsoft.com/office/powerpoint/2010/main" val="2302636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p:nvPr/>
        </p:nvSpPr>
        <p:spPr>
          <a:xfrm>
            <a:off x="411133" y="193133"/>
            <a:ext cx="2305600" cy="1989600"/>
          </a:xfrm>
          <a:prstGeom prst="rect">
            <a:avLst/>
          </a:prstGeom>
          <a:noFill/>
          <a:ln>
            <a:noFill/>
          </a:ln>
        </p:spPr>
        <p:txBody>
          <a:bodyPr spcFirstLastPara="1" wrap="square" lIns="121900" tIns="121900" rIns="121900" bIns="121900" anchor="t" anchorCtr="0">
            <a:noAutofit/>
          </a:bodyPr>
          <a:lstStyle/>
          <a:p>
            <a:pPr>
              <a:buClr>
                <a:srgbClr val="000000"/>
              </a:buClr>
              <a:buSzPts val="1700"/>
            </a:pPr>
            <a:r>
              <a:rPr lang="en" sz="2267" b="1">
                <a:solidFill>
                  <a:schemeClr val="lt1"/>
                </a:solidFill>
                <a:latin typeface="Spectral"/>
                <a:ea typeface="Spectral"/>
                <a:cs typeface="Spectral"/>
                <a:sym typeface="Spectral"/>
              </a:rPr>
              <a:t>Pre-COVID Outcomes in LOTD Courts (Jan 2019-Dec 2019)</a:t>
            </a:r>
            <a:endParaRPr sz="133">
              <a:solidFill>
                <a:srgbClr val="000000"/>
              </a:solidFill>
              <a:latin typeface="Calibri"/>
              <a:ea typeface="Calibri"/>
              <a:cs typeface="Calibri"/>
              <a:sym typeface="Calibri"/>
            </a:endParaRPr>
          </a:p>
        </p:txBody>
      </p:sp>
      <p:pic>
        <p:nvPicPr>
          <p:cNvPr id="294" name="Google Shape;294;p19"/>
          <p:cNvPicPr preferRelativeResize="0"/>
          <p:nvPr/>
        </p:nvPicPr>
        <p:blipFill rotWithShape="1">
          <a:blip r:embed="rId3">
            <a:alphaModFix/>
          </a:blip>
          <a:srcRect/>
          <a:stretch/>
        </p:blipFill>
        <p:spPr>
          <a:xfrm>
            <a:off x="2716733" y="406401"/>
            <a:ext cx="9068864" cy="6064175"/>
          </a:xfrm>
          <a:prstGeom prst="rect">
            <a:avLst/>
          </a:prstGeom>
          <a:noFill/>
          <a:ln>
            <a:noFill/>
          </a:ln>
        </p:spPr>
      </p:pic>
    </p:spTree>
    <p:extLst>
      <p:ext uri="{BB962C8B-B14F-4D97-AF65-F5344CB8AC3E}">
        <p14:creationId xmlns:p14="http://schemas.microsoft.com/office/powerpoint/2010/main" val="90237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B374F4-27CD-46B1-4907-DCD8CD004E0B}"/>
              </a:ext>
            </a:extLst>
          </p:cNvPr>
          <p:cNvSpPr>
            <a:spLocks noGrp="1"/>
          </p:cNvSpPr>
          <p:nvPr>
            <p:ph type="sldNum" sz="quarter" idx="12"/>
          </p:nvPr>
        </p:nvSpPr>
        <p:spPr/>
        <p:txBody>
          <a:bodyPr/>
          <a:lstStyle/>
          <a:p>
            <a:pPr defTabSz="914309">
              <a:defRPr/>
            </a:pPr>
            <a:fld id="{9AF76080-087D-4085-90E8-09AAE1E00536}" type="slidenum">
              <a:rPr lang="en-US">
                <a:solidFill>
                  <a:prstClr val="black"/>
                </a:solidFill>
                <a:latin typeface="Lato"/>
                <a:cs typeface="Arial"/>
                <a:sym typeface="Arial"/>
              </a:rPr>
              <a:pPr defTabSz="914309">
                <a:defRPr/>
              </a:pPr>
              <a:t>4</a:t>
            </a:fld>
            <a:endParaRPr lang="en-US">
              <a:solidFill>
                <a:prstClr val="black"/>
              </a:solidFill>
              <a:latin typeface="Lato"/>
              <a:cs typeface="Arial"/>
              <a:sym typeface="Arial"/>
            </a:endParaRPr>
          </a:p>
        </p:txBody>
      </p:sp>
      <p:pic>
        <p:nvPicPr>
          <p:cNvPr id="6" name="Picture 5" descr="A cartoon of a person sitting at a desk with a piggy bank and a computer&#10;&#10;Description automatically generated">
            <a:extLst>
              <a:ext uri="{FF2B5EF4-FFF2-40B4-BE49-F238E27FC236}">
                <a16:creationId xmlns:a16="http://schemas.microsoft.com/office/drawing/2014/main" id="{144299F7-9012-F7C2-A514-B4344CF6D2C8}"/>
              </a:ext>
            </a:extLst>
          </p:cNvPr>
          <p:cNvPicPr>
            <a:picLocks noChangeAspect="1"/>
          </p:cNvPicPr>
          <p:nvPr/>
        </p:nvPicPr>
        <p:blipFill>
          <a:blip r:embed="rId3"/>
          <a:stretch>
            <a:fillRect/>
          </a:stretch>
        </p:blipFill>
        <p:spPr>
          <a:xfrm>
            <a:off x="4809588" y="-282867"/>
            <a:ext cx="7601930" cy="7617619"/>
          </a:xfrm>
          <a:prstGeom prst="rect">
            <a:avLst/>
          </a:prstGeom>
        </p:spPr>
      </p:pic>
      <p:sp>
        <p:nvSpPr>
          <p:cNvPr id="20" name="TextBox 19">
            <a:extLst>
              <a:ext uri="{FF2B5EF4-FFF2-40B4-BE49-F238E27FC236}">
                <a16:creationId xmlns:a16="http://schemas.microsoft.com/office/drawing/2014/main" id="{DB90047C-B6FC-715F-91F7-FEDAB77E50B2}"/>
              </a:ext>
            </a:extLst>
          </p:cNvPr>
          <p:cNvSpPr txBox="1"/>
          <p:nvPr/>
        </p:nvSpPr>
        <p:spPr>
          <a:xfrm>
            <a:off x="538178" y="742781"/>
            <a:ext cx="5899705" cy="1512463"/>
          </a:xfrm>
          <a:prstGeom prst="rect">
            <a:avLst/>
          </a:prstGeom>
          <a:noFill/>
        </p:spPr>
        <p:txBody>
          <a:bodyPr rot="0" spcFirstLastPara="0" vertOverflow="overflow" horzOverflow="overflow" vert="horz" wrap="square" lIns="91439" tIns="45719" rIns="91439" bIns="45719" numCol="1" spcCol="0" rtlCol="0" fromWordArt="0" anchor="t" anchorCtr="0" forceAA="0" compatLnSpc="1">
            <a:prstTxWarp prst="textNoShape">
              <a:avLst/>
            </a:prstTxWarp>
            <a:spAutoFit/>
          </a:bodyPr>
          <a:lstStyle/>
          <a:p>
            <a:pPr defTabSz="914309">
              <a:defRPr/>
            </a:pPr>
            <a:r>
              <a:rPr lang="en-US" sz="4614">
                <a:solidFill>
                  <a:srgbClr val="003767"/>
                </a:solidFill>
                <a:latin typeface="Lato Black"/>
                <a:ea typeface="Lato Black"/>
                <a:cs typeface="Lato Black"/>
                <a:sym typeface="Arial"/>
              </a:rPr>
              <a:t>What Is </a:t>
            </a:r>
            <a:r>
              <a:rPr lang="en-US" sz="4614">
                <a:solidFill>
                  <a:srgbClr val="F59F1A"/>
                </a:solidFill>
                <a:latin typeface="Lato Black"/>
                <a:ea typeface="Lato Black"/>
                <a:cs typeface="Lato Black"/>
                <a:sym typeface="Arial"/>
              </a:rPr>
              <a:t>Working</a:t>
            </a:r>
            <a:r>
              <a:rPr lang="en-US" sz="4614">
                <a:solidFill>
                  <a:srgbClr val="003767"/>
                </a:solidFill>
                <a:latin typeface="Lato Black"/>
                <a:ea typeface="Lato Black"/>
                <a:cs typeface="Lato Black"/>
                <a:sym typeface="Arial"/>
              </a:rPr>
              <a:t> To </a:t>
            </a:r>
          </a:p>
          <a:p>
            <a:pPr defTabSz="914309">
              <a:defRPr/>
            </a:pPr>
            <a:r>
              <a:rPr lang="en-US" sz="4614" b="1" i="1">
                <a:solidFill>
                  <a:srgbClr val="DB5A25"/>
                </a:solidFill>
                <a:latin typeface="Lato"/>
                <a:ea typeface="Lato Black"/>
                <a:cs typeface="Lato Black"/>
                <a:sym typeface="Arial"/>
              </a:rPr>
              <a:t>Prevent Evictions?</a:t>
            </a:r>
            <a:endParaRPr lang="en-US" sz="2564" b="1" i="1" kern="0">
              <a:solidFill>
                <a:srgbClr val="DB5A25"/>
              </a:solidFill>
              <a:latin typeface="Lato"/>
              <a:cs typeface="Arial"/>
              <a:sym typeface="Arial"/>
            </a:endParaRPr>
          </a:p>
        </p:txBody>
      </p:sp>
      <p:cxnSp>
        <p:nvCxnSpPr>
          <p:cNvPr id="3" name="Straight Connector 2">
            <a:extLst>
              <a:ext uri="{FF2B5EF4-FFF2-40B4-BE49-F238E27FC236}">
                <a16:creationId xmlns:a16="http://schemas.microsoft.com/office/drawing/2014/main" id="{16C2253C-7854-42BC-F235-086EDDCC87FC}"/>
              </a:ext>
            </a:extLst>
          </p:cNvPr>
          <p:cNvCxnSpPr>
            <a:cxnSpLocks/>
          </p:cNvCxnSpPr>
          <p:nvPr/>
        </p:nvCxnSpPr>
        <p:spPr>
          <a:xfrm>
            <a:off x="-418750" y="2408080"/>
            <a:ext cx="667702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761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p:nvPr/>
        </p:nvSpPr>
        <p:spPr>
          <a:xfrm>
            <a:off x="309533" y="193133"/>
            <a:ext cx="2305600" cy="1989600"/>
          </a:xfrm>
          <a:prstGeom prst="rect">
            <a:avLst/>
          </a:prstGeom>
          <a:noFill/>
          <a:ln>
            <a:noFill/>
          </a:ln>
        </p:spPr>
        <p:txBody>
          <a:bodyPr spcFirstLastPara="1" wrap="square" lIns="121900" tIns="121900" rIns="121900" bIns="121900" anchor="t" anchorCtr="0">
            <a:noAutofit/>
          </a:bodyPr>
          <a:lstStyle/>
          <a:p>
            <a:pPr>
              <a:buClr>
                <a:srgbClr val="000000"/>
              </a:buClr>
              <a:buSzPts val="1700"/>
            </a:pPr>
            <a:r>
              <a:rPr lang="en" sz="2267" b="1">
                <a:solidFill>
                  <a:schemeClr val="lt1"/>
                </a:solidFill>
                <a:latin typeface="Spectral"/>
                <a:ea typeface="Spectral"/>
                <a:cs typeface="Spectral"/>
                <a:sym typeface="Spectral"/>
              </a:rPr>
              <a:t>Outcomes in LOTD Courts since LOTD (Jan 2023-May 2025)</a:t>
            </a:r>
            <a:endParaRPr sz="133">
              <a:solidFill>
                <a:srgbClr val="000000"/>
              </a:solidFill>
              <a:latin typeface="Calibri"/>
              <a:ea typeface="Calibri"/>
              <a:cs typeface="Calibri"/>
              <a:sym typeface="Calibri"/>
            </a:endParaRPr>
          </a:p>
        </p:txBody>
      </p:sp>
      <p:pic>
        <p:nvPicPr>
          <p:cNvPr id="300" name="Google Shape;300;p20"/>
          <p:cNvPicPr preferRelativeResize="0"/>
          <p:nvPr/>
        </p:nvPicPr>
        <p:blipFill rotWithShape="1">
          <a:blip r:embed="rId3">
            <a:alphaModFix/>
          </a:blip>
          <a:srcRect/>
          <a:stretch/>
        </p:blipFill>
        <p:spPr>
          <a:xfrm>
            <a:off x="2615134" y="369100"/>
            <a:ext cx="9170468" cy="6119808"/>
          </a:xfrm>
          <a:prstGeom prst="rect">
            <a:avLst/>
          </a:prstGeom>
          <a:noFill/>
          <a:ln>
            <a:noFill/>
          </a:ln>
        </p:spPr>
      </p:pic>
    </p:spTree>
    <p:extLst>
      <p:ext uri="{BB962C8B-B14F-4D97-AF65-F5344CB8AC3E}">
        <p14:creationId xmlns:p14="http://schemas.microsoft.com/office/powerpoint/2010/main" val="2971532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p:nvPr/>
        </p:nvSpPr>
        <p:spPr>
          <a:xfrm>
            <a:off x="416524" y="4480298"/>
            <a:ext cx="1843600" cy="1395470"/>
          </a:xfrm>
          <a:prstGeom prst="rect">
            <a:avLst/>
          </a:prstGeom>
          <a:noFill/>
          <a:ln>
            <a:noFill/>
          </a:ln>
        </p:spPr>
        <p:txBody>
          <a:bodyPr spcFirstLastPara="1" wrap="square" lIns="121900" tIns="121900" rIns="121900" bIns="121900" anchor="t" anchorCtr="0">
            <a:spAutoFit/>
          </a:bodyPr>
          <a:lstStyle/>
          <a:p>
            <a:pPr>
              <a:buClr>
                <a:srgbClr val="000000"/>
              </a:buClr>
              <a:buSzPts val="1400"/>
            </a:pPr>
            <a:r>
              <a:rPr lang="en" sz="1867">
                <a:solidFill>
                  <a:srgbClr val="000000"/>
                </a:solidFill>
                <a:highlight>
                  <a:schemeClr val="dk1"/>
                </a:highlight>
                <a:latin typeface="Calibri"/>
                <a:ea typeface="Calibri"/>
                <a:cs typeface="Calibri"/>
                <a:sym typeface="Calibri"/>
              </a:rPr>
              <a:t>60% positive outcome rate vs ~14% historic rate</a:t>
            </a:r>
            <a:endParaRPr sz="1867">
              <a:solidFill>
                <a:srgbClr val="000000"/>
              </a:solidFill>
              <a:highlight>
                <a:schemeClr val="dk1"/>
              </a:highlight>
              <a:latin typeface="Calibri"/>
              <a:ea typeface="Calibri"/>
              <a:cs typeface="Calibri"/>
              <a:sym typeface="Calibri"/>
            </a:endParaRPr>
          </a:p>
        </p:txBody>
      </p:sp>
      <p:sp>
        <p:nvSpPr>
          <p:cNvPr id="306" name="Google Shape;306;p21"/>
          <p:cNvSpPr/>
          <p:nvPr/>
        </p:nvSpPr>
        <p:spPr>
          <a:xfrm>
            <a:off x="415063" y="4621601"/>
            <a:ext cx="127200" cy="116000"/>
          </a:xfrm>
          <a:prstGeom prst="sun">
            <a:avLst>
              <a:gd name="adj" fmla="val 25000"/>
            </a:avLst>
          </a:prstGeom>
          <a:solidFill>
            <a:srgbClr val="00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7" name="Google Shape;307;p21"/>
          <p:cNvSpPr txBox="1"/>
          <p:nvPr/>
        </p:nvSpPr>
        <p:spPr>
          <a:xfrm>
            <a:off x="416524" y="1514395"/>
            <a:ext cx="1843600" cy="1970114"/>
          </a:xfrm>
          <a:prstGeom prst="rect">
            <a:avLst/>
          </a:prstGeom>
          <a:noFill/>
          <a:ln>
            <a:noFill/>
          </a:ln>
        </p:spPr>
        <p:txBody>
          <a:bodyPr spcFirstLastPara="1" wrap="square" lIns="121900" tIns="121900" rIns="121900" bIns="121900" anchor="t" anchorCtr="0">
            <a:spAutoFit/>
          </a:bodyPr>
          <a:lstStyle/>
          <a:p>
            <a:pPr>
              <a:buClr>
                <a:srgbClr val="000000"/>
              </a:buClr>
              <a:buSzPts val="1400"/>
            </a:pPr>
            <a:r>
              <a:rPr lang="en" sz="1867">
                <a:solidFill>
                  <a:srgbClr val="000000"/>
                </a:solidFill>
                <a:highlight>
                  <a:schemeClr val="dk1"/>
                </a:highlight>
                <a:latin typeface="Calibri"/>
                <a:ea typeface="Calibri"/>
                <a:cs typeface="Calibri"/>
                <a:sym typeface="Calibri"/>
              </a:rPr>
              <a:t>40% FFP rate vs ~85% historic rate; 67.5% of which can be remedied with rental assistance</a:t>
            </a:r>
            <a:endParaRPr sz="1867">
              <a:solidFill>
                <a:srgbClr val="000000"/>
              </a:solidFill>
              <a:highlight>
                <a:schemeClr val="dk1"/>
              </a:highlight>
              <a:latin typeface="Calibri"/>
              <a:ea typeface="Calibri"/>
              <a:cs typeface="Calibri"/>
              <a:sym typeface="Calibri"/>
            </a:endParaRPr>
          </a:p>
        </p:txBody>
      </p:sp>
      <p:sp>
        <p:nvSpPr>
          <p:cNvPr id="308" name="Google Shape;308;p21"/>
          <p:cNvSpPr/>
          <p:nvPr/>
        </p:nvSpPr>
        <p:spPr>
          <a:xfrm>
            <a:off x="415063" y="1675201"/>
            <a:ext cx="127200" cy="116000"/>
          </a:xfrm>
          <a:prstGeom prst="sun">
            <a:avLst>
              <a:gd name="adj" fmla="val 25000"/>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9" name="Google Shape;309;p21"/>
          <p:cNvSpPr txBox="1"/>
          <p:nvPr/>
        </p:nvSpPr>
        <p:spPr>
          <a:xfrm>
            <a:off x="317413" y="241835"/>
            <a:ext cx="2556000" cy="512857"/>
          </a:xfrm>
          <a:prstGeom prst="rect">
            <a:avLst/>
          </a:prstGeom>
          <a:noFill/>
          <a:ln>
            <a:noFill/>
          </a:ln>
        </p:spPr>
        <p:txBody>
          <a:bodyPr spcFirstLastPara="1" wrap="square" lIns="121900" tIns="121900" rIns="121900" bIns="121900" anchor="t" anchorCtr="0">
            <a:spAutoFit/>
          </a:bodyPr>
          <a:lstStyle/>
          <a:p>
            <a:pPr>
              <a:buClr>
                <a:srgbClr val="000000"/>
              </a:buClr>
              <a:buSzPts val="1300"/>
            </a:pPr>
            <a:r>
              <a:rPr lang="en" sz="1733" u="sng">
                <a:solidFill>
                  <a:srgbClr val="000000"/>
                </a:solidFill>
                <a:latin typeface="Calibri"/>
                <a:ea typeface="Calibri"/>
                <a:cs typeface="Calibri"/>
                <a:sym typeface="Calibri"/>
              </a:rPr>
              <a:t>11/1/2022 - 5/27/2025</a:t>
            </a:r>
            <a:endParaRPr sz="1733" u="sng">
              <a:solidFill>
                <a:srgbClr val="000000"/>
              </a:solidFill>
              <a:latin typeface="Calibri"/>
              <a:ea typeface="Calibri"/>
              <a:cs typeface="Calibri"/>
              <a:sym typeface="Calibri"/>
            </a:endParaRPr>
          </a:p>
        </p:txBody>
      </p:sp>
      <p:pic>
        <p:nvPicPr>
          <p:cNvPr id="310" name="Google Shape;310;p21"/>
          <p:cNvPicPr preferRelativeResize="0"/>
          <p:nvPr/>
        </p:nvPicPr>
        <p:blipFill rotWithShape="1">
          <a:blip r:embed="rId3">
            <a:alphaModFix/>
          </a:blip>
          <a:srcRect/>
          <a:stretch/>
        </p:blipFill>
        <p:spPr>
          <a:xfrm>
            <a:off x="2541901" y="313967"/>
            <a:ext cx="2878233" cy="6230067"/>
          </a:xfrm>
          <a:prstGeom prst="rect">
            <a:avLst/>
          </a:prstGeom>
          <a:noFill/>
          <a:ln>
            <a:noFill/>
          </a:ln>
        </p:spPr>
      </p:pic>
      <p:pic>
        <p:nvPicPr>
          <p:cNvPr id="311" name="Google Shape;311;p21"/>
          <p:cNvPicPr preferRelativeResize="0"/>
          <p:nvPr/>
        </p:nvPicPr>
        <p:blipFill rotWithShape="1">
          <a:blip r:embed="rId4">
            <a:alphaModFix/>
          </a:blip>
          <a:srcRect/>
          <a:stretch/>
        </p:blipFill>
        <p:spPr>
          <a:xfrm>
            <a:off x="5347633" y="313967"/>
            <a:ext cx="1609867" cy="6230067"/>
          </a:xfrm>
          <a:prstGeom prst="rect">
            <a:avLst/>
          </a:prstGeom>
          <a:noFill/>
          <a:ln>
            <a:noFill/>
          </a:ln>
        </p:spPr>
      </p:pic>
      <p:pic>
        <p:nvPicPr>
          <p:cNvPr id="312" name="Google Shape;312;p21"/>
          <p:cNvPicPr preferRelativeResize="0"/>
          <p:nvPr/>
        </p:nvPicPr>
        <p:blipFill rotWithShape="1">
          <a:blip r:embed="rId5">
            <a:alphaModFix/>
          </a:blip>
          <a:srcRect t="2410"/>
          <a:stretch/>
        </p:blipFill>
        <p:spPr>
          <a:xfrm>
            <a:off x="6729567" y="277901"/>
            <a:ext cx="4828100" cy="6302201"/>
          </a:xfrm>
          <a:prstGeom prst="rect">
            <a:avLst/>
          </a:prstGeom>
          <a:noFill/>
          <a:ln>
            <a:noFill/>
          </a:ln>
        </p:spPr>
      </p:pic>
    </p:spTree>
    <p:extLst>
      <p:ext uri="{BB962C8B-B14F-4D97-AF65-F5344CB8AC3E}">
        <p14:creationId xmlns:p14="http://schemas.microsoft.com/office/powerpoint/2010/main" val="3353747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2"/>
          <p:cNvSpPr txBox="1">
            <a:spLocks noGrp="1"/>
          </p:cNvSpPr>
          <p:nvPr>
            <p:ph type="title"/>
          </p:nvPr>
        </p:nvSpPr>
        <p:spPr>
          <a:xfrm>
            <a:off x="487133" y="486500"/>
            <a:ext cx="7491600" cy="860400"/>
          </a:xfrm>
          <a:prstGeom prst="rect">
            <a:avLst/>
          </a:prstGeom>
          <a:noFill/>
          <a:ln>
            <a:noFill/>
          </a:ln>
        </p:spPr>
        <p:txBody>
          <a:bodyPr spcFirstLastPara="1" vert="horz" wrap="square" lIns="121900" tIns="121900" rIns="121900" bIns="121900" rtlCol="0" anchor="t" anchorCtr="0">
            <a:normAutofit/>
          </a:bodyPr>
          <a:lstStyle/>
          <a:p>
            <a:pPr>
              <a:buSzPct val="111111"/>
            </a:pPr>
            <a:r>
              <a:rPr lang="en" b="1">
                <a:latin typeface="Spectral"/>
                <a:ea typeface="Spectral"/>
                <a:cs typeface="Spectral"/>
                <a:sym typeface="Spectral"/>
              </a:rPr>
              <a:t> LOTD Successes &amp; Testimonials</a:t>
            </a:r>
            <a:endParaRPr b="1">
              <a:latin typeface="Spectral"/>
              <a:ea typeface="Spectral"/>
              <a:cs typeface="Spectral"/>
              <a:sym typeface="Spectral"/>
            </a:endParaRPr>
          </a:p>
        </p:txBody>
      </p:sp>
      <p:sp>
        <p:nvSpPr>
          <p:cNvPr id="318" name="Google Shape;318;p22"/>
          <p:cNvSpPr txBox="1"/>
          <p:nvPr/>
        </p:nvSpPr>
        <p:spPr>
          <a:xfrm>
            <a:off x="892033" y="3257333"/>
            <a:ext cx="4329200" cy="10260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600"/>
            </a:pPr>
            <a:r>
              <a:rPr lang="en" sz="2133">
                <a:solidFill>
                  <a:srgbClr val="000000"/>
                </a:solidFill>
                <a:latin typeface="Calibri"/>
                <a:ea typeface="Calibri"/>
                <a:cs typeface="Calibri"/>
                <a:sym typeface="Calibri"/>
              </a:rPr>
              <a:t>60% positive outcome rate vs. ~14% historic rate</a:t>
            </a:r>
            <a:endParaRPr sz="2133">
              <a:solidFill>
                <a:srgbClr val="000000"/>
              </a:solidFill>
              <a:latin typeface="Calibri"/>
              <a:ea typeface="Calibri"/>
              <a:cs typeface="Calibri"/>
              <a:sym typeface="Calibri"/>
            </a:endParaRPr>
          </a:p>
        </p:txBody>
      </p:sp>
      <p:sp>
        <p:nvSpPr>
          <p:cNvPr id="319" name="Google Shape;319;p22"/>
          <p:cNvSpPr txBox="1"/>
          <p:nvPr/>
        </p:nvSpPr>
        <p:spPr>
          <a:xfrm>
            <a:off x="892033" y="4661767"/>
            <a:ext cx="4329200" cy="13428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600"/>
            </a:pPr>
            <a:r>
              <a:rPr lang="en" sz="2133">
                <a:solidFill>
                  <a:srgbClr val="000000"/>
                </a:solidFill>
                <a:latin typeface="Calibri"/>
                <a:ea typeface="Calibri"/>
                <a:cs typeface="Calibri"/>
                <a:sym typeface="Calibri"/>
              </a:rPr>
              <a:t>Additionally, 67.5% of those that are judged against can have their judgment remedied with rental assistance!</a:t>
            </a:r>
            <a:endParaRPr sz="2133">
              <a:solidFill>
                <a:srgbClr val="000000"/>
              </a:solidFill>
              <a:latin typeface="Calibri"/>
              <a:ea typeface="Calibri"/>
              <a:cs typeface="Calibri"/>
              <a:sym typeface="Calibri"/>
            </a:endParaRPr>
          </a:p>
        </p:txBody>
      </p:sp>
      <p:sp>
        <p:nvSpPr>
          <p:cNvPr id="320" name="Google Shape;320;p22"/>
          <p:cNvSpPr txBox="1"/>
          <p:nvPr/>
        </p:nvSpPr>
        <p:spPr>
          <a:xfrm>
            <a:off x="892033" y="1396867"/>
            <a:ext cx="4329200" cy="14820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t" anchorCtr="0">
            <a:noAutofit/>
          </a:bodyPr>
          <a:lstStyle/>
          <a:p>
            <a:pPr algn="ctr">
              <a:buClr>
                <a:srgbClr val="000000"/>
              </a:buClr>
              <a:buSzPts val="2000"/>
            </a:pPr>
            <a:r>
              <a:rPr lang="en" sz="2667" b="1">
                <a:solidFill>
                  <a:srgbClr val="222222"/>
                </a:solidFill>
                <a:latin typeface="Calibri"/>
                <a:ea typeface="Calibri"/>
                <a:cs typeface="Calibri"/>
                <a:sym typeface="Calibri"/>
              </a:rPr>
              <a:t>400% increase in the positive outcome rate over the historic rate!</a:t>
            </a:r>
            <a:endParaRPr sz="2667" b="1">
              <a:solidFill>
                <a:srgbClr val="222222"/>
              </a:solidFill>
              <a:latin typeface="Calibri"/>
              <a:ea typeface="Calibri"/>
              <a:cs typeface="Calibri"/>
              <a:sym typeface="Calibri"/>
            </a:endParaRPr>
          </a:p>
        </p:txBody>
      </p:sp>
      <p:sp>
        <p:nvSpPr>
          <p:cNvPr id="321" name="Google Shape;321;p22"/>
          <p:cNvSpPr txBox="1"/>
          <p:nvPr/>
        </p:nvSpPr>
        <p:spPr>
          <a:xfrm>
            <a:off x="5635567" y="4827533"/>
            <a:ext cx="5770000" cy="11772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600"/>
            </a:pPr>
            <a:r>
              <a:rPr lang="en" sz="2133">
                <a:solidFill>
                  <a:srgbClr val="000000"/>
                </a:solidFill>
                <a:latin typeface="Calibri"/>
                <a:ea typeface="Calibri"/>
                <a:cs typeface="Calibri"/>
                <a:sym typeface="Calibri"/>
              </a:rPr>
              <a:t>More than $3.9M in rental arrears paid for by rental assistance</a:t>
            </a:r>
            <a:endParaRPr sz="2133">
              <a:solidFill>
                <a:srgbClr val="000000"/>
              </a:solidFill>
              <a:latin typeface="Calibri"/>
              <a:ea typeface="Calibri"/>
              <a:cs typeface="Calibri"/>
              <a:sym typeface="Calibri"/>
            </a:endParaRPr>
          </a:p>
        </p:txBody>
      </p:sp>
      <p:sp>
        <p:nvSpPr>
          <p:cNvPr id="322" name="Google Shape;322;p22"/>
          <p:cNvSpPr txBox="1"/>
          <p:nvPr/>
        </p:nvSpPr>
        <p:spPr>
          <a:xfrm>
            <a:off x="5635667" y="1396867"/>
            <a:ext cx="5770000" cy="17684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nSpc>
                <a:spcPct val="115000"/>
              </a:lnSpc>
              <a:buClr>
                <a:srgbClr val="000000"/>
              </a:buClr>
              <a:buSzPts val="1600"/>
            </a:pPr>
            <a:r>
              <a:rPr lang="en" sz="2133" i="1">
                <a:solidFill>
                  <a:srgbClr val="000000"/>
                </a:solidFill>
                <a:highlight>
                  <a:schemeClr val="dk1"/>
                </a:highlight>
                <a:latin typeface="Arial"/>
                <a:ea typeface="Arial"/>
                <a:cs typeface="Arial"/>
                <a:sym typeface="Arial"/>
              </a:rPr>
              <a:t>Everyone was respectful I never felt judged which is why it took so long for me to seek assistance out of fear of being judged. Everyone was efficient and always willing to help when needed. </a:t>
            </a:r>
            <a:r>
              <a:rPr lang="en" sz="2133">
                <a:solidFill>
                  <a:srgbClr val="000000"/>
                </a:solidFill>
                <a:highlight>
                  <a:schemeClr val="dk1"/>
                </a:highlight>
                <a:latin typeface="Arial"/>
                <a:ea typeface="Arial"/>
                <a:cs typeface="Arial"/>
                <a:sym typeface="Arial"/>
              </a:rPr>
              <a:t>- Tenant</a:t>
            </a:r>
            <a:endParaRPr sz="2667">
              <a:solidFill>
                <a:srgbClr val="000000"/>
              </a:solidFill>
              <a:latin typeface="Calibri"/>
              <a:ea typeface="Calibri"/>
              <a:cs typeface="Calibri"/>
              <a:sym typeface="Calibri"/>
            </a:endParaRPr>
          </a:p>
        </p:txBody>
      </p:sp>
      <p:sp>
        <p:nvSpPr>
          <p:cNvPr id="323" name="Google Shape;323;p22"/>
          <p:cNvSpPr txBox="1"/>
          <p:nvPr/>
        </p:nvSpPr>
        <p:spPr>
          <a:xfrm>
            <a:off x="5635667" y="3566200"/>
            <a:ext cx="5770000" cy="860400"/>
          </a:xfrm>
          <a:prstGeom prst="rect">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nSpc>
                <a:spcPct val="115000"/>
              </a:lnSpc>
              <a:buClr>
                <a:srgbClr val="000000"/>
              </a:buClr>
              <a:buSzPts val="1500"/>
            </a:pPr>
            <a:r>
              <a:rPr lang="en" sz="2000">
                <a:solidFill>
                  <a:srgbClr val="000000"/>
                </a:solidFill>
                <a:highlight>
                  <a:srgbClr val="FFFFFF"/>
                </a:highlight>
                <a:latin typeface="Arial"/>
                <a:ea typeface="Arial"/>
                <a:cs typeface="Arial"/>
                <a:sym typeface="Arial"/>
              </a:rPr>
              <a:t>Great program, equally beneficial to both tenant and landlord. - Landlord</a:t>
            </a:r>
            <a:endParaRPr sz="2533">
              <a:solidFill>
                <a:srgbClr val="000000"/>
              </a:solidFill>
              <a:latin typeface="Arial"/>
              <a:ea typeface="Arial"/>
              <a:cs typeface="Arial"/>
              <a:sym typeface="Arial"/>
            </a:endParaRPr>
          </a:p>
        </p:txBody>
      </p:sp>
    </p:spTree>
    <p:extLst>
      <p:ext uri="{BB962C8B-B14F-4D97-AF65-F5344CB8AC3E}">
        <p14:creationId xmlns:p14="http://schemas.microsoft.com/office/powerpoint/2010/main" val="340510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title"/>
          </p:nvPr>
        </p:nvSpPr>
        <p:spPr>
          <a:prstGeom prst="rect">
            <a:avLst/>
          </a:prstGeom>
          <a:noFill/>
          <a:ln>
            <a:noFill/>
          </a:ln>
        </p:spPr>
        <p:txBody>
          <a:bodyPr spcFirstLastPara="1" vert="horz" wrap="square" lIns="121900" tIns="121900" rIns="121900" bIns="121900" rtlCol="0" anchor="ctr" anchorCtr="0">
            <a:normAutofit/>
          </a:bodyPr>
          <a:lstStyle/>
          <a:p>
            <a:r>
              <a:rPr lang="en" b="1"/>
              <a:t>Landlord Successes</a:t>
            </a:r>
            <a:endParaRPr b="1"/>
          </a:p>
        </p:txBody>
      </p:sp>
    </p:spTree>
    <p:extLst>
      <p:ext uri="{BB962C8B-B14F-4D97-AF65-F5344CB8AC3E}">
        <p14:creationId xmlns:p14="http://schemas.microsoft.com/office/powerpoint/2010/main" val="3463531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
          <p:cNvSpPr txBox="1">
            <a:spLocks noGrp="1"/>
          </p:cNvSpPr>
          <p:nvPr>
            <p:ph type="title"/>
          </p:nvPr>
        </p:nvSpPr>
        <p:spPr>
          <a:xfrm>
            <a:off x="685800" y="517867"/>
            <a:ext cx="10007600" cy="942000"/>
          </a:xfrm>
          <a:prstGeom prst="rect">
            <a:avLst/>
          </a:prstGeom>
          <a:noFill/>
          <a:ln>
            <a:noFill/>
          </a:ln>
        </p:spPr>
        <p:txBody>
          <a:bodyPr spcFirstLastPara="1" vert="horz" wrap="square" lIns="121900" tIns="121900" rIns="121900" bIns="121900" rtlCol="0" anchor="t" anchorCtr="0">
            <a:normAutofit/>
          </a:bodyPr>
          <a:lstStyle/>
          <a:p>
            <a:r>
              <a:rPr lang="en" b="1">
                <a:latin typeface="Spectral"/>
                <a:ea typeface="Spectral"/>
                <a:cs typeface="Spectral"/>
                <a:sym typeface="Spectral"/>
              </a:rPr>
              <a:t>Landlord Experience</a:t>
            </a:r>
            <a:endParaRPr b="1">
              <a:latin typeface="Spectral"/>
              <a:ea typeface="Spectral"/>
              <a:cs typeface="Spectral"/>
              <a:sym typeface="Spectral"/>
            </a:endParaRPr>
          </a:p>
        </p:txBody>
      </p:sp>
      <p:sp>
        <p:nvSpPr>
          <p:cNvPr id="334" name="Google Shape;334;p24"/>
          <p:cNvSpPr txBox="1">
            <a:spLocks noGrp="1"/>
          </p:cNvSpPr>
          <p:nvPr>
            <p:ph type="body" idx="1"/>
          </p:nvPr>
        </p:nvSpPr>
        <p:spPr>
          <a:xfrm>
            <a:off x="843400" y="1459867"/>
            <a:ext cx="10505200" cy="4689200"/>
          </a:xfrm>
          <a:prstGeom prst="rect">
            <a:avLst/>
          </a:prstGeom>
          <a:noFill/>
          <a:ln>
            <a:noFill/>
          </a:ln>
        </p:spPr>
        <p:txBody>
          <a:bodyPr spcFirstLastPara="1" vert="horz" wrap="square" lIns="121900" tIns="121900" rIns="121900" bIns="121900" rtlCol="0" anchor="t" anchorCtr="0">
            <a:noAutofit/>
          </a:bodyPr>
          <a:lstStyle/>
          <a:p>
            <a:pPr indent="-423323">
              <a:spcBef>
                <a:spcPts val="1600"/>
              </a:spcBef>
              <a:buSzPts val="1400"/>
              <a:buFont typeface="Arial"/>
              <a:buChar char="❖"/>
            </a:pPr>
            <a:r>
              <a:rPr lang="en" sz="1867">
                <a:solidFill>
                  <a:srgbClr val="000000"/>
                </a:solidFill>
              </a:rPr>
              <a:t>Mutual Benefit - Residents are served with safe, decent uninterrupted housing. Landlords received revenue to meet their ongoing obligations.</a:t>
            </a:r>
            <a:br>
              <a:rPr lang="en" sz="1867">
                <a:solidFill>
                  <a:srgbClr val="000000"/>
                </a:solidFill>
              </a:rPr>
            </a:br>
            <a:endParaRPr sz="1867">
              <a:solidFill>
                <a:srgbClr val="000000"/>
              </a:solidFill>
            </a:endParaRPr>
          </a:p>
          <a:p>
            <a:pPr indent="-423323">
              <a:lnSpc>
                <a:spcPct val="200000"/>
              </a:lnSpc>
              <a:buSzPts val="1400"/>
              <a:buFont typeface="Arial"/>
              <a:buChar char="❖"/>
            </a:pPr>
            <a:r>
              <a:rPr lang="en" sz="1867"/>
              <a:t>Cost Savings - Reduced expense of court time, spending on legal and uncertain court outcomes.</a:t>
            </a:r>
            <a:endParaRPr sz="1867"/>
          </a:p>
          <a:p>
            <a:pPr indent="-423323">
              <a:lnSpc>
                <a:spcPct val="200000"/>
              </a:lnSpc>
              <a:buSzPts val="1400"/>
              <a:buFont typeface="Arial"/>
              <a:buChar char="❖"/>
            </a:pPr>
            <a:r>
              <a:rPr lang="en" sz="1867"/>
              <a:t>Protect our residents - Court diversion prevents collection actions from stigmatizing residents</a:t>
            </a:r>
            <a:endParaRPr sz="1867"/>
          </a:p>
          <a:p>
            <a:pPr indent="-423323">
              <a:buSzPts val="1400"/>
              <a:buFont typeface="Arial"/>
              <a:buChar char="❖"/>
            </a:pPr>
            <a:r>
              <a:rPr lang="en" sz="1867">
                <a:solidFill>
                  <a:srgbClr val="000000"/>
                </a:solidFill>
              </a:rPr>
              <a:t>Personal Insight: Participation in CARES, ERAP, and rental assistance programs has ensured timely rent payments, enhancing financial stability for my properties. </a:t>
            </a:r>
            <a:br>
              <a:rPr lang="en" sz="1867">
                <a:solidFill>
                  <a:srgbClr val="000000"/>
                </a:solidFill>
              </a:rPr>
            </a:br>
            <a:endParaRPr sz="1867">
              <a:solidFill>
                <a:srgbClr val="000000"/>
              </a:solidFill>
            </a:endParaRPr>
          </a:p>
          <a:p>
            <a:pPr indent="-423323">
              <a:buSzPts val="1400"/>
              <a:buFont typeface="Arial"/>
              <a:buChar char="❖"/>
            </a:pPr>
            <a:r>
              <a:rPr lang="en" sz="1867">
                <a:solidFill>
                  <a:srgbClr val="000000"/>
                </a:solidFill>
              </a:rPr>
              <a:t>393 resident families at properties managed by Brandywine Communities have received rental assistance through ERAP and AHSC.</a:t>
            </a:r>
            <a:br>
              <a:rPr lang="en" sz="1867">
                <a:solidFill>
                  <a:srgbClr val="000000"/>
                </a:solidFill>
              </a:rPr>
            </a:br>
            <a:endParaRPr sz="1867">
              <a:solidFill>
                <a:srgbClr val="000000"/>
              </a:solidFill>
            </a:endParaRPr>
          </a:p>
          <a:p>
            <a:pPr indent="-423323">
              <a:buSzPts val="1400"/>
              <a:buFont typeface="Arial"/>
              <a:buChar char="❖"/>
            </a:pPr>
            <a:r>
              <a:rPr lang="en" sz="1867">
                <a:solidFill>
                  <a:srgbClr val="000000"/>
                </a:solidFill>
              </a:rPr>
              <a:t>Brandywine has participated in hundreds of mediations with residents through JMP.</a:t>
            </a:r>
            <a:endParaRPr sz="1867">
              <a:solidFill>
                <a:srgbClr val="000000"/>
              </a:solidFill>
            </a:endParaRPr>
          </a:p>
          <a:p>
            <a:pPr indent="0">
              <a:spcBef>
                <a:spcPts val="1600"/>
              </a:spcBef>
              <a:spcAft>
                <a:spcPts val="1600"/>
              </a:spcAft>
              <a:buNone/>
            </a:pPr>
            <a:endParaRPr sz="1867">
              <a:solidFill>
                <a:srgbClr val="000000"/>
              </a:solidFill>
            </a:endParaRPr>
          </a:p>
        </p:txBody>
      </p:sp>
    </p:spTree>
    <p:extLst>
      <p:ext uri="{BB962C8B-B14F-4D97-AF65-F5344CB8AC3E}">
        <p14:creationId xmlns:p14="http://schemas.microsoft.com/office/powerpoint/2010/main" val="1457209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acb58d04c1_0_10"/>
          <p:cNvSpPr txBox="1">
            <a:spLocks noGrp="1"/>
          </p:cNvSpPr>
          <p:nvPr>
            <p:ph type="title"/>
          </p:nvPr>
        </p:nvSpPr>
        <p:spPr>
          <a:prstGeom prst="rect">
            <a:avLst/>
          </a:prstGeom>
          <a:noFill/>
          <a:ln>
            <a:noFill/>
          </a:ln>
        </p:spPr>
        <p:txBody>
          <a:bodyPr spcFirstLastPara="1" vert="horz" wrap="square" lIns="121900" tIns="121900" rIns="121900" bIns="121900" rtlCol="0" anchor="ctr" anchorCtr="0">
            <a:normAutofit/>
          </a:bodyPr>
          <a:lstStyle/>
          <a:p>
            <a:r>
              <a:rPr lang="en" b="1"/>
              <a:t>Building and Sustaining </a:t>
            </a:r>
            <a:endParaRPr b="1"/>
          </a:p>
          <a:p>
            <a:r>
              <a:rPr lang="en" b="1"/>
              <a:t>an Ecosystem</a:t>
            </a:r>
            <a:endParaRPr b="1"/>
          </a:p>
        </p:txBody>
      </p:sp>
    </p:spTree>
    <p:extLst>
      <p:ext uri="{BB962C8B-B14F-4D97-AF65-F5344CB8AC3E}">
        <p14:creationId xmlns:p14="http://schemas.microsoft.com/office/powerpoint/2010/main" val="3423986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6"/>
          <p:cNvSpPr txBox="1">
            <a:spLocks noGrp="1"/>
          </p:cNvSpPr>
          <p:nvPr>
            <p:ph type="title"/>
          </p:nvPr>
        </p:nvSpPr>
        <p:spPr>
          <a:xfrm>
            <a:off x="803667" y="461100"/>
            <a:ext cx="10007600" cy="1272800"/>
          </a:xfrm>
          <a:prstGeom prst="rect">
            <a:avLst/>
          </a:prstGeom>
          <a:noFill/>
          <a:ln>
            <a:noFill/>
          </a:ln>
        </p:spPr>
        <p:txBody>
          <a:bodyPr spcFirstLastPara="1" vert="horz" wrap="square" lIns="121900" tIns="121900" rIns="121900" bIns="121900" rtlCol="0" anchor="t" anchorCtr="0">
            <a:normAutofit/>
          </a:bodyPr>
          <a:lstStyle/>
          <a:p>
            <a:r>
              <a:rPr lang="en" b="1">
                <a:latin typeface="Spectral"/>
                <a:ea typeface="Spectral"/>
                <a:cs typeface="Spectral"/>
                <a:sym typeface="Spectral"/>
              </a:rPr>
              <a:t>Collaboration is Key</a:t>
            </a:r>
            <a:endParaRPr b="1">
              <a:latin typeface="Spectral"/>
              <a:ea typeface="Spectral"/>
              <a:cs typeface="Spectral"/>
              <a:sym typeface="Spectral"/>
            </a:endParaRPr>
          </a:p>
        </p:txBody>
      </p:sp>
      <p:pic>
        <p:nvPicPr>
          <p:cNvPr id="345" name="Google Shape;345;p26"/>
          <p:cNvPicPr preferRelativeResize="0"/>
          <p:nvPr/>
        </p:nvPicPr>
        <p:blipFill>
          <a:blip r:embed="rId3">
            <a:alphaModFix/>
          </a:blip>
          <a:stretch>
            <a:fillRect/>
          </a:stretch>
        </p:blipFill>
        <p:spPr>
          <a:xfrm>
            <a:off x="1392763" y="5469787"/>
            <a:ext cx="3780971" cy="586251"/>
          </a:xfrm>
          <a:prstGeom prst="rect">
            <a:avLst/>
          </a:prstGeom>
          <a:noFill/>
          <a:ln>
            <a:noFill/>
          </a:ln>
        </p:spPr>
      </p:pic>
      <p:pic>
        <p:nvPicPr>
          <p:cNvPr id="346" name="Google Shape;346;p26"/>
          <p:cNvPicPr preferRelativeResize="0"/>
          <p:nvPr/>
        </p:nvPicPr>
        <p:blipFill rotWithShape="1">
          <a:blip r:embed="rId4">
            <a:alphaModFix/>
          </a:blip>
          <a:srcRect t="10947" b="11243"/>
          <a:stretch/>
        </p:blipFill>
        <p:spPr>
          <a:xfrm>
            <a:off x="8443460" y="1618335"/>
            <a:ext cx="1950872" cy="1485979"/>
          </a:xfrm>
          <a:prstGeom prst="rect">
            <a:avLst/>
          </a:prstGeom>
          <a:noFill/>
          <a:ln>
            <a:noFill/>
          </a:ln>
        </p:spPr>
      </p:pic>
      <p:pic>
        <p:nvPicPr>
          <p:cNvPr id="347" name="Google Shape;347;p26"/>
          <p:cNvPicPr preferRelativeResize="0"/>
          <p:nvPr/>
        </p:nvPicPr>
        <p:blipFill>
          <a:blip r:embed="rId5">
            <a:alphaModFix/>
          </a:blip>
          <a:stretch>
            <a:fillRect/>
          </a:stretch>
        </p:blipFill>
        <p:spPr>
          <a:xfrm>
            <a:off x="1278200" y="3659309"/>
            <a:ext cx="1701969" cy="992289"/>
          </a:xfrm>
          <a:prstGeom prst="rect">
            <a:avLst/>
          </a:prstGeom>
          <a:noFill/>
          <a:ln>
            <a:noFill/>
          </a:ln>
        </p:spPr>
      </p:pic>
      <p:pic>
        <p:nvPicPr>
          <p:cNvPr id="348" name="Google Shape;348;p26"/>
          <p:cNvPicPr preferRelativeResize="0"/>
          <p:nvPr/>
        </p:nvPicPr>
        <p:blipFill>
          <a:blip r:embed="rId6">
            <a:alphaModFix/>
          </a:blip>
          <a:stretch>
            <a:fillRect/>
          </a:stretch>
        </p:blipFill>
        <p:spPr>
          <a:xfrm>
            <a:off x="1901309" y="1986518"/>
            <a:ext cx="1515673" cy="854591"/>
          </a:xfrm>
          <a:prstGeom prst="rect">
            <a:avLst/>
          </a:prstGeom>
          <a:noFill/>
          <a:ln>
            <a:noFill/>
          </a:ln>
        </p:spPr>
      </p:pic>
      <p:pic>
        <p:nvPicPr>
          <p:cNvPr id="349" name="Google Shape;349;p26"/>
          <p:cNvPicPr preferRelativeResize="0"/>
          <p:nvPr/>
        </p:nvPicPr>
        <p:blipFill>
          <a:blip r:embed="rId7">
            <a:alphaModFix/>
          </a:blip>
          <a:stretch>
            <a:fillRect/>
          </a:stretch>
        </p:blipFill>
        <p:spPr>
          <a:xfrm>
            <a:off x="4109801" y="1483751"/>
            <a:ext cx="3588265" cy="3442400"/>
          </a:xfrm>
          <a:prstGeom prst="rect">
            <a:avLst/>
          </a:prstGeom>
          <a:noFill/>
          <a:ln>
            <a:noFill/>
          </a:ln>
        </p:spPr>
      </p:pic>
      <p:pic>
        <p:nvPicPr>
          <p:cNvPr id="350" name="Google Shape;350;p26"/>
          <p:cNvPicPr preferRelativeResize="0"/>
          <p:nvPr/>
        </p:nvPicPr>
        <p:blipFill>
          <a:blip r:embed="rId8">
            <a:alphaModFix/>
          </a:blip>
          <a:stretch>
            <a:fillRect/>
          </a:stretch>
        </p:blipFill>
        <p:spPr>
          <a:xfrm>
            <a:off x="7982700" y="5208301"/>
            <a:ext cx="2209181" cy="992300"/>
          </a:xfrm>
          <a:prstGeom prst="rect">
            <a:avLst/>
          </a:prstGeom>
          <a:noFill/>
          <a:ln>
            <a:noFill/>
          </a:ln>
        </p:spPr>
      </p:pic>
      <p:pic>
        <p:nvPicPr>
          <p:cNvPr id="351" name="Google Shape;351;p26"/>
          <p:cNvPicPr preferRelativeResize="0"/>
          <p:nvPr/>
        </p:nvPicPr>
        <p:blipFill>
          <a:blip r:embed="rId9">
            <a:alphaModFix/>
          </a:blip>
          <a:stretch>
            <a:fillRect/>
          </a:stretch>
        </p:blipFill>
        <p:spPr>
          <a:xfrm>
            <a:off x="8115932" y="3499580"/>
            <a:ext cx="2971800" cy="914400"/>
          </a:xfrm>
          <a:prstGeom prst="rect">
            <a:avLst/>
          </a:prstGeom>
          <a:noFill/>
          <a:ln>
            <a:noFill/>
          </a:ln>
        </p:spPr>
      </p:pic>
    </p:spTree>
    <p:extLst>
      <p:ext uri="{BB962C8B-B14F-4D97-AF65-F5344CB8AC3E}">
        <p14:creationId xmlns:p14="http://schemas.microsoft.com/office/powerpoint/2010/main" val="2798446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3acb58d04c1_0_145"/>
          <p:cNvSpPr txBox="1">
            <a:spLocks noGrp="1"/>
          </p:cNvSpPr>
          <p:nvPr>
            <p:ph type="title"/>
          </p:nvPr>
        </p:nvSpPr>
        <p:spPr>
          <a:xfrm>
            <a:off x="803667" y="461100"/>
            <a:ext cx="10007600" cy="1272800"/>
          </a:xfrm>
          <a:prstGeom prst="rect">
            <a:avLst/>
          </a:prstGeom>
          <a:noFill/>
          <a:ln>
            <a:noFill/>
          </a:ln>
        </p:spPr>
        <p:txBody>
          <a:bodyPr spcFirstLastPara="1" vert="horz" wrap="square" lIns="121900" tIns="121900" rIns="121900" bIns="121900" rtlCol="0" anchor="t" anchorCtr="0">
            <a:normAutofit/>
          </a:bodyPr>
          <a:lstStyle/>
          <a:p>
            <a:r>
              <a:rPr lang="en" b="1">
                <a:latin typeface="Spectral"/>
                <a:ea typeface="Spectral"/>
                <a:cs typeface="Spectral"/>
                <a:sym typeface="Spectral"/>
              </a:rPr>
              <a:t>Philanthropic Leadership</a:t>
            </a:r>
            <a:endParaRPr b="1">
              <a:latin typeface="Spectral"/>
              <a:ea typeface="Spectral"/>
              <a:cs typeface="Spectral"/>
              <a:sym typeface="Spectral"/>
            </a:endParaRPr>
          </a:p>
        </p:txBody>
      </p:sp>
      <p:sp>
        <p:nvSpPr>
          <p:cNvPr id="357" name="Google Shape;357;g3acb58d04c1_0_145"/>
          <p:cNvSpPr txBox="1"/>
          <p:nvPr/>
        </p:nvSpPr>
        <p:spPr>
          <a:xfrm>
            <a:off x="803667" y="1733901"/>
            <a:ext cx="9913600" cy="5488513"/>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1600"/>
              </a:spcBef>
              <a:buClr>
                <a:schemeClr val="dk2"/>
              </a:buClr>
              <a:buSzPts val="1600"/>
              <a:buFont typeface="Arial"/>
              <a:buChar char="❖"/>
            </a:pPr>
            <a:r>
              <a:rPr lang="en" sz="2133">
                <a:solidFill>
                  <a:schemeClr val="dk2"/>
                </a:solidFill>
              </a:rPr>
              <a:t>You need a champion!</a:t>
            </a:r>
            <a:endParaRPr sz="2133">
              <a:solidFill>
                <a:schemeClr val="dk2"/>
              </a:solidFill>
            </a:endParaRPr>
          </a:p>
          <a:p>
            <a:pPr marL="1219170" lvl="1" indent="-423323">
              <a:lnSpc>
                <a:spcPct val="115000"/>
              </a:lnSpc>
              <a:spcBef>
                <a:spcPts val="1600"/>
              </a:spcBef>
              <a:buClr>
                <a:schemeClr val="dk2"/>
              </a:buClr>
              <a:buSzPts val="1400"/>
              <a:buFont typeface="Arial"/>
              <a:buChar char="➢"/>
            </a:pPr>
            <a:r>
              <a:rPr lang="en" sz="2400">
                <a:solidFill>
                  <a:schemeClr val="dk2"/>
                </a:solidFill>
              </a:rPr>
              <a:t>Jane Downing, formerly of The Pittsburgh Foundation (TPF)</a:t>
            </a:r>
            <a:endParaRPr sz="2400">
              <a:solidFill>
                <a:schemeClr val="dk2"/>
              </a:solidFill>
            </a:endParaRPr>
          </a:p>
          <a:p>
            <a:pPr marL="609585" indent="-440256">
              <a:lnSpc>
                <a:spcPct val="115000"/>
              </a:lnSpc>
              <a:spcBef>
                <a:spcPts val="1600"/>
              </a:spcBef>
              <a:buClr>
                <a:schemeClr val="dk2"/>
              </a:buClr>
              <a:buSzPts val="1600"/>
              <a:buFont typeface="Arial"/>
              <a:buChar char="❖"/>
            </a:pPr>
            <a:r>
              <a:rPr lang="en" sz="2133">
                <a:solidFill>
                  <a:schemeClr val="dk2"/>
                </a:solidFill>
              </a:rPr>
              <a:t>Maintain consistency and deepen the collaboration!</a:t>
            </a:r>
            <a:endParaRPr sz="2133">
              <a:solidFill>
                <a:schemeClr val="dk2"/>
              </a:solidFill>
            </a:endParaRPr>
          </a:p>
          <a:p>
            <a:pPr marL="1219170" lvl="1" indent="-423323">
              <a:lnSpc>
                <a:spcPct val="115000"/>
              </a:lnSpc>
              <a:spcBef>
                <a:spcPts val="1600"/>
              </a:spcBef>
              <a:buClr>
                <a:schemeClr val="dk2"/>
              </a:buClr>
              <a:buSzPts val="1400"/>
              <a:buChar char="➢"/>
            </a:pPr>
            <a:r>
              <a:rPr lang="en" sz="2400">
                <a:solidFill>
                  <a:schemeClr val="dk2"/>
                </a:solidFill>
              </a:rPr>
              <a:t>Weekly and then biweekly meetings involving service providers, advocates, governmental officials, court administration, and community organization.</a:t>
            </a:r>
            <a:endParaRPr sz="2400">
              <a:solidFill>
                <a:schemeClr val="dk2"/>
              </a:solidFill>
            </a:endParaRPr>
          </a:p>
          <a:p>
            <a:pPr marL="609585" indent="-440256">
              <a:lnSpc>
                <a:spcPct val="115000"/>
              </a:lnSpc>
              <a:spcBef>
                <a:spcPts val="1600"/>
              </a:spcBef>
              <a:buClr>
                <a:schemeClr val="dk2"/>
              </a:buClr>
              <a:buSzPts val="1600"/>
              <a:buFont typeface="Arial"/>
              <a:buChar char="❖"/>
            </a:pPr>
            <a:r>
              <a:rPr lang="en" sz="2133">
                <a:solidFill>
                  <a:schemeClr val="dk2"/>
                </a:solidFill>
              </a:rPr>
              <a:t>Continue the commitment!</a:t>
            </a:r>
            <a:endParaRPr sz="2133">
              <a:solidFill>
                <a:schemeClr val="dk2"/>
              </a:solidFill>
            </a:endParaRPr>
          </a:p>
          <a:p>
            <a:pPr marL="1219170" lvl="1" indent="-423323">
              <a:lnSpc>
                <a:spcPct val="115000"/>
              </a:lnSpc>
              <a:spcBef>
                <a:spcPts val="1600"/>
              </a:spcBef>
              <a:buClr>
                <a:schemeClr val="dk2"/>
              </a:buClr>
              <a:buSzPts val="1400"/>
              <a:buFont typeface="Arial"/>
              <a:buChar char="➢"/>
            </a:pPr>
            <a:r>
              <a:rPr lang="en" sz="2400">
                <a:solidFill>
                  <a:schemeClr val="dk2"/>
                </a:solidFill>
              </a:rPr>
              <a:t>TPF has made the “Housing Stability” a core strategic focus for its giving and programming.</a:t>
            </a:r>
            <a:br>
              <a:rPr lang="en" sz="1867">
                <a:solidFill>
                  <a:schemeClr val="dk2"/>
                </a:solidFill>
                <a:latin typeface="Arial"/>
                <a:ea typeface="Arial"/>
                <a:cs typeface="Arial"/>
                <a:sym typeface="Arial"/>
              </a:rPr>
            </a:br>
            <a:endParaRPr sz="1867">
              <a:solidFill>
                <a:schemeClr val="dk2"/>
              </a:solidFill>
              <a:latin typeface="Arial"/>
              <a:ea typeface="Arial"/>
              <a:cs typeface="Arial"/>
              <a:sym typeface="Arial"/>
            </a:endParaRPr>
          </a:p>
        </p:txBody>
      </p:sp>
    </p:spTree>
    <p:extLst>
      <p:ext uri="{BB962C8B-B14F-4D97-AF65-F5344CB8AC3E}">
        <p14:creationId xmlns:p14="http://schemas.microsoft.com/office/powerpoint/2010/main" val="1714709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3acb58d04c1_0_5"/>
          <p:cNvSpPr txBox="1">
            <a:spLocks noGrp="1"/>
          </p:cNvSpPr>
          <p:nvPr>
            <p:ph type="title"/>
          </p:nvPr>
        </p:nvSpPr>
        <p:spPr>
          <a:xfrm>
            <a:off x="803667" y="461100"/>
            <a:ext cx="10007600" cy="1272800"/>
          </a:xfrm>
          <a:prstGeom prst="rect">
            <a:avLst/>
          </a:prstGeom>
          <a:noFill/>
          <a:ln>
            <a:noFill/>
          </a:ln>
        </p:spPr>
        <p:txBody>
          <a:bodyPr spcFirstLastPara="1" vert="horz" wrap="square" lIns="121900" tIns="121900" rIns="121900" bIns="121900" rtlCol="0" anchor="t" anchorCtr="0">
            <a:normAutofit/>
          </a:bodyPr>
          <a:lstStyle/>
          <a:p>
            <a:r>
              <a:rPr lang="en" b="1">
                <a:latin typeface="Spectral"/>
                <a:ea typeface="Spectral"/>
                <a:cs typeface="Spectral"/>
                <a:sym typeface="Spectral"/>
              </a:rPr>
              <a:t>Local Governmental Support</a:t>
            </a:r>
            <a:endParaRPr b="1">
              <a:latin typeface="Spectral"/>
              <a:ea typeface="Spectral"/>
              <a:cs typeface="Spectral"/>
              <a:sym typeface="Spectral"/>
            </a:endParaRPr>
          </a:p>
        </p:txBody>
      </p:sp>
      <p:sp>
        <p:nvSpPr>
          <p:cNvPr id="363" name="Google Shape;363;g3acb58d04c1_0_5"/>
          <p:cNvSpPr txBox="1"/>
          <p:nvPr/>
        </p:nvSpPr>
        <p:spPr>
          <a:xfrm>
            <a:off x="803667" y="1733901"/>
            <a:ext cx="9913600" cy="5316223"/>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1600"/>
              </a:spcBef>
              <a:buClr>
                <a:schemeClr val="dk2"/>
              </a:buClr>
              <a:buSzPts val="1600"/>
              <a:buFont typeface="Arial"/>
              <a:buChar char="❖"/>
            </a:pPr>
            <a:r>
              <a:rPr lang="en" sz="2133">
                <a:solidFill>
                  <a:schemeClr val="dk2"/>
                </a:solidFill>
              </a:rPr>
              <a:t>City of Pittsburgh’s Affordable Housing Trust Fund</a:t>
            </a:r>
            <a:endParaRPr sz="2133">
              <a:solidFill>
                <a:schemeClr val="dk2"/>
              </a:solidFill>
            </a:endParaRPr>
          </a:p>
          <a:p>
            <a:pPr marL="1219170" lvl="1" indent="-423323">
              <a:lnSpc>
                <a:spcPct val="115000"/>
              </a:lnSpc>
              <a:spcBef>
                <a:spcPts val="1600"/>
              </a:spcBef>
              <a:buClr>
                <a:schemeClr val="dk2"/>
              </a:buClr>
              <a:buSzPts val="1400"/>
              <a:buChar char="➢"/>
            </a:pPr>
            <a:r>
              <a:rPr lang="en" sz="2400">
                <a:solidFill>
                  <a:schemeClr val="dk2"/>
                </a:solidFill>
              </a:rPr>
              <a:t>Founding of the Housing Opportunity Fund</a:t>
            </a:r>
            <a:endParaRPr sz="2400">
              <a:solidFill>
                <a:schemeClr val="dk2"/>
              </a:solidFill>
            </a:endParaRPr>
          </a:p>
          <a:p>
            <a:pPr marL="1219170" lvl="1" indent="-423323">
              <a:lnSpc>
                <a:spcPct val="115000"/>
              </a:lnSpc>
              <a:spcBef>
                <a:spcPts val="1600"/>
              </a:spcBef>
              <a:buClr>
                <a:schemeClr val="dk2"/>
              </a:buClr>
              <a:buSzPts val="1400"/>
              <a:buChar char="➢"/>
            </a:pPr>
            <a:r>
              <a:rPr lang="en" sz="2400">
                <a:solidFill>
                  <a:schemeClr val="dk2"/>
                </a:solidFill>
              </a:rPr>
              <a:t>Creation of the Legal Assistance Program for Tenants</a:t>
            </a:r>
            <a:endParaRPr sz="2400">
              <a:solidFill>
                <a:schemeClr val="dk2"/>
              </a:solidFill>
            </a:endParaRPr>
          </a:p>
          <a:p>
            <a:pPr marL="1219170" lvl="1" indent="-423323">
              <a:lnSpc>
                <a:spcPct val="115000"/>
              </a:lnSpc>
              <a:spcBef>
                <a:spcPts val="1600"/>
              </a:spcBef>
              <a:buClr>
                <a:schemeClr val="dk2"/>
              </a:buClr>
              <a:buSzPts val="1400"/>
              <a:buChar char="➢"/>
            </a:pPr>
            <a:r>
              <a:rPr lang="en" sz="2400">
                <a:solidFill>
                  <a:schemeClr val="dk2"/>
                </a:solidFill>
              </a:rPr>
              <a:t>Launching of the Lawyer of the Day Program</a:t>
            </a:r>
            <a:endParaRPr sz="2400">
              <a:solidFill>
                <a:schemeClr val="dk2"/>
              </a:solidFill>
            </a:endParaRPr>
          </a:p>
          <a:p>
            <a:pPr marL="609585" indent="-440256">
              <a:lnSpc>
                <a:spcPct val="115000"/>
              </a:lnSpc>
              <a:spcBef>
                <a:spcPts val="1600"/>
              </a:spcBef>
              <a:buClr>
                <a:schemeClr val="dk2"/>
              </a:buClr>
              <a:buSzPts val="1600"/>
              <a:buFont typeface="Arial"/>
              <a:buChar char="❖"/>
            </a:pPr>
            <a:r>
              <a:rPr lang="en" sz="2133">
                <a:solidFill>
                  <a:schemeClr val="dk2"/>
                </a:solidFill>
              </a:rPr>
              <a:t>Allegheny County’s Direct Investment in Programming</a:t>
            </a:r>
            <a:endParaRPr sz="2133">
              <a:solidFill>
                <a:schemeClr val="dk2"/>
              </a:solidFill>
            </a:endParaRPr>
          </a:p>
          <a:p>
            <a:pPr marL="1219170" lvl="1" indent="-423323">
              <a:lnSpc>
                <a:spcPct val="115000"/>
              </a:lnSpc>
              <a:spcBef>
                <a:spcPts val="1600"/>
              </a:spcBef>
              <a:buClr>
                <a:schemeClr val="dk2"/>
              </a:buClr>
              <a:buSzPts val="1400"/>
              <a:buFont typeface="Arial"/>
              <a:buChar char="➢"/>
            </a:pPr>
            <a:r>
              <a:rPr lang="en" sz="2400">
                <a:solidFill>
                  <a:schemeClr val="dk2"/>
                </a:solidFill>
              </a:rPr>
              <a:t>Department of Human Services support and collaboration</a:t>
            </a:r>
            <a:endParaRPr sz="2400">
              <a:solidFill>
                <a:schemeClr val="dk2"/>
              </a:solidFill>
            </a:endParaRPr>
          </a:p>
          <a:p>
            <a:pPr marL="1219170" lvl="1" indent="-423323">
              <a:lnSpc>
                <a:spcPct val="115000"/>
              </a:lnSpc>
              <a:spcBef>
                <a:spcPts val="1600"/>
              </a:spcBef>
              <a:buClr>
                <a:schemeClr val="dk2"/>
              </a:buClr>
              <a:buSzPts val="1400"/>
              <a:buFont typeface="Arial"/>
              <a:buChar char="➢"/>
            </a:pPr>
            <a:r>
              <a:rPr lang="en" sz="2400">
                <a:solidFill>
                  <a:schemeClr val="dk2"/>
                </a:solidFill>
              </a:rPr>
              <a:t>Council and Executive support based on results and models proven at the city-level</a:t>
            </a:r>
            <a:br>
              <a:rPr lang="en" sz="1867">
                <a:solidFill>
                  <a:schemeClr val="dk2"/>
                </a:solidFill>
                <a:latin typeface="Arial"/>
                <a:ea typeface="Arial"/>
                <a:cs typeface="Arial"/>
                <a:sym typeface="Arial"/>
              </a:rPr>
            </a:br>
            <a:endParaRPr sz="1867">
              <a:solidFill>
                <a:schemeClr val="dk2"/>
              </a:solidFill>
              <a:latin typeface="Arial"/>
              <a:ea typeface="Arial"/>
              <a:cs typeface="Arial"/>
              <a:sym typeface="Arial"/>
            </a:endParaRPr>
          </a:p>
        </p:txBody>
      </p:sp>
    </p:spTree>
    <p:extLst>
      <p:ext uri="{BB962C8B-B14F-4D97-AF65-F5344CB8AC3E}">
        <p14:creationId xmlns:p14="http://schemas.microsoft.com/office/powerpoint/2010/main" val="66806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3acb58d04c1_0_14"/>
          <p:cNvSpPr txBox="1">
            <a:spLocks noGrp="1"/>
          </p:cNvSpPr>
          <p:nvPr>
            <p:ph type="title"/>
          </p:nvPr>
        </p:nvSpPr>
        <p:spPr>
          <a:xfrm>
            <a:off x="803667" y="461100"/>
            <a:ext cx="10007600" cy="1272800"/>
          </a:xfrm>
          <a:prstGeom prst="rect">
            <a:avLst/>
          </a:prstGeom>
        </p:spPr>
        <p:txBody>
          <a:bodyPr spcFirstLastPara="1" vert="horz" wrap="square" lIns="121900" tIns="121900" rIns="121900" bIns="121900" rtlCol="0" anchor="t" anchorCtr="0">
            <a:normAutofit/>
          </a:bodyPr>
          <a:lstStyle/>
          <a:p>
            <a:r>
              <a:rPr lang="en" b="1">
                <a:latin typeface="Spectral"/>
                <a:ea typeface="Spectral"/>
                <a:cs typeface="Spectral"/>
                <a:sym typeface="Spectral"/>
              </a:rPr>
              <a:t>Contact Information</a:t>
            </a:r>
            <a:endParaRPr b="1">
              <a:latin typeface="Spectral"/>
              <a:ea typeface="Spectral"/>
              <a:cs typeface="Spectral"/>
              <a:sym typeface="Spectral"/>
            </a:endParaRPr>
          </a:p>
        </p:txBody>
      </p:sp>
      <p:sp>
        <p:nvSpPr>
          <p:cNvPr id="369" name="Google Shape;369;g3acb58d04c1_0_14"/>
          <p:cNvSpPr txBox="1"/>
          <p:nvPr/>
        </p:nvSpPr>
        <p:spPr>
          <a:xfrm>
            <a:off x="803667" y="1762172"/>
            <a:ext cx="4952800" cy="2084313"/>
          </a:xfrm>
          <a:prstGeom prst="rect">
            <a:avLst/>
          </a:prstGeom>
          <a:noFill/>
          <a:ln>
            <a:noFill/>
          </a:ln>
        </p:spPr>
        <p:txBody>
          <a:bodyPr spcFirstLastPara="1" wrap="square" lIns="121900" tIns="121900" rIns="121900" bIns="121900" anchor="t" anchorCtr="0">
            <a:spAutoFit/>
          </a:bodyPr>
          <a:lstStyle/>
          <a:p>
            <a:pPr>
              <a:lnSpc>
                <a:spcPct val="115000"/>
              </a:lnSpc>
            </a:pPr>
            <a:r>
              <a:rPr lang="en" sz="2133">
                <a:latin typeface="Source Sans Pro"/>
                <a:ea typeface="Source Sans Pro"/>
                <a:cs typeface="Source Sans Pro"/>
                <a:sym typeface="Source Sans Pro"/>
              </a:rPr>
              <a:t>Abby Rae LaCombe</a:t>
            </a:r>
            <a:endParaRPr sz="2133">
              <a:latin typeface="Source Sans Pro"/>
              <a:ea typeface="Source Sans Pro"/>
              <a:cs typeface="Source Sans Pro"/>
              <a:sym typeface="Source Sans Pro"/>
            </a:endParaRPr>
          </a:p>
          <a:p>
            <a:pPr>
              <a:lnSpc>
                <a:spcPct val="115000"/>
              </a:lnSpc>
            </a:pPr>
            <a:r>
              <a:rPr lang="en" sz="2133">
                <a:latin typeface="Source Sans Pro"/>
                <a:ea typeface="Source Sans Pro"/>
                <a:cs typeface="Source Sans Pro"/>
                <a:sym typeface="Source Sans Pro"/>
              </a:rPr>
              <a:t>Executive Director</a:t>
            </a:r>
            <a:br>
              <a:rPr lang="en" sz="2133">
                <a:latin typeface="Source Sans Pro"/>
                <a:ea typeface="Source Sans Pro"/>
                <a:cs typeface="Source Sans Pro"/>
                <a:sym typeface="Source Sans Pro"/>
              </a:rPr>
            </a:br>
            <a:r>
              <a:rPr lang="en" sz="2133" u="sng">
                <a:solidFill>
                  <a:schemeClr val="hlink"/>
                </a:solidFill>
                <a:latin typeface="Source Sans Pro"/>
                <a:ea typeface="Source Sans Pro"/>
                <a:cs typeface="Source Sans Pro"/>
                <a:sym typeface="Source Sans Pro"/>
                <a:hlinkClick r:id="rId3"/>
              </a:rPr>
              <a:t>abbyrae@renthelppgh.org</a:t>
            </a:r>
            <a:endParaRPr sz="2133">
              <a:latin typeface="Source Sans Pro"/>
              <a:ea typeface="Source Sans Pro"/>
              <a:cs typeface="Source Sans Pro"/>
              <a:sym typeface="Source Sans Pro"/>
            </a:endParaRPr>
          </a:p>
          <a:p>
            <a:pPr>
              <a:lnSpc>
                <a:spcPct val="115000"/>
              </a:lnSpc>
            </a:pPr>
            <a:endParaRPr sz="2133">
              <a:latin typeface="Source Sans Pro"/>
              <a:ea typeface="Source Sans Pro"/>
              <a:cs typeface="Source Sans Pro"/>
              <a:sym typeface="Source Sans Pro"/>
            </a:endParaRPr>
          </a:p>
          <a:p>
            <a:endParaRPr sz="2133">
              <a:latin typeface="Source Sans Pro"/>
              <a:ea typeface="Source Sans Pro"/>
              <a:cs typeface="Source Sans Pro"/>
              <a:sym typeface="Source Sans Pro"/>
            </a:endParaRPr>
          </a:p>
        </p:txBody>
      </p:sp>
      <p:pic>
        <p:nvPicPr>
          <p:cNvPr id="370" name="Google Shape;370;g3acb58d04c1_0_14"/>
          <p:cNvPicPr preferRelativeResize="0"/>
          <p:nvPr/>
        </p:nvPicPr>
        <p:blipFill>
          <a:blip r:embed="rId4">
            <a:alphaModFix/>
          </a:blip>
          <a:stretch>
            <a:fillRect/>
          </a:stretch>
        </p:blipFill>
        <p:spPr>
          <a:xfrm>
            <a:off x="4833822" y="1920326"/>
            <a:ext cx="5824793" cy="903167"/>
          </a:xfrm>
          <a:prstGeom prst="rect">
            <a:avLst/>
          </a:prstGeom>
          <a:noFill/>
          <a:ln>
            <a:noFill/>
          </a:ln>
        </p:spPr>
      </p:pic>
      <p:pic>
        <p:nvPicPr>
          <p:cNvPr id="371" name="Google Shape;371;g3acb58d04c1_0_14"/>
          <p:cNvPicPr preferRelativeResize="0"/>
          <p:nvPr/>
        </p:nvPicPr>
        <p:blipFill>
          <a:blip r:embed="rId5">
            <a:alphaModFix/>
          </a:blip>
          <a:stretch>
            <a:fillRect/>
          </a:stretch>
        </p:blipFill>
        <p:spPr>
          <a:xfrm>
            <a:off x="6497199" y="3779244"/>
            <a:ext cx="2498031" cy="1408501"/>
          </a:xfrm>
          <a:prstGeom prst="rect">
            <a:avLst/>
          </a:prstGeom>
          <a:noFill/>
          <a:ln>
            <a:noFill/>
          </a:ln>
        </p:spPr>
      </p:pic>
      <p:sp>
        <p:nvSpPr>
          <p:cNvPr id="372" name="Google Shape;372;g3acb58d04c1_0_14"/>
          <p:cNvSpPr txBox="1"/>
          <p:nvPr/>
        </p:nvSpPr>
        <p:spPr>
          <a:xfrm>
            <a:off x="803667" y="3838920"/>
            <a:ext cx="3416400" cy="744800"/>
          </a:xfrm>
          <a:prstGeom prst="rect">
            <a:avLst/>
          </a:prstGeom>
          <a:noFill/>
          <a:ln>
            <a:noFill/>
          </a:ln>
        </p:spPr>
        <p:txBody>
          <a:bodyPr spcFirstLastPara="1" wrap="square" lIns="121900" tIns="121900" rIns="121900" bIns="121900" anchor="t" anchorCtr="0">
            <a:noAutofit/>
          </a:bodyPr>
          <a:lstStyle/>
          <a:p>
            <a:r>
              <a:rPr lang="en" sz="2133">
                <a:solidFill>
                  <a:schemeClr val="dk2"/>
                </a:solidFill>
                <a:latin typeface="Source Sans Pro"/>
                <a:ea typeface="Source Sans Pro"/>
                <a:cs typeface="Source Sans Pro"/>
                <a:sym typeface="Source Sans Pro"/>
              </a:rPr>
              <a:t>Swain Uber</a:t>
            </a:r>
            <a:endParaRPr sz="2133">
              <a:solidFill>
                <a:schemeClr val="dk2"/>
              </a:solidFill>
              <a:latin typeface="Source Sans Pro"/>
              <a:ea typeface="Source Sans Pro"/>
              <a:cs typeface="Source Sans Pro"/>
              <a:sym typeface="Source Sans Pro"/>
            </a:endParaRPr>
          </a:p>
          <a:p>
            <a:r>
              <a:rPr lang="en" sz="2133">
                <a:solidFill>
                  <a:schemeClr val="dk2"/>
                </a:solidFill>
                <a:latin typeface="Source Sans Pro"/>
                <a:ea typeface="Source Sans Pro"/>
                <a:cs typeface="Source Sans Pro"/>
                <a:sym typeface="Source Sans Pro"/>
              </a:rPr>
              <a:t>Housing Policy Attorney</a:t>
            </a:r>
            <a:endParaRPr sz="2133">
              <a:solidFill>
                <a:schemeClr val="dk2"/>
              </a:solidFill>
              <a:latin typeface="Source Sans Pro"/>
              <a:ea typeface="Source Sans Pro"/>
              <a:cs typeface="Source Sans Pro"/>
              <a:sym typeface="Source Sans Pro"/>
            </a:endParaRPr>
          </a:p>
          <a:p>
            <a:r>
              <a:rPr lang="en" sz="2133" u="sng">
                <a:solidFill>
                  <a:schemeClr val="hlink"/>
                </a:solidFill>
                <a:latin typeface="Source Sans Pro"/>
                <a:ea typeface="Source Sans Pro"/>
                <a:cs typeface="Source Sans Pro"/>
                <a:sym typeface="Source Sans Pro"/>
                <a:hlinkClick r:id="rId6"/>
              </a:rPr>
              <a:t>suber@cjplaw.org</a:t>
            </a:r>
            <a:endParaRPr sz="2133">
              <a:solidFill>
                <a:schemeClr val="dk2"/>
              </a:solidFill>
              <a:latin typeface="Source Sans Pro"/>
              <a:ea typeface="Source Sans Pro"/>
              <a:cs typeface="Source Sans Pro"/>
              <a:sym typeface="Source Sans Pro"/>
            </a:endParaRPr>
          </a:p>
          <a:p>
            <a:pPr algn="r"/>
            <a:endParaRPr sz="2133">
              <a:solidFill>
                <a:schemeClr val="dk2"/>
              </a:solidFill>
              <a:latin typeface="Source Sans Pro"/>
              <a:ea typeface="Source Sans Pro"/>
              <a:cs typeface="Source Sans Pro"/>
              <a:sym typeface="Source Sans Pro"/>
            </a:endParaRPr>
          </a:p>
          <a:p>
            <a:pPr algn="r"/>
            <a:endParaRPr sz="2133">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2123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EFFF">
            <a:alpha val="50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23E792-F26A-FD46-842A-41532103B483}"/>
              </a:ext>
            </a:extLst>
          </p:cNvPr>
          <p:cNvSpPr txBox="1"/>
          <p:nvPr/>
        </p:nvSpPr>
        <p:spPr>
          <a:xfrm>
            <a:off x="423538" y="380932"/>
            <a:ext cx="8518679" cy="624915"/>
          </a:xfrm>
          <a:prstGeom prst="rect">
            <a:avLst/>
          </a:prstGeom>
          <a:noFill/>
        </p:spPr>
        <p:txBody>
          <a:bodyPr wrap="none" rtlCol="0">
            <a:spAutoFit/>
          </a:bodyPr>
          <a:lstStyle/>
          <a:p>
            <a:pPr defTabSz="914132">
              <a:buClr>
                <a:srgbClr val="000000"/>
              </a:buClr>
              <a:defRPr/>
            </a:pPr>
            <a:r>
              <a:rPr lang="en-US" sz="3461" kern="0" dirty="0">
                <a:solidFill>
                  <a:srgbClr val="003767"/>
                </a:solidFill>
                <a:latin typeface="Lato Black"/>
                <a:cs typeface="Poppins" pitchFamily="2" charset="77"/>
                <a:sym typeface="Arial"/>
              </a:rPr>
              <a:t>Meeting </a:t>
            </a:r>
            <a:r>
              <a:rPr lang="en-US" sz="3461" kern="0" dirty="0">
                <a:solidFill>
                  <a:srgbClr val="F59F1A"/>
                </a:solidFill>
                <a:latin typeface="Lato Black"/>
                <a:cs typeface="Poppins" pitchFamily="2" charset="77"/>
                <a:sym typeface="Arial"/>
              </a:rPr>
              <a:t>the Needs </a:t>
            </a:r>
            <a:r>
              <a:rPr lang="en-US" sz="3461" kern="0" dirty="0">
                <a:solidFill>
                  <a:srgbClr val="003767"/>
                </a:solidFill>
                <a:latin typeface="Lato Black"/>
                <a:cs typeface="Poppins" pitchFamily="2" charset="77"/>
                <a:sym typeface="Arial"/>
              </a:rPr>
              <a:t>of </a:t>
            </a:r>
            <a:r>
              <a:rPr lang="en-US" sz="3461" b="1" i="1" kern="0" dirty="0">
                <a:solidFill>
                  <a:srgbClr val="DB5A25"/>
                </a:solidFill>
                <a:latin typeface="Lato"/>
                <a:cs typeface="Poppins" pitchFamily="2" charset="77"/>
                <a:sym typeface="Arial"/>
              </a:rPr>
              <a:t>Landlord and Tenant</a:t>
            </a:r>
          </a:p>
        </p:txBody>
      </p:sp>
      <p:sp>
        <p:nvSpPr>
          <p:cNvPr id="8" name="Trapezoid 7">
            <a:extLst>
              <a:ext uri="{FF2B5EF4-FFF2-40B4-BE49-F238E27FC236}">
                <a16:creationId xmlns:a16="http://schemas.microsoft.com/office/drawing/2014/main" id="{D8809CE9-BE07-3D44-83A1-E470DE14FC32}"/>
              </a:ext>
            </a:extLst>
          </p:cNvPr>
          <p:cNvSpPr/>
          <p:nvPr/>
        </p:nvSpPr>
        <p:spPr>
          <a:xfrm>
            <a:off x="1633350" y="6153885"/>
            <a:ext cx="8960954" cy="351651"/>
          </a:xfrm>
          <a:prstGeom prst="trapezoid">
            <a:avLst>
              <a:gd name="adj" fmla="val 4664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32">
              <a:buClr>
                <a:srgbClr val="000000"/>
              </a:buClr>
              <a:defRPr/>
            </a:pPr>
            <a:endParaRPr lang="en-US" sz="1400" kern="0">
              <a:solidFill>
                <a:srgbClr val="FFFFFF"/>
              </a:solidFill>
              <a:latin typeface="Calibri" panose="020F0502020204030204"/>
              <a:sym typeface="Arial"/>
            </a:endParaRPr>
          </a:p>
        </p:txBody>
      </p:sp>
      <p:grpSp>
        <p:nvGrpSpPr>
          <p:cNvPr id="13" name="Group 12">
            <a:extLst>
              <a:ext uri="{FF2B5EF4-FFF2-40B4-BE49-F238E27FC236}">
                <a16:creationId xmlns:a16="http://schemas.microsoft.com/office/drawing/2014/main" id="{7F11D636-FA52-142D-EE95-6131D1F24740}"/>
              </a:ext>
            </a:extLst>
          </p:cNvPr>
          <p:cNvGrpSpPr/>
          <p:nvPr/>
        </p:nvGrpSpPr>
        <p:grpSpPr>
          <a:xfrm>
            <a:off x="1520772" y="1406602"/>
            <a:ext cx="9143831" cy="2011643"/>
            <a:chOff x="2372509" y="1712028"/>
            <a:chExt cx="14266069" cy="3138535"/>
          </a:xfrm>
        </p:grpSpPr>
        <p:sp>
          <p:nvSpPr>
            <p:cNvPr id="4" name="Triangle 3">
              <a:extLst>
                <a:ext uri="{FF2B5EF4-FFF2-40B4-BE49-F238E27FC236}">
                  <a16:creationId xmlns:a16="http://schemas.microsoft.com/office/drawing/2014/main" id="{B89CDC88-4556-9246-9741-43891F554F5C}"/>
                </a:ext>
              </a:extLst>
            </p:cNvPr>
            <p:cNvSpPr>
              <a:spLocks/>
            </p:cNvSpPr>
            <p:nvPr/>
          </p:nvSpPr>
          <p:spPr>
            <a:xfrm>
              <a:off x="2372509" y="1712028"/>
              <a:ext cx="14266069" cy="31385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32">
                <a:buClr>
                  <a:srgbClr val="000000"/>
                </a:buClr>
                <a:defRPr/>
              </a:pPr>
              <a:endParaRPr lang="en-US" sz="1400" kern="0">
                <a:solidFill>
                  <a:srgbClr val="FFFFFF"/>
                </a:solidFill>
                <a:latin typeface="Calibri" panose="020F0502020204030204"/>
                <a:sym typeface="Arial"/>
              </a:endParaRPr>
            </a:p>
          </p:txBody>
        </p:sp>
        <p:sp>
          <p:nvSpPr>
            <p:cNvPr id="9" name="TextBox 8">
              <a:extLst>
                <a:ext uri="{FF2B5EF4-FFF2-40B4-BE49-F238E27FC236}">
                  <a16:creationId xmlns:a16="http://schemas.microsoft.com/office/drawing/2014/main" id="{085B29FB-E1C5-474E-8814-4814B557FE2A}"/>
                </a:ext>
              </a:extLst>
            </p:cNvPr>
            <p:cNvSpPr txBox="1"/>
            <p:nvPr/>
          </p:nvSpPr>
          <p:spPr>
            <a:xfrm>
              <a:off x="4439136" y="3000014"/>
              <a:ext cx="10132814" cy="1805908"/>
            </a:xfrm>
            <a:prstGeom prst="rect">
              <a:avLst/>
            </a:prstGeom>
            <a:noFill/>
          </p:spPr>
          <p:txBody>
            <a:bodyPr wrap="square" rtlCol="0" anchor="b" anchorCtr="0">
              <a:spAutoFit/>
            </a:bodyPr>
            <a:lstStyle/>
            <a:p>
              <a:pPr algn="ctr" defTabSz="914132">
                <a:buClr>
                  <a:srgbClr val="000000"/>
                </a:buClr>
                <a:defRPr/>
              </a:pPr>
              <a:r>
                <a:rPr lang="en-US" sz="3461" kern="0" dirty="0">
                  <a:solidFill>
                    <a:srgbClr val="FFFFFF"/>
                  </a:solidFill>
                  <a:latin typeface="Lato Black"/>
                  <a:ea typeface="League Spartan" charset="0"/>
                  <a:cs typeface="Poppins" pitchFamily="2" charset="77"/>
                  <a:sym typeface="Arial"/>
                </a:rPr>
                <a:t>BALANCED </a:t>
              </a:r>
            </a:p>
            <a:p>
              <a:pPr algn="ctr" defTabSz="914132">
                <a:buClr>
                  <a:srgbClr val="000000"/>
                </a:buClr>
                <a:defRPr/>
              </a:pPr>
              <a:r>
                <a:rPr lang="en-US" sz="3461" kern="0" dirty="0">
                  <a:solidFill>
                    <a:srgbClr val="FFFFFF"/>
                  </a:solidFill>
                  <a:latin typeface="Lato Black"/>
                  <a:ea typeface="League Spartan" charset="0"/>
                  <a:cs typeface="Poppins" pitchFamily="2" charset="77"/>
                  <a:sym typeface="Arial"/>
                </a:rPr>
                <a:t>EVICTION PREVENTION</a:t>
              </a:r>
            </a:p>
          </p:txBody>
        </p:sp>
        <p:pic>
          <p:nvPicPr>
            <p:cNvPr id="17" name="Graphic 16" descr="Scales of justice with solid fill">
              <a:extLst>
                <a:ext uri="{FF2B5EF4-FFF2-40B4-BE49-F238E27FC236}">
                  <a16:creationId xmlns:a16="http://schemas.microsoft.com/office/drawing/2014/main" id="{92FFDD5C-C97A-3A90-B1FA-3708E2A9E8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2239" y="1828800"/>
              <a:ext cx="1426607" cy="1426607"/>
            </a:xfrm>
            <a:prstGeom prst="rect">
              <a:avLst/>
            </a:prstGeom>
          </p:spPr>
        </p:pic>
      </p:grpSp>
      <p:grpSp>
        <p:nvGrpSpPr>
          <p:cNvPr id="14" name="Group 13">
            <a:extLst>
              <a:ext uri="{FF2B5EF4-FFF2-40B4-BE49-F238E27FC236}">
                <a16:creationId xmlns:a16="http://schemas.microsoft.com/office/drawing/2014/main" id="{5F902636-0922-9CC2-DB23-496B662C6EE7}"/>
              </a:ext>
            </a:extLst>
          </p:cNvPr>
          <p:cNvGrpSpPr/>
          <p:nvPr/>
        </p:nvGrpSpPr>
        <p:grpSpPr>
          <a:xfrm>
            <a:off x="1951616" y="3457897"/>
            <a:ext cx="8288770" cy="2656255"/>
            <a:chOff x="3044705" y="5212080"/>
            <a:chExt cx="12932016" cy="4144250"/>
          </a:xfrm>
        </p:grpSpPr>
        <p:grpSp>
          <p:nvGrpSpPr>
            <p:cNvPr id="10" name="Group 9">
              <a:extLst>
                <a:ext uri="{FF2B5EF4-FFF2-40B4-BE49-F238E27FC236}">
                  <a16:creationId xmlns:a16="http://schemas.microsoft.com/office/drawing/2014/main" id="{EA82E650-A432-3394-0A13-A01FA7B70935}"/>
                </a:ext>
              </a:extLst>
            </p:cNvPr>
            <p:cNvGrpSpPr/>
            <p:nvPr/>
          </p:nvGrpSpPr>
          <p:grpSpPr>
            <a:xfrm>
              <a:off x="11712932" y="5212080"/>
              <a:ext cx="4263789" cy="4131923"/>
              <a:chOff x="11712932" y="4993224"/>
              <a:chExt cx="4263789" cy="4131923"/>
            </a:xfrm>
          </p:grpSpPr>
          <p:sp>
            <p:nvSpPr>
              <p:cNvPr id="6" name="Rectangle 5">
                <a:extLst>
                  <a:ext uri="{FF2B5EF4-FFF2-40B4-BE49-F238E27FC236}">
                    <a16:creationId xmlns:a16="http://schemas.microsoft.com/office/drawing/2014/main" id="{A6F01865-8039-1743-BA9D-5B786148727C}"/>
                  </a:ext>
                </a:extLst>
              </p:cNvPr>
              <p:cNvSpPr/>
              <p:nvPr/>
            </p:nvSpPr>
            <p:spPr>
              <a:xfrm>
                <a:off x="11750668" y="4993224"/>
                <a:ext cx="4226051" cy="40545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32">
                  <a:buClr>
                    <a:srgbClr val="000000"/>
                  </a:buClr>
                  <a:defRPr/>
                </a:pPr>
                <a:endParaRPr lang="en-US" sz="1400" kern="0" dirty="0">
                  <a:solidFill>
                    <a:srgbClr val="FFFFFF"/>
                  </a:solidFill>
                  <a:latin typeface="Calibri" panose="020F0502020204030204"/>
                  <a:sym typeface="Arial"/>
                </a:endParaRPr>
              </a:p>
            </p:txBody>
          </p:sp>
          <p:sp>
            <p:nvSpPr>
              <p:cNvPr id="22" name="TextBox 21">
                <a:extLst>
                  <a:ext uri="{FF2B5EF4-FFF2-40B4-BE49-F238E27FC236}">
                    <a16:creationId xmlns:a16="http://schemas.microsoft.com/office/drawing/2014/main" id="{E62CF40A-6509-7B4B-9265-C97376439924}"/>
                  </a:ext>
                </a:extLst>
              </p:cNvPr>
              <p:cNvSpPr txBox="1"/>
              <p:nvPr/>
            </p:nvSpPr>
            <p:spPr>
              <a:xfrm>
                <a:off x="11712932" y="6176181"/>
                <a:ext cx="4226053" cy="1251891"/>
              </a:xfrm>
              <a:prstGeom prst="rect">
                <a:avLst/>
              </a:prstGeom>
              <a:noFill/>
            </p:spPr>
            <p:txBody>
              <a:bodyPr wrap="square" rtlCol="0" anchor="b" anchorCtr="0">
                <a:spAutoFit/>
              </a:bodyPr>
              <a:lstStyle/>
              <a:p>
                <a:pPr algn="ctr" defTabSz="914132">
                  <a:buClr>
                    <a:srgbClr val="000000"/>
                  </a:buClr>
                  <a:defRPr/>
                </a:pPr>
                <a:r>
                  <a:rPr lang="en-US" sz="2307" b="1" kern="0" dirty="0">
                    <a:solidFill>
                      <a:srgbClr val="DB5A25">
                        <a:lumMod val="75000"/>
                      </a:srgbClr>
                    </a:solidFill>
                    <a:latin typeface="Lato" panose="020F0502020204030203" pitchFamily="34" charset="0"/>
                    <a:ea typeface="Lato" panose="020F0502020204030203" pitchFamily="34" charset="0"/>
                    <a:cs typeface="Lato" panose="020F0502020204030203" pitchFamily="34" charset="0"/>
                    <a:sym typeface="Arial"/>
                  </a:rPr>
                  <a:t>RESOURCE </a:t>
                </a:r>
              </a:p>
              <a:p>
                <a:pPr algn="ctr" defTabSz="914132">
                  <a:buClr>
                    <a:srgbClr val="000000"/>
                  </a:buClr>
                  <a:defRPr/>
                </a:pPr>
                <a:r>
                  <a:rPr lang="en-US" sz="2307" b="1" kern="0" dirty="0">
                    <a:solidFill>
                      <a:srgbClr val="DB5A25">
                        <a:lumMod val="75000"/>
                      </a:srgbClr>
                    </a:solidFill>
                    <a:latin typeface="Lato" panose="020F0502020204030203" pitchFamily="34" charset="0"/>
                    <a:ea typeface="Lato" panose="020F0502020204030203" pitchFamily="34" charset="0"/>
                    <a:cs typeface="Lato" panose="020F0502020204030203" pitchFamily="34" charset="0"/>
                    <a:sym typeface="Arial"/>
                  </a:rPr>
                  <a:t>NAVIGATION</a:t>
                </a:r>
              </a:p>
            </p:txBody>
          </p:sp>
          <p:sp>
            <p:nvSpPr>
              <p:cNvPr id="46" name="TextBox 45">
                <a:extLst>
                  <a:ext uri="{FF2B5EF4-FFF2-40B4-BE49-F238E27FC236}">
                    <a16:creationId xmlns:a16="http://schemas.microsoft.com/office/drawing/2014/main" id="{549404F0-3E11-7C3B-85C3-914469F53DAE}"/>
                  </a:ext>
                </a:extLst>
              </p:cNvPr>
              <p:cNvSpPr txBox="1"/>
              <p:nvPr/>
            </p:nvSpPr>
            <p:spPr>
              <a:xfrm>
                <a:off x="11750668" y="7503910"/>
                <a:ext cx="4226053" cy="1621237"/>
              </a:xfrm>
              <a:prstGeom prst="rect">
                <a:avLst/>
              </a:prstGeom>
              <a:noFill/>
            </p:spPr>
            <p:txBody>
              <a:bodyPr wrap="square" rtlCol="0">
                <a:spAutoFit/>
              </a:bodyPr>
              <a:lstStyle/>
              <a:p>
                <a:pPr algn="ctr" defTabSz="1219087">
                  <a:buClr>
                    <a:srgbClr val="000000"/>
                  </a:buClr>
                  <a:defRPr/>
                </a:pPr>
                <a:r>
                  <a:rPr lang="en-US" sz="2051" kern="0" dirty="0">
                    <a:solidFill>
                      <a:srgbClr val="000000"/>
                    </a:solidFill>
                    <a:latin typeface="Lato"/>
                    <a:cs typeface="Poppins" panose="00000500000000000000" pitchFamily="2" charset="0"/>
                    <a:sym typeface="Arial"/>
                  </a:rPr>
                  <a:t>Housing and/or financial </a:t>
                </a:r>
              </a:p>
              <a:p>
                <a:pPr algn="ctr" defTabSz="1219087">
                  <a:buClr>
                    <a:srgbClr val="000000"/>
                  </a:buClr>
                  <a:defRPr/>
                </a:pPr>
                <a:r>
                  <a:rPr lang="en-US" sz="2051" kern="0" dirty="0">
                    <a:solidFill>
                      <a:srgbClr val="000000"/>
                    </a:solidFill>
                    <a:latin typeface="Lato"/>
                    <a:cs typeface="Poppins" panose="00000500000000000000" pitchFamily="2" charset="0"/>
                    <a:sym typeface="Arial"/>
                  </a:rPr>
                  <a:t>stabilization</a:t>
                </a:r>
              </a:p>
            </p:txBody>
          </p:sp>
        </p:grpSp>
        <p:grpSp>
          <p:nvGrpSpPr>
            <p:cNvPr id="11" name="Group 10">
              <a:extLst>
                <a:ext uri="{FF2B5EF4-FFF2-40B4-BE49-F238E27FC236}">
                  <a16:creationId xmlns:a16="http://schemas.microsoft.com/office/drawing/2014/main" id="{E3F47BD2-C540-165F-D0D4-7556B3F098CA}"/>
                </a:ext>
              </a:extLst>
            </p:cNvPr>
            <p:cNvGrpSpPr/>
            <p:nvPr/>
          </p:nvGrpSpPr>
          <p:grpSpPr>
            <a:xfrm>
              <a:off x="7397687" y="5212080"/>
              <a:ext cx="4226051" cy="4144250"/>
              <a:chOff x="7397687" y="4993224"/>
              <a:chExt cx="4226051" cy="4144250"/>
            </a:xfrm>
          </p:grpSpPr>
          <p:sp>
            <p:nvSpPr>
              <p:cNvPr id="5" name="Rectangle 4">
                <a:extLst>
                  <a:ext uri="{FF2B5EF4-FFF2-40B4-BE49-F238E27FC236}">
                    <a16:creationId xmlns:a16="http://schemas.microsoft.com/office/drawing/2014/main" id="{037DA098-6C0B-684F-A7C2-C103563837C8}"/>
                  </a:ext>
                </a:extLst>
              </p:cNvPr>
              <p:cNvSpPr/>
              <p:nvPr/>
            </p:nvSpPr>
            <p:spPr>
              <a:xfrm>
                <a:off x="7397687" y="4993224"/>
                <a:ext cx="4226051" cy="4054567"/>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32">
                  <a:buClr>
                    <a:srgbClr val="000000"/>
                  </a:buClr>
                  <a:defRPr/>
                </a:pPr>
                <a:endParaRPr lang="en-US" sz="1400" kern="0">
                  <a:solidFill>
                    <a:srgbClr val="FFFFFF"/>
                  </a:solidFill>
                  <a:latin typeface="Calibri" panose="020F0502020204030204"/>
                  <a:sym typeface="Arial"/>
                </a:endParaRPr>
              </a:p>
            </p:txBody>
          </p:sp>
          <p:sp>
            <p:nvSpPr>
              <p:cNvPr id="15" name="TextBox 14">
                <a:extLst>
                  <a:ext uri="{FF2B5EF4-FFF2-40B4-BE49-F238E27FC236}">
                    <a16:creationId xmlns:a16="http://schemas.microsoft.com/office/drawing/2014/main" id="{C2A37304-FBFF-464B-8ADD-73837E90E0E2}"/>
                  </a:ext>
                </a:extLst>
              </p:cNvPr>
              <p:cNvSpPr txBox="1"/>
              <p:nvPr/>
            </p:nvSpPr>
            <p:spPr>
              <a:xfrm>
                <a:off x="7397689" y="6176183"/>
                <a:ext cx="4226049" cy="1251891"/>
              </a:xfrm>
              <a:prstGeom prst="rect">
                <a:avLst/>
              </a:prstGeom>
              <a:noFill/>
            </p:spPr>
            <p:txBody>
              <a:bodyPr wrap="square" rtlCol="0" anchor="b" anchorCtr="0">
                <a:spAutoFit/>
              </a:bodyPr>
              <a:lstStyle/>
              <a:p>
                <a:pPr algn="ctr" defTabSz="914132">
                  <a:buClr>
                    <a:srgbClr val="000000"/>
                  </a:buClr>
                  <a:defRPr/>
                </a:pPr>
                <a:r>
                  <a:rPr lang="en-US" sz="2307" b="1" kern="0" dirty="0">
                    <a:solidFill>
                      <a:srgbClr val="003767"/>
                    </a:solidFill>
                    <a:latin typeface="Lato" panose="020F0502020204030203" pitchFamily="34" charset="0"/>
                    <a:ea typeface="Lato" panose="020F0502020204030203" pitchFamily="34" charset="0"/>
                    <a:cs typeface="Lato" panose="020F0502020204030203" pitchFamily="34" charset="0"/>
                    <a:sym typeface="Arial"/>
                  </a:rPr>
                  <a:t>DISPUTE SETTLEMENT</a:t>
                </a:r>
              </a:p>
            </p:txBody>
          </p:sp>
          <p:sp>
            <p:nvSpPr>
              <p:cNvPr id="47" name="TextBox 46">
                <a:extLst>
                  <a:ext uri="{FF2B5EF4-FFF2-40B4-BE49-F238E27FC236}">
                    <a16:creationId xmlns:a16="http://schemas.microsoft.com/office/drawing/2014/main" id="{ACE1D00C-B0BE-D257-5F34-700E0C51C765}"/>
                  </a:ext>
                </a:extLst>
              </p:cNvPr>
              <p:cNvSpPr txBox="1"/>
              <p:nvPr/>
            </p:nvSpPr>
            <p:spPr>
              <a:xfrm>
                <a:off x="7397689" y="7516237"/>
                <a:ext cx="4226049" cy="1621237"/>
              </a:xfrm>
              <a:prstGeom prst="rect">
                <a:avLst/>
              </a:prstGeom>
              <a:noFill/>
            </p:spPr>
            <p:txBody>
              <a:bodyPr wrap="square" rtlCol="0">
                <a:spAutoFit/>
              </a:bodyPr>
              <a:lstStyle/>
              <a:p>
                <a:pPr algn="ctr" defTabSz="1219087">
                  <a:buClr>
                    <a:srgbClr val="000000"/>
                  </a:buClr>
                  <a:defRPr/>
                </a:pPr>
                <a:r>
                  <a:rPr lang="en-US" sz="2051"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Facilitate communication/ negotiation</a:t>
                </a:r>
              </a:p>
            </p:txBody>
          </p:sp>
        </p:grpSp>
        <p:grpSp>
          <p:nvGrpSpPr>
            <p:cNvPr id="12" name="Group 11">
              <a:extLst>
                <a:ext uri="{FF2B5EF4-FFF2-40B4-BE49-F238E27FC236}">
                  <a16:creationId xmlns:a16="http://schemas.microsoft.com/office/drawing/2014/main" id="{6E59BC2B-C09B-2446-2D29-DE416776405E}"/>
                </a:ext>
              </a:extLst>
            </p:cNvPr>
            <p:cNvGrpSpPr/>
            <p:nvPr/>
          </p:nvGrpSpPr>
          <p:grpSpPr>
            <a:xfrm>
              <a:off x="3044705" y="5212080"/>
              <a:ext cx="4261222" cy="4054567"/>
              <a:chOff x="3044705" y="4993224"/>
              <a:chExt cx="4261222" cy="4054567"/>
            </a:xfrm>
          </p:grpSpPr>
          <p:sp>
            <p:nvSpPr>
              <p:cNvPr id="7" name="Rectangle 6">
                <a:extLst>
                  <a:ext uri="{FF2B5EF4-FFF2-40B4-BE49-F238E27FC236}">
                    <a16:creationId xmlns:a16="http://schemas.microsoft.com/office/drawing/2014/main" id="{303BF4D9-27E4-1B43-98DA-4EF52154E6D6}"/>
                  </a:ext>
                </a:extLst>
              </p:cNvPr>
              <p:cNvSpPr/>
              <p:nvPr/>
            </p:nvSpPr>
            <p:spPr>
              <a:xfrm>
                <a:off x="3044705" y="4993224"/>
                <a:ext cx="4226051" cy="40545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32">
                  <a:buClr>
                    <a:srgbClr val="000000"/>
                  </a:buClr>
                  <a:defRPr/>
                </a:pPr>
                <a:endParaRPr lang="en-US" sz="1400" kern="0" dirty="0">
                  <a:solidFill>
                    <a:srgbClr val="FFFFFF"/>
                  </a:solidFill>
                  <a:latin typeface="Calibri" panose="020F0502020204030204"/>
                  <a:sym typeface="Arial"/>
                </a:endParaRPr>
              </a:p>
            </p:txBody>
          </p:sp>
          <p:sp>
            <p:nvSpPr>
              <p:cNvPr id="19" name="TextBox 18">
                <a:extLst>
                  <a:ext uri="{FF2B5EF4-FFF2-40B4-BE49-F238E27FC236}">
                    <a16:creationId xmlns:a16="http://schemas.microsoft.com/office/drawing/2014/main" id="{2E9991E0-8EBE-2A47-BC12-A7FCC9631266}"/>
                  </a:ext>
                </a:extLst>
              </p:cNvPr>
              <p:cNvSpPr txBox="1"/>
              <p:nvPr/>
            </p:nvSpPr>
            <p:spPr>
              <a:xfrm>
                <a:off x="3044705" y="6252019"/>
                <a:ext cx="4226051" cy="1251891"/>
              </a:xfrm>
              <a:prstGeom prst="rect">
                <a:avLst/>
              </a:prstGeom>
              <a:noFill/>
            </p:spPr>
            <p:txBody>
              <a:bodyPr wrap="square" rtlCol="0" anchor="b" anchorCtr="0">
                <a:spAutoFit/>
              </a:bodyPr>
              <a:lstStyle/>
              <a:p>
                <a:pPr algn="ctr" defTabSz="914132">
                  <a:buClr>
                    <a:srgbClr val="000000"/>
                  </a:buClr>
                  <a:defRPr/>
                </a:pPr>
                <a:r>
                  <a:rPr lang="en-US" sz="2307" b="1" kern="0" dirty="0">
                    <a:solidFill>
                      <a:srgbClr val="F59F1A">
                        <a:lumMod val="75000"/>
                      </a:srgbClr>
                    </a:solidFill>
                    <a:latin typeface="Lato" panose="020F0502020204030203" pitchFamily="34" charset="0"/>
                    <a:ea typeface="Lato" panose="020F0502020204030203" pitchFamily="34" charset="0"/>
                    <a:cs typeface="Lato" panose="020F0502020204030203" pitchFamily="34" charset="0"/>
                    <a:sym typeface="Arial"/>
                  </a:rPr>
                  <a:t>DIRECT ASSISTANCE</a:t>
                </a:r>
              </a:p>
            </p:txBody>
          </p:sp>
          <p:sp>
            <p:nvSpPr>
              <p:cNvPr id="48" name="TextBox 47">
                <a:extLst>
                  <a:ext uri="{FF2B5EF4-FFF2-40B4-BE49-F238E27FC236}">
                    <a16:creationId xmlns:a16="http://schemas.microsoft.com/office/drawing/2014/main" id="{10953802-46C4-4B5C-6423-1E9B483A8402}"/>
                  </a:ext>
                </a:extLst>
              </p:cNvPr>
              <p:cNvSpPr txBox="1"/>
              <p:nvPr/>
            </p:nvSpPr>
            <p:spPr>
              <a:xfrm>
                <a:off x="3079876" y="7719871"/>
                <a:ext cx="4226051" cy="1128842"/>
              </a:xfrm>
              <a:prstGeom prst="rect">
                <a:avLst/>
              </a:prstGeom>
              <a:noFill/>
            </p:spPr>
            <p:txBody>
              <a:bodyPr wrap="square" rtlCol="0">
                <a:spAutoFit/>
              </a:bodyPr>
              <a:lstStyle/>
              <a:p>
                <a:pPr algn="ctr" defTabSz="1219087">
                  <a:buClr>
                    <a:srgbClr val="000000"/>
                  </a:buClr>
                  <a:defRPr/>
                </a:pPr>
                <a:r>
                  <a:rPr lang="en-US" sz="2051" kern="0" dirty="0">
                    <a:solidFill>
                      <a:srgbClr val="000000"/>
                    </a:solidFill>
                    <a:latin typeface="Lato"/>
                    <a:cs typeface="Poppins" panose="00000500000000000000" pitchFamily="2" charset="0"/>
                    <a:sym typeface="Arial"/>
                  </a:rPr>
                  <a:t>To cover past</a:t>
                </a:r>
              </a:p>
              <a:p>
                <a:pPr algn="ctr" defTabSz="1219087">
                  <a:buClr>
                    <a:srgbClr val="000000"/>
                  </a:buClr>
                  <a:defRPr/>
                </a:pPr>
                <a:r>
                  <a:rPr lang="en-US" sz="2051" kern="0" dirty="0">
                    <a:solidFill>
                      <a:srgbClr val="000000"/>
                    </a:solidFill>
                    <a:latin typeface="Lato"/>
                    <a:cs typeface="Poppins" panose="00000500000000000000" pitchFamily="2" charset="0"/>
                    <a:sym typeface="Arial"/>
                  </a:rPr>
                  <a:t> due rent</a:t>
                </a:r>
              </a:p>
            </p:txBody>
          </p:sp>
        </p:grpSp>
      </p:grpSp>
      <p:pic>
        <p:nvPicPr>
          <p:cNvPr id="32" name="Graphic 31" descr="Loan outline">
            <a:extLst>
              <a:ext uri="{FF2B5EF4-FFF2-40B4-BE49-F238E27FC236}">
                <a16:creationId xmlns:a16="http://schemas.microsoft.com/office/drawing/2014/main" id="{B10FF076-3A22-F6B3-FE29-BC2C47BAC3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8242" y="3457426"/>
            <a:ext cx="820518" cy="820518"/>
          </a:xfrm>
          <a:prstGeom prst="rect">
            <a:avLst/>
          </a:prstGeom>
        </p:spPr>
      </p:pic>
      <p:pic>
        <p:nvPicPr>
          <p:cNvPr id="30" name="Graphic 29" descr="Boardroom outline">
            <a:extLst>
              <a:ext uri="{FF2B5EF4-FFF2-40B4-BE49-F238E27FC236}">
                <a16:creationId xmlns:a16="http://schemas.microsoft.com/office/drawing/2014/main" id="{AC3A0822-6F99-D375-8C08-A97C76651E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65210" y="3326054"/>
            <a:ext cx="1054952" cy="1054952"/>
          </a:xfrm>
          <a:prstGeom prst="rect">
            <a:avLst/>
          </a:prstGeom>
        </p:spPr>
      </p:pic>
      <p:pic>
        <p:nvPicPr>
          <p:cNvPr id="34" name="Graphic 33" descr="Compass outline">
            <a:extLst>
              <a:ext uri="{FF2B5EF4-FFF2-40B4-BE49-F238E27FC236}">
                <a16:creationId xmlns:a16="http://schemas.microsoft.com/office/drawing/2014/main" id="{4CE31F09-93CE-F567-0E57-FFBEEE7E4E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782" y="3443271"/>
            <a:ext cx="820518" cy="820518"/>
          </a:xfrm>
          <a:prstGeom prst="rect">
            <a:avLst/>
          </a:prstGeom>
        </p:spPr>
      </p:pic>
      <p:cxnSp>
        <p:nvCxnSpPr>
          <p:cNvPr id="16" name="Straight Connector 15">
            <a:extLst>
              <a:ext uri="{FF2B5EF4-FFF2-40B4-BE49-F238E27FC236}">
                <a16:creationId xmlns:a16="http://schemas.microsoft.com/office/drawing/2014/main" id="{C1602494-1CFF-E224-5BB5-1F07A27FDFC2}"/>
              </a:ext>
            </a:extLst>
          </p:cNvPr>
          <p:cNvCxnSpPr/>
          <p:nvPr/>
        </p:nvCxnSpPr>
        <p:spPr>
          <a:xfrm>
            <a:off x="-1136756" y="1155828"/>
            <a:ext cx="1028211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915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DEFFF">
            <a:alpha val="5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6262-70C2-4C46-E1A3-11C834AB44A5}"/>
              </a:ext>
            </a:extLst>
          </p:cNvPr>
          <p:cNvSpPr>
            <a:spLocks noGrp="1"/>
          </p:cNvSpPr>
          <p:nvPr>
            <p:ph type="title"/>
          </p:nvPr>
        </p:nvSpPr>
        <p:spPr/>
        <p:txBody>
          <a:bodyPr>
            <a:normAutofit fontScale="90000"/>
          </a:bodyPr>
          <a:lstStyle/>
          <a:p>
            <a:pPr fontAlgn="auto"/>
            <a:r>
              <a:rPr lang="en-US" sz="5999" b="1">
                <a:latin typeface="Amasis MT Pro Black" panose="02040A04050005020304" pitchFamily="18" charset="0"/>
              </a:rPr>
              <a:t>incubator</a:t>
            </a:r>
            <a:r>
              <a:rPr lang="en-US" b="1"/>
              <a:t>   </a:t>
            </a:r>
            <a:r>
              <a:rPr lang="en-US" b="1">
                <a:hlinkClick r:id="rId3"/>
              </a:rPr>
              <a:t>noun</a:t>
            </a:r>
            <a:br>
              <a:rPr lang="en-US" b="1"/>
            </a:br>
            <a:r>
              <a:rPr lang="en-US"/>
              <a:t>in·​cu·​</a:t>
            </a:r>
            <a:r>
              <a:rPr lang="en-US" err="1"/>
              <a:t>ba</a:t>
            </a:r>
            <a:r>
              <a:rPr lang="en-US"/>
              <a:t>·​tor </a:t>
            </a:r>
            <a:r>
              <a:rPr lang="en-US" u="sng">
                <a:hlinkClick r:id="rId4" tooltip="How to pronounce incubator (audio)"/>
              </a:rPr>
              <a:t>ˈ</a:t>
            </a:r>
            <a:r>
              <a:rPr lang="en-US" u="sng" err="1">
                <a:hlinkClick r:id="rId4" tooltip="How to pronounce incubator (audio)"/>
              </a:rPr>
              <a:t>iŋ-kyə</a:t>
            </a:r>
            <a:r>
              <a:rPr lang="en-US" u="sng">
                <a:hlinkClick r:id="rId4" tooltip="How to pronounce incubator (audio)"/>
              </a:rPr>
              <a:t>-ˌ</a:t>
            </a:r>
            <a:r>
              <a:rPr lang="en-US" u="sng" err="1">
                <a:hlinkClick r:id="rId4" tooltip="How to pronounce incubator (audio)"/>
              </a:rPr>
              <a:t>bā-tər</a:t>
            </a:r>
            <a:r>
              <a:rPr lang="en-US" u="sng">
                <a:hlinkClick r:id="rId4" tooltip="How to pronounce incubator (audio)"/>
              </a:rPr>
              <a:t> </a:t>
            </a:r>
            <a:r>
              <a:rPr lang="en-US"/>
              <a:t> </a:t>
            </a:r>
            <a:endParaRPr lang="en-US" b="1"/>
          </a:p>
        </p:txBody>
      </p:sp>
      <p:sp>
        <p:nvSpPr>
          <p:cNvPr id="3" name="Content Placeholder 2">
            <a:extLst>
              <a:ext uri="{FF2B5EF4-FFF2-40B4-BE49-F238E27FC236}">
                <a16:creationId xmlns:a16="http://schemas.microsoft.com/office/drawing/2014/main" id="{E001EC37-D814-B323-17A7-962CD74F1B52}"/>
              </a:ext>
            </a:extLst>
          </p:cNvPr>
          <p:cNvSpPr>
            <a:spLocks noGrp="1"/>
          </p:cNvSpPr>
          <p:nvPr>
            <p:ph idx="1"/>
          </p:nvPr>
        </p:nvSpPr>
        <p:spPr/>
        <p:txBody>
          <a:bodyPr/>
          <a:lstStyle/>
          <a:p>
            <a:pPr marL="0" indent="0">
              <a:buNone/>
            </a:pPr>
            <a:endParaRPr lang="en-US">
              <a:latin typeface="Avenir Next LT Pro" panose="020B0504020202020204" pitchFamily="34" charset="0"/>
            </a:endParaRPr>
          </a:p>
          <a:p>
            <a:pPr marL="0" indent="0">
              <a:buNone/>
            </a:pPr>
            <a:r>
              <a:rPr lang="en-US" b="1">
                <a:solidFill>
                  <a:srgbClr val="003767"/>
                </a:solidFill>
                <a:latin typeface="Lato" panose="020F0502020204030203" pitchFamily="34" charset="0"/>
              </a:rPr>
              <a:t>Definition:</a:t>
            </a:r>
          </a:p>
          <a:p>
            <a:pPr marL="0" indent="0">
              <a:lnSpc>
                <a:spcPct val="150000"/>
              </a:lnSpc>
              <a:buNone/>
            </a:pPr>
            <a:r>
              <a:rPr lang="en-US">
                <a:solidFill>
                  <a:srgbClr val="003767"/>
                </a:solidFill>
                <a:latin typeface="Lato" panose="020F0502020204030203" pitchFamily="34" charset="0"/>
              </a:rPr>
              <a:t>An incubator is a structured, time-limited workshop designed to nurture new ideas into actionable strategies.</a:t>
            </a:r>
          </a:p>
          <a:p>
            <a:pPr marL="0" indent="0">
              <a:lnSpc>
                <a:spcPct val="150000"/>
              </a:lnSpc>
              <a:buNone/>
            </a:pPr>
            <a:r>
              <a:rPr lang="en-US">
                <a:solidFill>
                  <a:srgbClr val="003767"/>
                </a:solidFill>
                <a:latin typeface="Lato" panose="020F0502020204030203" pitchFamily="34" charset="0"/>
              </a:rPr>
              <a:t>It brings together cross-sector partners to co-create solutions, test models, and lay the groundwork for implementation.</a:t>
            </a:r>
          </a:p>
        </p:txBody>
      </p:sp>
    </p:spTree>
    <p:extLst>
      <p:ext uri="{BB962C8B-B14F-4D97-AF65-F5344CB8AC3E}">
        <p14:creationId xmlns:p14="http://schemas.microsoft.com/office/powerpoint/2010/main" val="1691999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graph of a number of people&#10;&#10;AI-generated content may be incorrect.">
            <a:extLst>
              <a:ext uri="{FF2B5EF4-FFF2-40B4-BE49-F238E27FC236}">
                <a16:creationId xmlns:a16="http://schemas.microsoft.com/office/drawing/2014/main" id="{026D4558-F108-E1AF-E18B-3787C9FA4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21" y="2012630"/>
            <a:ext cx="9432232" cy="4845370"/>
          </a:xfrm>
          <a:prstGeom prst="rect">
            <a:avLst/>
          </a:prstGeom>
        </p:spPr>
      </p:pic>
      <p:sp>
        <p:nvSpPr>
          <p:cNvPr id="7" name="Rectangle 6">
            <a:extLst>
              <a:ext uri="{FF2B5EF4-FFF2-40B4-BE49-F238E27FC236}">
                <a16:creationId xmlns:a16="http://schemas.microsoft.com/office/drawing/2014/main" id="{6C282CB9-B7A2-F2B8-06C7-CB63F4D01383}"/>
              </a:ext>
            </a:extLst>
          </p:cNvPr>
          <p:cNvSpPr/>
          <p:nvPr/>
        </p:nvSpPr>
        <p:spPr>
          <a:xfrm>
            <a:off x="113" y="-2666"/>
            <a:ext cx="7763285" cy="510666"/>
          </a:xfrm>
          <a:prstGeom prst="rect">
            <a:avLst/>
          </a:prstGeom>
          <a:solidFill>
            <a:schemeClr val="tx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87">
              <a:buClr>
                <a:srgbClr val="000000"/>
              </a:buClr>
            </a:pPr>
            <a:endParaRPr lang="en-US" sz="1867" kern="0">
              <a:solidFill>
                <a:srgbClr val="555F69"/>
              </a:solidFill>
              <a:latin typeface="Arial"/>
              <a:sym typeface="Arial"/>
            </a:endParaRPr>
          </a:p>
        </p:txBody>
      </p:sp>
      <p:sp>
        <p:nvSpPr>
          <p:cNvPr id="13" name="Title 12">
            <a:extLst>
              <a:ext uri="{FF2B5EF4-FFF2-40B4-BE49-F238E27FC236}">
                <a16:creationId xmlns:a16="http://schemas.microsoft.com/office/drawing/2014/main" id="{9CE2AADB-3991-97ED-C4AE-278CD50AB83F}"/>
              </a:ext>
            </a:extLst>
          </p:cNvPr>
          <p:cNvSpPr>
            <a:spLocks noGrp="1"/>
          </p:cNvSpPr>
          <p:nvPr>
            <p:ph type="title" idx="4294967295"/>
          </p:nvPr>
        </p:nvSpPr>
        <p:spPr>
          <a:xfrm>
            <a:off x="719490" y="228607"/>
            <a:ext cx="6691472" cy="1295619"/>
          </a:xfrm>
        </p:spPr>
        <p:txBody>
          <a:bodyPr>
            <a:noAutofit/>
          </a:bodyPr>
          <a:lstStyle/>
          <a:p>
            <a:r>
              <a:rPr lang="en-US" sz="3461" b="1" dirty="0">
                <a:solidFill>
                  <a:srgbClr val="F59F1A"/>
                </a:solidFill>
                <a:ea typeface="Lato"/>
                <a:cs typeface="Lato"/>
              </a:rPr>
              <a:t>91% </a:t>
            </a:r>
            <a:r>
              <a:rPr lang="en-US" sz="3461" b="1" dirty="0">
                <a:ea typeface="Lato"/>
                <a:cs typeface="Lato"/>
              </a:rPr>
              <a:t>of families were able to </a:t>
            </a:r>
            <a:r>
              <a:rPr lang="en-US" sz="3461" b="1" dirty="0">
                <a:solidFill>
                  <a:srgbClr val="F59F1A"/>
                </a:solidFill>
                <a:ea typeface="Lato"/>
                <a:cs typeface="Lato"/>
              </a:rPr>
              <a:t>STAY</a:t>
            </a:r>
            <a:r>
              <a:rPr lang="en-US" sz="3461" b="1" dirty="0">
                <a:ea typeface="Lato"/>
                <a:cs typeface="Lato"/>
              </a:rPr>
              <a:t> in their </a:t>
            </a:r>
            <a:r>
              <a:rPr lang="en-US" sz="3461" b="1" i="1" dirty="0">
                <a:solidFill>
                  <a:srgbClr val="DB5A25"/>
                </a:solidFill>
                <a:latin typeface="Lato" panose="020F0502020204030203" pitchFamily="34" charset="0"/>
                <a:ea typeface="Lato"/>
                <a:cs typeface="Lato"/>
              </a:rPr>
              <a:t>current home </a:t>
            </a:r>
          </a:p>
        </p:txBody>
      </p:sp>
      <p:sp>
        <p:nvSpPr>
          <p:cNvPr id="15" name="Rectangle: Rounded Corners 14">
            <a:extLst>
              <a:ext uri="{FF2B5EF4-FFF2-40B4-BE49-F238E27FC236}">
                <a16:creationId xmlns:a16="http://schemas.microsoft.com/office/drawing/2014/main" id="{BFE92AD4-A46D-47A7-A234-5F9190EBE223}"/>
              </a:ext>
            </a:extLst>
          </p:cNvPr>
          <p:cNvSpPr/>
          <p:nvPr/>
        </p:nvSpPr>
        <p:spPr>
          <a:xfrm>
            <a:off x="7003964" y="1172169"/>
            <a:ext cx="6691472" cy="1963790"/>
          </a:xfrm>
          <a:prstGeom prst="roundRect">
            <a:avLst/>
          </a:prstGeom>
          <a:solidFill>
            <a:srgbClr val="FFF4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87">
              <a:buClr>
                <a:srgbClr val="000000"/>
              </a:buClr>
            </a:pPr>
            <a:endParaRPr lang="en-US" sz="1867" kern="0">
              <a:solidFill>
                <a:srgbClr val="555F69"/>
              </a:solidFill>
              <a:latin typeface="Arial"/>
              <a:sym typeface="Arial"/>
            </a:endParaRPr>
          </a:p>
        </p:txBody>
      </p:sp>
      <p:sp>
        <p:nvSpPr>
          <p:cNvPr id="11" name="Title 12">
            <a:extLst>
              <a:ext uri="{FF2B5EF4-FFF2-40B4-BE49-F238E27FC236}">
                <a16:creationId xmlns:a16="http://schemas.microsoft.com/office/drawing/2014/main" id="{9FE3DFD9-502A-F116-281E-DD394257CB05}"/>
              </a:ext>
            </a:extLst>
          </p:cNvPr>
          <p:cNvSpPr txBox="1">
            <a:spLocks/>
          </p:cNvSpPr>
          <p:nvPr/>
        </p:nvSpPr>
        <p:spPr>
          <a:xfrm>
            <a:off x="7410962" y="1438680"/>
            <a:ext cx="5620369" cy="1347994"/>
          </a:xfrm>
          <a:prstGeom prst="rect">
            <a:avLst/>
          </a:prstGeom>
          <a:noFill/>
          <a:ln>
            <a:noFill/>
          </a:ln>
        </p:spPr>
        <p:txBody>
          <a:bodyPr spcFirstLastPara="1" wrap="square" lIns="121898" tIns="121898" rIns="121898" bIns="121898"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500"/>
              <a:buFont typeface="Alice"/>
              <a:buNone/>
              <a:defRPr sz="3500" b="1" i="0" u="none" strike="noStrike" cap="none">
                <a:solidFill>
                  <a:schemeClr val="lt1"/>
                </a:solidFill>
                <a:latin typeface="Alice"/>
                <a:ea typeface="Alice"/>
                <a:cs typeface="Alice"/>
                <a:sym typeface="Alice"/>
              </a:defRPr>
            </a:lvl1pPr>
            <a:lvl2pPr marR="0" lvl="1"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2pPr>
            <a:lvl3pPr marR="0" lvl="2"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3pPr>
            <a:lvl4pPr marR="0" lvl="3"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4pPr>
            <a:lvl5pPr marR="0" lvl="4"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5pPr>
            <a:lvl6pPr marR="0" lvl="5"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6pPr>
            <a:lvl7pPr marR="0" lvl="6"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7pPr>
            <a:lvl8pPr marR="0" lvl="7"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8pPr>
            <a:lvl9pPr marR="0" lvl="8"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9pPr>
          </a:lstStyle>
          <a:p>
            <a:pPr algn="l" defTabSz="1219087">
              <a:buClr>
                <a:srgbClr val="555F69"/>
              </a:buClr>
            </a:pPr>
            <a:r>
              <a:rPr lang="en-US" sz="3200" kern="0" dirty="0">
                <a:solidFill>
                  <a:srgbClr val="003767"/>
                </a:solidFill>
                <a:latin typeface="Lato"/>
                <a:ea typeface="Lato"/>
                <a:cs typeface="Lato"/>
              </a:rPr>
              <a:t>Eviction Prevention </a:t>
            </a:r>
          </a:p>
          <a:p>
            <a:pPr algn="l" defTabSz="1219087">
              <a:buClr>
                <a:srgbClr val="555F69"/>
              </a:buClr>
            </a:pPr>
            <a:r>
              <a:rPr lang="en-US" sz="3200" kern="0" dirty="0">
                <a:solidFill>
                  <a:srgbClr val="003767"/>
                </a:solidFill>
                <a:latin typeface="Lato"/>
                <a:ea typeface="Lato"/>
                <a:cs typeface="Lato"/>
              </a:rPr>
              <a:t>Case Resolution, </a:t>
            </a:r>
          </a:p>
          <a:p>
            <a:pPr algn="l" defTabSz="1219087">
              <a:buClr>
                <a:srgbClr val="555F69"/>
              </a:buClr>
            </a:pPr>
            <a:r>
              <a:rPr lang="en-US" sz="3200" kern="0" dirty="0">
                <a:solidFill>
                  <a:srgbClr val="DD8D29"/>
                </a:solidFill>
                <a:latin typeface="Lato"/>
                <a:ea typeface="Lato"/>
                <a:cs typeface="Lato"/>
              </a:rPr>
              <a:t>Chester County</a:t>
            </a:r>
          </a:p>
        </p:txBody>
      </p:sp>
      <p:sp>
        <p:nvSpPr>
          <p:cNvPr id="3" name="Rectangle: Rounded Corners 2">
            <a:extLst>
              <a:ext uri="{FF2B5EF4-FFF2-40B4-BE49-F238E27FC236}">
                <a16:creationId xmlns:a16="http://schemas.microsoft.com/office/drawing/2014/main" id="{EBC38AD3-E711-BB51-2276-EFF6E72A9866}"/>
              </a:ext>
            </a:extLst>
          </p:cNvPr>
          <p:cNvSpPr/>
          <p:nvPr/>
        </p:nvSpPr>
        <p:spPr>
          <a:xfrm>
            <a:off x="7170487" y="1289385"/>
            <a:ext cx="6373506" cy="166702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039"/>
            <a:endParaRPr lang="en-US" sz="1154">
              <a:solidFill>
                <a:prstClr val="white"/>
              </a:solidFill>
              <a:latin typeface="Lato"/>
            </a:endParaRPr>
          </a:p>
        </p:txBody>
      </p:sp>
      <p:cxnSp>
        <p:nvCxnSpPr>
          <p:cNvPr id="4" name="Straight Connector 3">
            <a:extLst>
              <a:ext uri="{FF2B5EF4-FFF2-40B4-BE49-F238E27FC236}">
                <a16:creationId xmlns:a16="http://schemas.microsoft.com/office/drawing/2014/main" id="{876ACC99-12B2-EA75-451F-133B189E64AA}"/>
              </a:ext>
            </a:extLst>
          </p:cNvPr>
          <p:cNvCxnSpPr>
            <a:cxnSpLocks/>
          </p:cNvCxnSpPr>
          <p:nvPr/>
        </p:nvCxnSpPr>
        <p:spPr>
          <a:xfrm>
            <a:off x="-4102476" y="1620082"/>
            <a:ext cx="1053990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212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282CB9-B7A2-F2B8-06C7-CB63F4D01383}"/>
              </a:ext>
            </a:extLst>
          </p:cNvPr>
          <p:cNvSpPr/>
          <p:nvPr/>
        </p:nvSpPr>
        <p:spPr>
          <a:xfrm>
            <a:off x="0" y="-2730"/>
            <a:ext cx="7763429" cy="510675"/>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555F69"/>
              </a:solidFill>
              <a:latin typeface="Arial"/>
              <a:sym typeface="Arial"/>
            </a:endParaRPr>
          </a:p>
        </p:txBody>
      </p:sp>
      <p:sp>
        <p:nvSpPr>
          <p:cNvPr id="13" name="Title 12">
            <a:extLst>
              <a:ext uri="{FF2B5EF4-FFF2-40B4-BE49-F238E27FC236}">
                <a16:creationId xmlns:a16="http://schemas.microsoft.com/office/drawing/2014/main" id="{9CE2AADB-3991-97ED-C4AE-278CD50AB83F}"/>
              </a:ext>
            </a:extLst>
          </p:cNvPr>
          <p:cNvSpPr>
            <a:spLocks noGrp="1"/>
          </p:cNvSpPr>
          <p:nvPr>
            <p:ph type="title"/>
          </p:nvPr>
        </p:nvSpPr>
        <p:spPr>
          <a:xfrm>
            <a:off x="487680" y="454112"/>
            <a:ext cx="11216640" cy="1227115"/>
          </a:xfrm>
        </p:spPr>
        <p:txBody>
          <a:bodyPr/>
          <a:lstStyle/>
          <a:p>
            <a:pPr algn="l"/>
            <a:r>
              <a:rPr lang="en-US" sz="3600" dirty="0">
                <a:solidFill>
                  <a:srgbClr val="003767"/>
                </a:solidFill>
                <a:latin typeface="Lato Black" panose="020F0502020204030203" pitchFamily="34" charset="0"/>
                <a:ea typeface="Lato Black" panose="020F0502020204030203" pitchFamily="34" charset="0"/>
                <a:cs typeface="Lato Black" panose="020F0502020204030203" pitchFamily="34" charset="0"/>
              </a:rPr>
              <a:t>Positive Resolutions </a:t>
            </a:r>
            <a:r>
              <a:rPr lang="en-US" sz="3600" dirty="0">
                <a:solidFill>
                  <a:schemeClr val="tx1"/>
                </a:solidFill>
                <a:latin typeface="Lato Black" panose="020F0502020204030203" pitchFamily="34" charset="0"/>
                <a:ea typeface="Lato Black" panose="020F0502020204030203" pitchFamily="34" charset="0"/>
                <a:cs typeface="Lato Black" panose="020F0502020204030203" pitchFamily="34" charset="0"/>
              </a:rPr>
              <a:t>INCREASED NEARLY 5x </a:t>
            </a:r>
            <a:br>
              <a:rPr lang="en-US" sz="3600" dirty="0">
                <a:solidFill>
                  <a:schemeClr val="tx1"/>
                </a:solidFill>
                <a:latin typeface="Lato Black" panose="020F0502020204030203" pitchFamily="34" charset="0"/>
                <a:ea typeface="Lato Black" panose="020F0502020204030203" pitchFamily="34" charset="0"/>
                <a:cs typeface="Lato Black" panose="020F0502020204030203" pitchFamily="34" charset="0"/>
              </a:rPr>
            </a:br>
            <a:r>
              <a:rPr lang="en-US" sz="36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from less than 12% </a:t>
            </a:r>
            <a:r>
              <a:rPr lang="en-US" sz="3600" dirty="0">
                <a:solidFill>
                  <a:schemeClr val="tx1"/>
                </a:solidFill>
                <a:latin typeface="Lato Black" panose="020F0502020204030203" pitchFamily="34" charset="0"/>
                <a:ea typeface="Lato Black" panose="020F0502020204030203" pitchFamily="34" charset="0"/>
                <a:cs typeface="Lato Black" panose="020F0502020204030203" pitchFamily="34" charset="0"/>
              </a:rPr>
              <a:t>TO OVER 75%</a:t>
            </a:r>
            <a:endParaRPr lang="en-US" sz="3600" dirty="0">
              <a:solidFill>
                <a:srgbClr val="003767"/>
              </a:solidFill>
              <a:latin typeface="Lato Black" panose="020F0502020204030203" pitchFamily="34" charset="0"/>
              <a:ea typeface="Lato Black" panose="020F0502020204030203" pitchFamily="34" charset="0"/>
              <a:cs typeface="Lato Black" panose="020F0502020204030203" pitchFamily="34" charset="0"/>
            </a:endParaRPr>
          </a:p>
        </p:txBody>
      </p:sp>
      <p:graphicFrame>
        <p:nvGraphicFramePr>
          <p:cNvPr id="5" name="Table 4">
            <a:extLst>
              <a:ext uri="{FF2B5EF4-FFF2-40B4-BE49-F238E27FC236}">
                <a16:creationId xmlns:a16="http://schemas.microsoft.com/office/drawing/2014/main" id="{7FB5FDFA-43A4-795E-6430-40278BD2CB66}"/>
              </a:ext>
            </a:extLst>
          </p:cNvPr>
          <p:cNvGraphicFramePr>
            <a:graphicFrameLocks noGrp="1"/>
          </p:cNvGraphicFramePr>
          <p:nvPr>
            <p:extLst>
              <p:ext uri="{D42A27DB-BD31-4B8C-83A1-F6EECF244321}">
                <p14:modId xmlns:p14="http://schemas.microsoft.com/office/powerpoint/2010/main" val="2108557936"/>
              </p:ext>
            </p:extLst>
          </p:nvPr>
        </p:nvGraphicFramePr>
        <p:xfrm>
          <a:off x="-186830" y="5984133"/>
          <a:ext cx="9909545" cy="1085733"/>
        </p:xfrm>
        <a:graphic>
          <a:graphicData uri="http://schemas.openxmlformats.org/drawingml/2006/table">
            <a:tbl>
              <a:tblPr firstRow="1" bandRow="1"/>
              <a:tblGrid>
                <a:gridCol w="4702835">
                  <a:extLst>
                    <a:ext uri="{9D8B030D-6E8A-4147-A177-3AD203B41FA5}">
                      <a16:colId xmlns:a16="http://schemas.microsoft.com/office/drawing/2014/main" val="4035050258"/>
                    </a:ext>
                  </a:extLst>
                </a:gridCol>
                <a:gridCol w="5206710">
                  <a:extLst>
                    <a:ext uri="{9D8B030D-6E8A-4147-A177-3AD203B41FA5}">
                      <a16:colId xmlns:a16="http://schemas.microsoft.com/office/drawing/2014/main" val="2581747656"/>
                    </a:ext>
                  </a:extLst>
                </a:gridCol>
              </a:tblGrid>
              <a:tr h="1085733">
                <a:tc>
                  <a:txBody>
                    <a:bodyPr/>
                    <a:lstStyle/>
                    <a:p>
                      <a:pPr algn="ctr"/>
                      <a:r>
                        <a:rPr lang="en-US" sz="2000" dirty="0">
                          <a:solidFill>
                            <a:schemeClr val="accent2">
                              <a:lumMod val="10000"/>
                            </a:schemeClr>
                          </a:solidFill>
                          <a:latin typeface="Lato" panose="020F0502020204030203" pitchFamily="34" charset="0"/>
                          <a:ea typeface="Lato" panose="020F0502020204030203" pitchFamily="34" charset="0"/>
                          <a:cs typeface="Lato" panose="020F0502020204030203" pitchFamily="34" charset="0"/>
                        </a:rPr>
                        <a:t>LOTD Courts</a:t>
                      </a:r>
                    </a:p>
                    <a:p>
                      <a:pPr algn="ctr"/>
                      <a:r>
                        <a:rPr lang="en-US" sz="2000" dirty="0">
                          <a:solidFill>
                            <a:schemeClr val="accent2">
                              <a:lumMod val="10000"/>
                            </a:schemeClr>
                          </a:solidFill>
                          <a:latin typeface="Lato" panose="020F0502020204030203" pitchFamily="34" charset="0"/>
                          <a:ea typeface="Lato" panose="020F0502020204030203" pitchFamily="34" charset="0"/>
                          <a:cs typeface="Lato" panose="020F0502020204030203" pitchFamily="34" charset="0"/>
                        </a:rPr>
                        <a:t>Case Withdrawals/Settlements</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solidFill>
                            <a:schemeClr val="accent2">
                              <a:lumMod val="10000"/>
                            </a:schemeClr>
                          </a:solidFill>
                          <a:latin typeface="Lato" panose="020F0502020204030203" pitchFamily="34" charset="0"/>
                          <a:ea typeface="Lato" panose="020F0502020204030203" pitchFamily="34" charset="0"/>
                          <a:cs typeface="Lato" panose="020F0502020204030203" pitchFamily="34" charset="0"/>
                        </a:rPr>
                        <a:t>Other Magisterial District Courts</a:t>
                      </a:r>
                    </a:p>
                    <a:p>
                      <a:pPr algn="ctr"/>
                      <a:r>
                        <a:rPr lang="en-US" sz="2000" dirty="0">
                          <a:solidFill>
                            <a:schemeClr val="accent2">
                              <a:lumMod val="10000"/>
                            </a:schemeClr>
                          </a:solidFill>
                          <a:latin typeface="Lato" panose="020F0502020204030203" pitchFamily="34" charset="0"/>
                          <a:ea typeface="Lato" panose="020F0502020204030203" pitchFamily="34" charset="0"/>
                          <a:cs typeface="Lato" panose="020F0502020204030203" pitchFamily="34" charset="0"/>
                        </a:rPr>
                        <a:t>Case Withdrawals/Settlements</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0904246"/>
                  </a:ext>
                </a:extLst>
              </a:tr>
            </a:tbl>
          </a:graphicData>
        </a:graphic>
      </p:graphicFrame>
      <p:sp>
        <p:nvSpPr>
          <p:cNvPr id="3" name="Rectangle 2">
            <a:extLst>
              <a:ext uri="{FF2B5EF4-FFF2-40B4-BE49-F238E27FC236}">
                <a16:creationId xmlns:a16="http://schemas.microsoft.com/office/drawing/2014/main" id="{4DB499A1-FE93-E8D8-7597-4C623186C6B0}"/>
              </a:ext>
            </a:extLst>
          </p:cNvPr>
          <p:cNvSpPr>
            <a:spLocks noGrp="1" noRot="1" noMove="1" noResize="1" noEditPoints="1" noAdjustHandles="1" noChangeArrowheads="1" noChangeShapeType="1"/>
          </p:cNvSpPr>
          <p:nvPr/>
        </p:nvSpPr>
        <p:spPr>
          <a:xfrm>
            <a:off x="0" y="363428"/>
            <a:ext cx="326571" cy="26301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3B5BEC-E1D5-2B34-4F36-81EE65235A04}"/>
              </a:ext>
            </a:extLst>
          </p:cNvPr>
          <p:cNvPicPr>
            <a:picLocks noChangeAspect="1"/>
          </p:cNvPicPr>
          <p:nvPr/>
        </p:nvPicPr>
        <p:blipFill>
          <a:blip r:embed="rId3"/>
          <a:stretch>
            <a:fillRect/>
          </a:stretch>
        </p:blipFill>
        <p:spPr>
          <a:xfrm>
            <a:off x="19084" y="2048385"/>
            <a:ext cx="9112123" cy="3960529"/>
          </a:xfrm>
          <a:prstGeom prst="rect">
            <a:avLst/>
          </a:prstGeom>
        </p:spPr>
      </p:pic>
      <p:cxnSp>
        <p:nvCxnSpPr>
          <p:cNvPr id="9" name="Straight Connector 8">
            <a:extLst>
              <a:ext uri="{FF2B5EF4-FFF2-40B4-BE49-F238E27FC236}">
                <a16:creationId xmlns:a16="http://schemas.microsoft.com/office/drawing/2014/main" id="{371A26CF-825F-FAF8-C015-BC8F06FD4D8F}"/>
              </a:ext>
            </a:extLst>
          </p:cNvPr>
          <p:cNvCxnSpPr>
            <a:cxnSpLocks/>
          </p:cNvCxnSpPr>
          <p:nvPr/>
        </p:nvCxnSpPr>
        <p:spPr>
          <a:xfrm flipH="1">
            <a:off x="-186830" y="1817915"/>
            <a:ext cx="659851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5" name="Rectangle: Rounded Corners 14">
            <a:extLst>
              <a:ext uri="{FF2B5EF4-FFF2-40B4-BE49-F238E27FC236}">
                <a16:creationId xmlns:a16="http://schemas.microsoft.com/office/drawing/2014/main" id="{BFE92AD4-A46D-47A7-A234-5F9190EBE223}"/>
              </a:ext>
            </a:extLst>
          </p:cNvPr>
          <p:cNvSpPr/>
          <p:nvPr/>
        </p:nvSpPr>
        <p:spPr>
          <a:xfrm>
            <a:off x="7913915" y="1482578"/>
            <a:ext cx="5504374" cy="2066163"/>
          </a:xfrm>
          <a:prstGeom prst="roundRect">
            <a:avLst/>
          </a:prstGeom>
          <a:solidFill>
            <a:srgbClr val="FFF4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555F69"/>
              </a:solidFill>
              <a:latin typeface="Arial"/>
              <a:sym typeface="Arial"/>
            </a:endParaRPr>
          </a:p>
        </p:txBody>
      </p:sp>
      <p:sp>
        <p:nvSpPr>
          <p:cNvPr id="11" name="Title 12">
            <a:extLst>
              <a:ext uri="{FF2B5EF4-FFF2-40B4-BE49-F238E27FC236}">
                <a16:creationId xmlns:a16="http://schemas.microsoft.com/office/drawing/2014/main" id="{9FE3DFD9-502A-F116-281E-DD394257CB05}"/>
              </a:ext>
            </a:extLst>
          </p:cNvPr>
          <p:cNvSpPr txBox="1">
            <a:spLocks/>
          </p:cNvSpPr>
          <p:nvPr/>
        </p:nvSpPr>
        <p:spPr>
          <a:xfrm>
            <a:off x="8221401" y="1681227"/>
            <a:ext cx="4985147" cy="163613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500"/>
              <a:buFont typeface="Alice"/>
              <a:buNone/>
              <a:defRPr sz="3500" b="1" i="0" u="none" strike="noStrike" cap="none">
                <a:solidFill>
                  <a:schemeClr val="lt1"/>
                </a:solidFill>
                <a:latin typeface="Alice"/>
                <a:ea typeface="Alice"/>
                <a:cs typeface="Alice"/>
                <a:sym typeface="Alice"/>
              </a:defRPr>
            </a:lvl1pPr>
            <a:lvl2pPr marR="0" lvl="1"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2pPr>
            <a:lvl3pPr marR="0" lvl="2"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3pPr>
            <a:lvl4pPr marR="0" lvl="3"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4pPr>
            <a:lvl5pPr marR="0" lvl="4"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5pPr>
            <a:lvl6pPr marR="0" lvl="5"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6pPr>
            <a:lvl7pPr marR="0" lvl="6"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7pPr>
            <a:lvl8pPr marR="0" lvl="7"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8pPr>
            <a:lvl9pPr marR="0" lvl="8" algn="l" rtl="0">
              <a:lnSpc>
                <a:spcPct val="100000"/>
              </a:lnSpc>
              <a:spcBef>
                <a:spcPts val="0"/>
              </a:spcBef>
              <a:spcAft>
                <a:spcPts val="0"/>
              </a:spcAft>
              <a:buClr>
                <a:schemeClr val="lt1"/>
              </a:buClr>
              <a:buSzPts val="3500"/>
              <a:buFont typeface="Alice"/>
              <a:buNone/>
              <a:defRPr sz="3500" b="1" i="0" u="none" strike="noStrike" cap="none">
                <a:solidFill>
                  <a:schemeClr val="lt1"/>
                </a:solidFill>
                <a:latin typeface="Alice"/>
                <a:ea typeface="Alice"/>
                <a:cs typeface="Alice"/>
                <a:sym typeface="Alice"/>
              </a:defRPr>
            </a:lvl9pPr>
          </a:lstStyle>
          <a:p>
            <a:pPr algn="l" defTabSz="1219170">
              <a:buClr>
                <a:srgbClr val="555F69"/>
              </a:buClr>
              <a:defRPr/>
            </a:pPr>
            <a:r>
              <a:rPr lang="en-US" sz="3200" kern="0" dirty="0">
                <a:solidFill>
                  <a:srgbClr val="003767"/>
                </a:solidFill>
                <a:latin typeface="Lato"/>
                <a:ea typeface="Lato"/>
                <a:cs typeface="Lato"/>
              </a:rPr>
              <a:t>Eviction Prevention </a:t>
            </a:r>
          </a:p>
          <a:p>
            <a:pPr algn="l" defTabSz="1219170">
              <a:buClr>
                <a:srgbClr val="555F69"/>
              </a:buClr>
              <a:defRPr/>
            </a:pPr>
            <a:r>
              <a:rPr lang="en-US" sz="3200" kern="0" dirty="0">
                <a:solidFill>
                  <a:srgbClr val="003767"/>
                </a:solidFill>
                <a:latin typeface="Lato"/>
                <a:ea typeface="Lato"/>
                <a:cs typeface="Lato"/>
              </a:rPr>
              <a:t>Collaborative, </a:t>
            </a:r>
          </a:p>
          <a:p>
            <a:pPr algn="l" defTabSz="1219170">
              <a:buClr>
                <a:srgbClr val="555F69"/>
              </a:buClr>
              <a:defRPr/>
            </a:pPr>
            <a:r>
              <a:rPr lang="en-US" sz="3200" kern="0" dirty="0">
                <a:solidFill>
                  <a:srgbClr val="DF7804"/>
                </a:solidFill>
                <a:latin typeface="Lato"/>
                <a:ea typeface="Lato"/>
                <a:cs typeface="Lato"/>
              </a:rPr>
              <a:t>Allegheny County</a:t>
            </a:r>
          </a:p>
        </p:txBody>
      </p:sp>
      <p:sp>
        <p:nvSpPr>
          <p:cNvPr id="12" name="Rectangle: Rounded Corners 11">
            <a:extLst>
              <a:ext uri="{FF2B5EF4-FFF2-40B4-BE49-F238E27FC236}">
                <a16:creationId xmlns:a16="http://schemas.microsoft.com/office/drawing/2014/main" id="{908050AE-ABBA-6416-3FE3-A3571431E70E}"/>
              </a:ext>
            </a:extLst>
          </p:cNvPr>
          <p:cNvSpPr/>
          <p:nvPr/>
        </p:nvSpPr>
        <p:spPr>
          <a:xfrm>
            <a:off x="8074272" y="1605517"/>
            <a:ext cx="4985147" cy="1823484"/>
          </a:xfrm>
          <a:prstGeom prst="roundRect">
            <a:avLst/>
          </a:prstGeom>
          <a:noFill/>
          <a:ln w="3175">
            <a:solidFill>
              <a:srgbClr val="DF78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20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8C9D-B7EC-2C43-F96F-AF5EDF07252F}"/>
              </a:ext>
            </a:extLst>
          </p:cNvPr>
          <p:cNvSpPr>
            <a:spLocks noGrp="1"/>
          </p:cNvSpPr>
          <p:nvPr>
            <p:ph type="title"/>
          </p:nvPr>
        </p:nvSpPr>
        <p:spPr/>
        <p:txBody>
          <a:bodyPr>
            <a:normAutofit/>
          </a:bodyPr>
          <a:lstStyle/>
          <a:p>
            <a:r>
              <a:rPr lang="en-US" sz="3845" dirty="0"/>
              <a:t>What Are The </a:t>
            </a:r>
            <a:r>
              <a:rPr lang="en-US" sz="3845" dirty="0">
                <a:solidFill>
                  <a:schemeClr val="accent1"/>
                </a:solidFill>
              </a:rPr>
              <a:t>Types</a:t>
            </a:r>
            <a:r>
              <a:rPr lang="en-US" sz="3845" dirty="0"/>
              <a:t> of </a:t>
            </a:r>
            <a:r>
              <a:rPr lang="en-US" sz="3845" i="1" dirty="0">
                <a:solidFill>
                  <a:schemeClr val="accent4"/>
                </a:solidFill>
              </a:rPr>
              <a:t>Eviction Prevention Programs?</a:t>
            </a:r>
          </a:p>
        </p:txBody>
      </p:sp>
      <p:sp>
        <p:nvSpPr>
          <p:cNvPr id="5" name="Text Placeholder 4">
            <a:extLst>
              <a:ext uri="{FF2B5EF4-FFF2-40B4-BE49-F238E27FC236}">
                <a16:creationId xmlns:a16="http://schemas.microsoft.com/office/drawing/2014/main" id="{961DE2C7-2550-D7D6-7186-82C4BC0A6E79}"/>
              </a:ext>
            </a:extLst>
          </p:cNvPr>
          <p:cNvSpPr>
            <a:spLocks noGrp="1"/>
          </p:cNvSpPr>
          <p:nvPr>
            <p:ph type="body" idx="1"/>
          </p:nvPr>
        </p:nvSpPr>
        <p:spPr>
          <a:xfrm>
            <a:off x="836709" y="2005653"/>
            <a:ext cx="5157691" cy="823912"/>
          </a:xfrm>
        </p:spPr>
        <p:txBody>
          <a:bodyPr anchor="ctr"/>
          <a:lstStyle/>
          <a:p>
            <a:pPr algn="ctr"/>
            <a:r>
              <a:rPr lang="en-US" sz="2564" i="1" dirty="0"/>
              <a:t>EXPANDED LEGAL ACCESS</a:t>
            </a:r>
          </a:p>
        </p:txBody>
      </p:sp>
      <p:pic>
        <p:nvPicPr>
          <p:cNvPr id="14" name="Content Placeholder 13">
            <a:extLst>
              <a:ext uri="{FF2B5EF4-FFF2-40B4-BE49-F238E27FC236}">
                <a16:creationId xmlns:a16="http://schemas.microsoft.com/office/drawing/2014/main" id="{575CACC0-6B59-3999-6F36-A1F36B2B3E58}"/>
              </a:ext>
            </a:extLst>
          </p:cNvPr>
          <p:cNvPicPr>
            <a:picLocks noGrp="1" noChangeAspect="1"/>
          </p:cNvPicPr>
          <p:nvPr>
            <p:ph sz="half" idx="2"/>
          </p:nvPr>
        </p:nvPicPr>
        <p:blipFill>
          <a:blip r:embed="rId3"/>
          <a:stretch>
            <a:fillRect/>
          </a:stretch>
        </p:blipFill>
        <p:spPr>
          <a:xfrm>
            <a:off x="1508098" y="3022407"/>
            <a:ext cx="3821269" cy="3516506"/>
          </a:xfrm>
          <a:prstGeom prst="rect">
            <a:avLst/>
          </a:prstGeom>
        </p:spPr>
      </p:pic>
      <p:sp>
        <p:nvSpPr>
          <p:cNvPr id="7" name="Text Placeholder 6">
            <a:extLst>
              <a:ext uri="{FF2B5EF4-FFF2-40B4-BE49-F238E27FC236}">
                <a16:creationId xmlns:a16="http://schemas.microsoft.com/office/drawing/2014/main" id="{7985948F-F78D-AE6B-5185-62ABF919C446}"/>
              </a:ext>
            </a:extLst>
          </p:cNvPr>
          <p:cNvSpPr>
            <a:spLocks noGrp="1"/>
          </p:cNvSpPr>
          <p:nvPr>
            <p:ph type="body" sz="quarter" idx="3"/>
          </p:nvPr>
        </p:nvSpPr>
        <p:spPr>
          <a:xfrm>
            <a:off x="6142433" y="2005653"/>
            <a:ext cx="5183092" cy="823912"/>
          </a:xfrm>
        </p:spPr>
        <p:txBody>
          <a:bodyPr anchor="ctr"/>
          <a:lstStyle/>
          <a:p>
            <a:pPr algn="ctr"/>
            <a:r>
              <a:rPr lang="en-US" sz="2564" i="1" dirty="0"/>
              <a:t>LANDLORD TENANT MEDIATION</a:t>
            </a:r>
          </a:p>
        </p:txBody>
      </p:sp>
      <p:pic>
        <p:nvPicPr>
          <p:cNvPr id="15" name="Content Placeholder 14">
            <a:extLst>
              <a:ext uri="{FF2B5EF4-FFF2-40B4-BE49-F238E27FC236}">
                <a16:creationId xmlns:a16="http://schemas.microsoft.com/office/drawing/2014/main" id="{B3F4A6AB-5A4A-F1F7-1BED-2F6A94C3D45F}"/>
              </a:ext>
            </a:extLst>
          </p:cNvPr>
          <p:cNvPicPr>
            <a:picLocks noGrp="1" noChangeAspect="1"/>
          </p:cNvPicPr>
          <p:nvPr>
            <p:ph sz="quarter" idx="4"/>
          </p:nvPr>
        </p:nvPicPr>
        <p:blipFill>
          <a:blip r:embed="rId4"/>
          <a:stretch>
            <a:fillRect/>
          </a:stretch>
        </p:blipFill>
        <p:spPr>
          <a:xfrm>
            <a:off x="6476074" y="2854518"/>
            <a:ext cx="4575343" cy="3684395"/>
          </a:xfrm>
          <a:prstGeom prst="rect">
            <a:avLst/>
          </a:prstGeom>
        </p:spPr>
      </p:pic>
      <p:sp>
        <p:nvSpPr>
          <p:cNvPr id="4" name="Slide Number Placeholder 3">
            <a:extLst>
              <a:ext uri="{FF2B5EF4-FFF2-40B4-BE49-F238E27FC236}">
                <a16:creationId xmlns:a16="http://schemas.microsoft.com/office/drawing/2014/main" id="{9987963A-28A3-941E-7830-806CA1FB0E02}"/>
              </a:ext>
            </a:extLst>
          </p:cNvPr>
          <p:cNvSpPr>
            <a:spLocks noGrp="1"/>
          </p:cNvSpPr>
          <p:nvPr>
            <p:ph type="sldNum" sz="quarter" idx="12"/>
          </p:nvPr>
        </p:nvSpPr>
        <p:spPr/>
        <p:txBody>
          <a:bodyPr/>
          <a:lstStyle/>
          <a:p>
            <a:pPr defTabSz="586039"/>
            <a:fld id="{03A7E629-3192-455D-AF9D-2051BA73F86B}" type="slidenum">
              <a:rPr lang="en-US">
                <a:solidFill>
                  <a:prstClr val="black"/>
                </a:solidFill>
                <a:latin typeface="Lato"/>
              </a:rPr>
              <a:pPr defTabSz="586039"/>
              <a:t>6</a:t>
            </a:fld>
            <a:endParaRPr lang="en-US">
              <a:solidFill>
                <a:prstClr val="black"/>
              </a:solidFill>
              <a:latin typeface="Lato"/>
            </a:endParaRPr>
          </a:p>
        </p:txBody>
      </p:sp>
      <p:cxnSp>
        <p:nvCxnSpPr>
          <p:cNvPr id="16" name="Straight Connector 15">
            <a:extLst>
              <a:ext uri="{FF2B5EF4-FFF2-40B4-BE49-F238E27FC236}">
                <a16:creationId xmlns:a16="http://schemas.microsoft.com/office/drawing/2014/main" id="{B193E40A-6D5A-F985-63AC-71E5975ED3FD}"/>
              </a:ext>
            </a:extLst>
          </p:cNvPr>
          <p:cNvCxnSpPr>
            <a:cxnSpLocks/>
          </p:cNvCxnSpPr>
          <p:nvPr/>
        </p:nvCxnSpPr>
        <p:spPr>
          <a:xfrm>
            <a:off x="-488290" y="1595245"/>
            <a:ext cx="1097863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3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744FFD-0964-4742-90FC-8FBF2D65D034}"/>
              </a:ext>
            </a:extLst>
          </p:cNvPr>
          <p:cNvSpPr txBox="1"/>
          <p:nvPr/>
        </p:nvSpPr>
        <p:spPr>
          <a:xfrm>
            <a:off x="321809" y="130210"/>
            <a:ext cx="9239818" cy="1157496"/>
          </a:xfrm>
          <a:prstGeom prst="rect">
            <a:avLst/>
          </a:prstGeom>
          <a:noFill/>
        </p:spPr>
        <p:txBody>
          <a:bodyPr wrap="square" rtlCol="0">
            <a:spAutoFit/>
          </a:bodyPr>
          <a:lstStyle/>
          <a:p>
            <a:pPr defTabSz="586039"/>
            <a:r>
              <a:rPr lang="en-US" sz="3461" b="1">
                <a:solidFill>
                  <a:srgbClr val="003767"/>
                </a:solidFill>
                <a:latin typeface="Lato Black"/>
                <a:cs typeface="Poppins" pitchFamily="2" charset="77"/>
              </a:rPr>
              <a:t>What are the </a:t>
            </a:r>
            <a:r>
              <a:rPr lang="en-US" sz="3461" b="1">
                <a:solidFill>
                  <a:srgbClr val="F59F1A"/>
                </a:solidFill>
                <a:latin typeface="Lato Black"/>
                <a:cs typeface="Poppins" pitchFamily="2" charset="77"/>
              </a:rPr>
              <a:t>Promising</a:t>
            </a:r>
            <a:r>
              <a:rPr lang="en-US" sz="3461" b="1">
                <a:solidFill>
                  <a:prstClr val="white"/>
                </a:solidFill>
                <a:latin typeface="Lato Black"/>
                <a:cs typeface="Poppins" pitchFamily="2" charset="77"/>
              </a:rPr>
              <a:t> </a:t>
            </a:r>
            <a:r>
              <a:rPr lang="en-US" sz="3461" b="1">
                <a:solidFill>
                  <a:srgbClr val="F59F1A"/>
                </a:solidFill>
                <a:latin typeface="Lato Black"/>
                <a:cs typeface="Poppins" pitchFamily="2" charset="77"/>
              </a:rPr>
              <a:t>Practices &amp; Strategies</a:t>
            </a:r>
            <a:r>
              <a:rPr lang="en-US" sz="3461" b="1">
                <a:solidFill>
                  <a:srgbClr val="003767"/>
                </a:solidFill>
                <a:latin typeface="Lato Black"/>
                <a:cs typeface="Poppins" pitchFamily="2" charset="77"/>
              </a:rPr>
              <a:t> for </a:t>
            </a:r>
            <a:r>
              <a:rPr lang="en-US" sz="3461" b="1" i="1">
                <a:solidFill>
                  <a:srgbClr val="DB5A25"/>
                </a:solidFill>
                <a:latin typeface="Lato"/>
                <a:cs typeface="Poppins" pitchFamily="2" charset="77"/>
              </a:rPr>
              <a:t>Eviction Prevention</a:t>
            </a:r>
            <a:r>
              <a:rPr lang="en-US" sz="3461" b="1" i="1">
                <a:solidFill>
                  <a:srgbClr val="DB5A25"/>
                </a:solidFill>
                <a:latin typeface="Lato Black"/>
                <a:cs typeface="Poppins" pitchFamily="2" charset="77"/>
              </a:rPr>
              <a:t>?</a:t>
            </a:r>
            <a:endParaRPr lang="en-US" sz="3461" b="1">
              <a:solidFill>
                <a:prstClr val="white"/>
              </a:solidFill>
              <a:latin typeface="Lato Black"/>
              <a:cs typeface="Poppins" pitchFamily="2" charset="77"/>
            </a:endParaRPr>
          </a:p>
        </p:txBody>
      </p:sp>
      <p:sp>
        <p:nvSpPr>
          <p:cNvPr id="4" name="Oval 3">
            <a:extLst>
              <a:ext uri="{FF2B5EF4-FFF2-40B4-BE49-F238E27FC236}">
                <a16:creationId xmlns:a16="http://schemas.microsoft.com/office/drawing/2014/main" id="{1D41705E-BCE7-604C-A5FD-47EAE89F03DF}"/>
              </a:ext>
            </a:extLst>
          </p:cNvPr>
          <p:cNvSpPr/>
          <p:nvPr/>
        </p:nvSpPr>
        <p:spPr>
          <a:xfrm>
            <a:off x="1230891" y="1641036"/>
            <a:ext cx="2120900" cy="21685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6039"/>
            <a:endParaRPr lang="en-US" sz="900">
              <a:solidFill>
                <a:prstClr val="white"/>
              </a:solidFill>
              <a:latin typeface="Lato Light" panose="020F0502020204030203" pitchFamily="34" charset="0"/>
            </a:endParaRPr>
          </a:p>
        </p:txBody>
      </p:sp>
      <p:sp>
        <p:nvSpPr>
          <p:cNvPr id="5" name="Oval 4">
            <a:extLst>
              <a:ext uri="{FF2B5EF4-FFF2-40B4-BE49-F238E27FC236}">
                <a16:creationId xmlns:a16="http://schemas.microsoft.com/office/drawing/2014/main" id="{BB4A046E-3CEE-F444-8F07-1D7E5487295C}"/>
              </a:ext>
            </a:extLst>
          </p:cNvPr>
          <p:cNvSpPr>
            <a:spLocks noChangeAspect="1"/>
          </p:cNvSpPr>
          <p:nvPr/>
        </p:nvSpPr>
        <p:spPr>
          <a:xfrm>
            <a:off x="8967203" y="1641036"/>
            <a:ext cx="2168512" cy="21685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6039"/>
            <a:endParaRPr lang="en-US" sz="900">
              <a:solidFill>
                <a:prstClr val="white"/>
              </a:solidFill>
              <a:latin typeface="Lato Light" panose="020F0502020204030203" pitchFamily="34" charset="0"/>
            </a:endParaRPr>
          </a:p>
        </p:txBody>
      </p:sp>
      <p:sp>
        <p:nvSpPr>
          <p:cNvPr id="6" name="Oval 5">
            <a:extLst>
              <a:ext uri="{FF2B5EF4-FFF2-40B4-BE49-F238E27FC236}">
                <a16:creationId xmlns:a16="http://schemas.microsoft.com/office/drawing/2014/main" id="{DF85A3E9-5794-FF43-B1FA-91323BF58A8D}"/>
              </a:ext>
            </a:extLst>
          </p:cNvPr>
          <p:cNvSpPr/>
          <p:nvPr/>
        </p:nvSpPr>
        <p:spPr>
          <a:xfrm>
            <a:off x="5035550" y="2344337"/>
            <a:ext cx="2120900" cy="212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6039"/>
            <a:endParaRPr lang="en-US" sz="900">
              <a:solidFill>
                <a:prstClr val="white"/>
              </a:solidFill>
              <a:latin typeface="Lato Light" panose="020F0502020204030203" pitchFamily="34" charset="0"/>
            </a:endParaRPr>
          </a:p>
        </p:txBody>
      </p:sp>
      <p:sp>
        <p:nvSpPr>
          <p:cNvPr id="10" name="TextBox 9">
            <a:extLst>
              <a:ext uri="{FF2B5EF4-FFF2-40B4-BE49-F238E27FC236}">
                <a16:creationId xmlns:a16="http://schemas.microsoft.com/office/drawing/2014/main" id="{F6115CDC-847B-0445-B4E7-EDAE918BD6A5}"/>
              </a:ext>
            </a:extLst>
          </p:cNvPr>
          <p:cNvSpPr txBox="1"/>
          <p:nvPr/>
        </p:nvSpPr>
        <p:spPr>
          <a:xfrm>
            <a:off x="426997" y="3906308"/>
            <a:ext cx="3764172" cy="802399"/>
          </a:xfrm>
          <a:prstGeom prst="rect">
            <a:avLst/>
          </a:prstGeom>
          <a:noFill/>
        </p:spPr>
        <p:txBody>
          <a:bodyPr wrap="none" rtlCol="0" anchor="b" anchorCtr="0">
            <a:spAutoFit/>
          </a:bodyPr>
          <a:lstStyle/>
          <a:p>
            <a:pPr algn="ctr" defTabSz="586039"/>
            <a:r>
              <a:rPr lang="en-US" sz="2307" b="1" dirty="0">
                <a:solidFill>
                  <a:srgbClr val="DB5A25"/>
                </a:solidFill>
                <a:latin typeface="Lato Black"/>
                <a:ea typeface="League Spartan" charset="0"/>
                <a:cs typeface="Poppins" pitchFamily="2" charset="77"/>
              </a:rPr>
              <a:t>CREATES CONNECTIONS </a:t>
            </a:r>
          </a:p>
          <a:p>
            <a:pPr algn="ctr" defTabSz="586039"/>
            <a:r>
              <a:rPr lang="en-US" sz="2307" b="1" dirty="0">
                <a:solidFill>
                  <a:srgbClr val="DB5A25"/>
                </a:solidFill>
                <a:latin typeface="Lato Black"/>
                <a:ea typeface="League Spartan" charset="0"/>
                <a:cs typeface="Poppins" pitchFamily="2" charset="77"/>
              </a:rPr>
              <a:t>TO OTHER RESOURCE</a:t>
            </a:r>
          </a:p>
        </p:txBody>
      </p:sp>
      <p:sp>
        <p:nvSpPr>
          <p:cNvPr id="11" name="Subtitle 2">
            <a:extLst>
              <a:ext uri="{FF2B5EF4-FFF2-40B4-BE49-F238E27FC236}">
                <a16:creationId xmlns:a16="http://schemas.microsoft.com/office/drawing/2014/main" id="{A9FD11FB-D7DB-EE4E-BC52-3F0AEF2E3543}"/>
              </a:ext>
            </a:extLst>
          </p:cNvPr>
          <p:cNvSpPr txBox="1">
            <a:spLocks/>
          </p:cNvSpPr>
          <p:nvPr/>
        </p:nvSpPr>
        <p:spPr>
          <a:xfrm>
            <a:off x="4213998" y="5532437"/>
            <a:ext cx="3866473" cy="1056604"/>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697066">
              <a:lnSpc>
                <a:spcPct val="100000"/>
              </a:lnSpc>
            </a:pPr>
            <a:r>
              <a:rPr lang="en-US" sz="2051">
                <a:solidFill>
                  <a:srgbClr val="003767"/>
                </a:solidFill>
                <a:latin typeface="Lato" panose="020F0502020204030203" pitchFamily="34" charset="0"/>
                <a:ea typeface="Lato Light" panose="020F0502020204030203" pitchFamily="34" charset="0"/>
                <a:cs typeface="Lato Light" panose="020F0502020204030203" pitchFamily="34" charset="0"/>
              </a:rPr>
              <a:t>Offering help in the courthouse and making sure tenants get notified at every step</a:t>
            </a:r>
          </a:p>
        </p:txBody>
      </p:sp>
      <p:sp>
        <p:nvSpPr>
          <p:cNvPr id="12" name="TextBox 11">
            <a:extLst>
              <a:ext uri="{FF2B5EF4-FFF2-40B4-BE49-F238E27FC236}">
                <a16:creationId xmlns:a16="http://schemas.microsoft.com/office/drawing/2014/main" id="{5A82B7AA-7807-804C-94C5-66274B2E778E}"/>
              </a:ext>
            </a:extLst>
          </p:cNvPr>
          <p:cNvSpPr txBox="1"/>
          <p:nvPr/>
        </p:nvSpPr>
        <p:spPr>
          <a:xfrm>
            <a:off x="8575382" y="3910662"/>
            <a:ext cx="3010761" cy="802399"/>
          </a:xfrm>
          <a:prstGeom prst="rect">
            <a:avLst/>
          </a:prstGeom>
          <a:noFill/>
        </p:spPr>
        <p:txBody>
          <a:bodyPr wrap="none" rtlCol="0" anchor="b" anchorCtr="0">
            <a:spAutoFit/>
          </a:bodyPr>
          <a:lstStyle/>
          <a:p>
            <a:pPr algn="ctr" defTabSz="586039"/>
            <a:r>
              <a:rPr lang="en-US" sz="2307" b="1">
                <a:solidFill>
                  <a:srgbClr val="DB5A25"/>
                </a:solidFill>
                <a:latin typeface="Lato Black"/>
                <a:ea typeface="League Spartan" charset="0"/>
                <a:cs typeface="Poppins" pitchFamily="2" charset="77"/>
              </a:rPr>
              <a:t>EASILY ACCESSIBLE </a:t>
            </a:r>
          </a:p>
          <a:p>
            <a:pPr algn="ctr" defTabSz="586039"/>
            <a:r>
              <a:rPr lang="en-US" sz="2307" b="1">
                <a:solidFill>
                  <a:srgbClr val="DB5A25"/>
                </a:solidFill>
                <a:latin typeface="Lato Black"/>
                <a:ea typeface="League Spartan" charset="0"/>
                <a:cs typeface="Poppins" pitchFamily="2" charset="77"/>
              </a:rPr>
              <a:t>FOR TENANTS</a:t>
            </a:r>
          </a:p>
        </p:txBody>
      </p:sp>
      <p:sp>
        <p:nvSpPr>
          <p:cNvPr id="13" name="Subtitle 2">
            <a:extLst>
              <a:ext uri="{FF2B5EF4-FFF2-40B4-BE49-F238E27FC236}">
                <a16:creationId xmlns:a16="http://schemas.microsoft.com/office/drawing/2014/main" id="{EB84D9E1-D5AB-C24C-AFEB-CA59DE62158D}"/>
              </a:ext>
            </a:extLst>
          </p:cNvPr>
          <p:cNvSpPr txBox="1">
            <a:spLocks/>
          </p:cNvSpPr>
          <p:nvPr/>
        </p:nvSpPr>
        <p:spPr>
          <a:xfrm>
            <a:off x="8469031" y="4847224"/>
            <a:ext cx="3223464" cy="1056604"/>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697066">
              <a:lnSpc>
                <a:spcPct val="100000"/>
              </a:lnSpc>
            </a:pPr>
            <a:r>
              <a:rPr lang="en-US" sz="2051" dirty="0">
                <a:solidFill>
                  <a:srgbClr val="003767"/>
                </a:solidFill>
                <a:latin typeface="Lato" panose="020F0502020204030203" pitchFamily="34" charset="0"/>
                <a:ea typeface="Lato Light" panose="020F0502020204030203" pitchFamily="34" charset="0"/>
                <a:cs typeface="Lato Light" panose="020F0502020204030203" pitchFamily="34" charset="0"/>
              </a:rPr>
              <a:t>Intensive and proactive outreach to meet tenants where they are.</a:t>
            </a:r>
          </a:p>
        </p:txBody>
      </p:sp>
      <p:sp>
        <p:nvSpPr>
          <p:cNvPr id="14" name="TextBox 13">
            <a:extLst>
              <a:ext uri="{FF2B5EF4-FFF2-40B4-BE49-F238E27FC236}">
                <a16:creationId xmlns:a16="http://schemas.microsoft.com/office/drawing/2014/main" id="{3043C10C-6602-2345-AE1C-7AE2EE1760C4}"/>
              </a:ext>
            </a:extLst>
          </p:cNvPr>
          <p:cNvSpPr txBox="1"/>
          <p:nvPr/>
        </p:nvSpPr>
        <p:spPr>
          <a:xfrm>
            <a:off x="4614076" y="4581113"/>
            <a:ext cx="2973892" cy="802399"/>
          </a:xfrm>
          <a:prstGeom prst="rect">
            <a:avLst/>
          </a:prstGeom>
          <a:noFill/>
        </p:spPr>
        <p:txBody>
          <a:bodyPr wrap="none" rtlCol="0" anchor="b" anchorCtr="0">
            <a:spAutoFit/>
          </a:bodyPr>
          <a:lstStyle/>
          <a:p>
            <a:pPr algn="ctr" defTabSz="586039"/>
            <a:r>
              <a:rPr lang="en-US" sz="2307" b="1">
                <a:solidFill>
                  <a:srgbClr val="DB5A25"/>
                </a:solidFill>
                <a:latin typeface="Lato Black"/>
                <a:ea typeface="League Spartan" charset="0"/>
                <a:cs typeface="Poppins" pitchFamily="2" charset="77"/>
              </a:rPr>
              <a:t>COLLABORATION </a:t>
            </a:r>
          </a:p>
          <a:p>
            <a:pPr algn="ctr" defTabSz="586039"/>
            <a:r>
              <a:rPr lang="en-US" sz="2307" b="1">
                <a:solidFill>
                  <a:srgbClr val="DB5A25"/>
                </a:solidFill>
                <a:latin typeface="Lato Black"/>
                <a:ea typeface="League Spartan" charset="0"/>
                <a:cs typeface="Poppins" pitchFamily="2" charset="77"/>
              </a:rPr>
              <a:t>WITH THE COURTS </a:t>
            </a:r>
          </a:p>
        </p:txBody>
      </p:sp>
      <p:sp>
        <p:nvSpPr>
          <p:cNvPr id="15" name="Subtitle 2">
            <a:extLst>
              <a:ext uri="{FF2B5EF4-FFF2-40B4-BE49-F238E27FC236}">
                <a16:creationId xmlns:a16="http://schemas.microsoft.com/office/drawing/2014/main" id="{695BF634-3CFC-6F40-ADDC-BCF429521254}"/>
              </a:ext>
            </a:extLst>
          </p:cNvPr>
          <p:cNvSpPr txBox="1">
            <a:spLocks/>
          </p:cNvSpPr>
          <p:nvPr/>
        </p:nvSpPr>
        <p:spPr>
          <a:xfrm>
            <a:off x="697351" y="4922447"/>
            <a:ext cx="3223464" cy="1372203"/>
          </a:xfrm>
          <a:prstGeom prst="rect">
            <a:avLst/>
          </a:prstGeom>
        </p:spPr>
        <p:txBody>
          <a:bodyPr vert="horz" wrap="square" lIns="108745" tIns="54372" rIns="108745" bIns="5437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697066">
              <a:lnSpc>
                <a:spcPct val="100000"/>
              </a:lnSpc>
            </a:pPr>
            <a:r>
              <a:rPr lang="en-US" sz="2051">
                <a:solidFill>
                  <a:srgbClr val="003767"/>
                </a:solidFill>
                <a:latin typeface="Lato" panose="020F0502020204030203" pitchFamily="34" charset="0"/>
                <a:ea typeface="Lato Light" panose="020F0502020204030203" pitchFamily="34" charset="0"/>
                <a:cs typeface="Lato Light" panose="020F0502020204030203" pitchFamily="34" charset="0"/>
              </a:rPr>
              <a:t>To connect tenants and landlords with helpful resources while keeping the court fair and neutral.</a:t>
            </a:r>
          </a:p>
        </p:txBody>
      </p:sp>
      <p:pic>
        <p:nvPicPr>
          <p:cNvPr id="17" name="Graphic 16" descr="Social network outline">
            <a:extLst>
              <a:ext uri="{FF2B5EF4-FFF2-40B4-BE49-F238E27FC236}">
                <a16:creationId xmlns:a16="http://schemas.microsoft.com/office/drawing/2014/main" id="{1F2DC6B4-F2F9-35A5-CECF-735A36CD62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9956" y="1846165"/>
            <a:ext cx="1758253" cy="1758253"/>
          </a:xfrm>
          <a:prstGeom prst="rect">
            <a:avLst/>
          </a:prstGeom>
        </p:spPr>
      </p:pic>
      <p:pic>
        <p:nvPicPr>
          <p:cNvPr id="18" name="Graphic 17" descr="Gavel outline">
            <a:extLst>
              <a:ext uri="{FF2B5EF4-FFF2-40B4-BE49-F238E27FC236}">
                <a16:creationId xmlns:a16="http://schemas.microsoft.com/office/drawing/2014/main" id="{C4929FBF-8A38-DC0A-E222-253EC45141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68416" y="2578771"/>
            <a:ext cx="1465211" cy="1465211"/>
          </a:xfrm>
          <a:prstGeom prst="rect">
            <a:avLst/>
          </a:prstGeom>
        </p:spPr>
      </p:pic>
      <p:pic>
        <p:nvPicPr>
          <p:cNvPr id="19" name="Graphic 18" descr="Open hand with solid fill">
            <a:extLst>
              <a:ext uri="{FF2B5EF4-FFF2-40B4-BE49-F238E27FC236}">
                <a16:creationId xmlns:a16="http://schemas.microsoft.com/office/drawing/2014/main" id="{E35FC059-B05A-C461-04BC-35114E4E78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18853" y="1992687"/>
            <a:ext cx="1523819" cy="1523819"/>
          </a:xfrm>
          <a:prstGeom prst="rect">
            <a:avLst/>
          </a:prstGeom>
        </p:spPr>
      </p:pic>
      <p:cxnSp>
        <p:nvCxnSpPr>
          <p:cNvPr id="7" name="Straight Connector 6">
            <a:extLst>
              <a:ext uri="{FF2B5EF4-FFF2-40B4-BE49-F238E27FC236}">
                <a16:creationId xmlns:a16="http://schemas.microsoft.com/office/drawing/2014/main" id="{46FF0733-ECA2-25C8-AD17-2F6D891E6578}"/>
              </a:ext>
            </a:extLst>
          </p:cNvPr>
          <p:cNvCxnSpPr>
            <a:cxnSpLocks/>
          </p:cNvCxnSpPr>
          <p:nvPr/>
        </p:nvCxnSpPr>
        <p:spPr>
          <a:xfrm>
            <a:off x="-1909667" y="1373568"/>
            <a:ext cx="1172163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49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4A58ED2-BDAC-A8D2-81DC-3B863B8919CE}"/>
              </a:ext>
            </a:extLst>
          </p:cNvPr>
          <p:cNvSpPr/>
          <p:nvPr/>
        </p:nvSpPr>
        <p:spPr>
          <a:xfrm>
            <a:off x="234751" y="1563002"/>
            <a:ext cx="3731219" cy="4942727"/>
          </a:xfrm>
          <a:prstGeom prst="roundRect">
            <a:avLst/>
          </a:prstGeom>
          <a:solidFill>
            <a:srgbClr val="FFF4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87">
              <a:buClr>
                <a:srgbClr val="000000"/>
              </a:buClr>
              <a:defRPr/>
            </a:pPr>
            <a:endParaRPr lang="en-US" sz="1867" kern="0" dirty="0">
              <a:solidFill>
                <a:srgbClr val="FFFFFF"/>
              </a:solidFill>
              <a:latin typeface="Arial"/>
              <a:sym typeface="Arial"/>
            </a:endParaRPr>
          </a:p>
        </p:txBody>
      </p:sp>
      <p:sp>
        <p:nvSpPr>
          <p:cNvPr id="7" name="TextBox 6">
            <a:extLst>
              <a:ext uri="{FF2B5EF4-FFF2-40B4-BE49-F238E27FC236}">
                <a16:creationId xmlns:a16="http://schemas.microsoft.com/office/drawing/2014/main" id="{2BEC8554-D5D8-960A-052D-1E16A236B54B}"/>
              </a:ext>
            </a:extLst>
          </p:cNvPr>
          <p:cNvSpPr txBox="1"/>
          <p:nvPr/>
        </p:nvSpPr>
        <p:spPr>
          <a:xfrm>
            <a:off x="219673" y="3533319"/>
            <a:ext cx="3721230" cy="2092494"/>
          </a:xfrm>
          <a:prstGeom prst="rect">
            <a:avLst/>
          </a:prstGeom>
          <a:noFill/>
        </p:spPr>
        <p:txBody>
          <a:bodyPr wrap="square" lIns="121918" tIns="60959" rIns="121918" bIns="60959" rtlCol="0" anchor="t">
            <a:spAutoFit/>
          </a:bodyPr>
          <a:lstStyle/>
          <a:p>
            <a:pPr algn="ctr" defTabSz="1219087">
              <a:buClr>
                <a:srgbClr val="000000"/>
              </a:buClr>
              <a:defRPr/>
            </a:pPr>
            <a:r>
              <a:rPr lang="en-US" sz="2133" b="1" kern="0">
                <a:solidFill>
                  <a:srgbClr val="DD8D29"/>
                </a:solidFill>
                <a:latin typeface="Lato"/>
                <a:cs typeface="Arial"/>
                <a:sym typeface="Arial"/>
              </a:rPr>
              <a:t>NO EVICTION FILING</a:t>
            </a:r>
          </a:p>
          <a:p>
            <a:pPr algn="ctr" defTabSz="1219087">
              <a:buClr>
                <a:srgbClr val="000000"/>
              </a:buClr>
              <a:defRPr/>
            </a:pPr>
            <a:endParaRPr lang="en-US" sz="2133" kern="0">
              <a:solidFill>
                <a:srgbClr val="000000"/>
              </a:solidFill>
              <a:latin typeface="Lato"/>
              <a:cs typeface="Arial"/>
              <a:sym typeface="Arial"/>
            </a:endParaRPr>
          </a:p>
          <a:p>
            <a:pPr algn="ctr" defTabSz="1219087">
              <a:buClr>
                <a:srgbClr val="000000"/>
              </a:buClr>
              <a:defRPr/>
            </a:pPr>
            <a:r>
              <a:rPr lang="en-US" sz="2133" kern="0">
                <a:solidFill>
                  <a:srgbClr val="000000"/>
                </a:solidFill>
                <a:latin typeface="Lato"/>
                <a:cs typeface="Arial"/>
                <a:sym typeface="Arial"/>
              </a:rPr>
              <a:t>Tenant and landlord have successfully come to an agreement  and court is avoided all together</a:t>
            </a:r>
            <a:endParaRPr lang="en-US" sz="1867" kern="0">
              <a:solidFill>
                <a:srgbClr val="000000"/>
              </a:solidFill>
              <a:latin typeface="Lato"/>
              <a:cs typeface="Arial"/>
              <a:sym typeface="Arial"/>
            </a:endParaRPr>
          </a:p>
        </p:txBody>
      </p:sp>
      <p:sp>
        <p:nvSpPr>
          <p:cNvPr id="2" name="Rectangle: Rounded Corners 1">
            <a:extLst>
              <a:ext uri="{FF2B5EF4-FFF2-40B4-BE49-F238E27FC236}">
                <a16:creationId xmlns:a16="http://schemas.microsoft.com/office/drawing/2014/main" id="{66A805FC-BFE4-C421-F406-D32C6D12E00B}"/>
              </a:ext>
            </a:extLst>
          </p:cNvPr>
          <p:cNvSpPr/>
          <p:nvPr/>
        </p:nvSpPr>
        <p:spPr>
          <a:xfrm>
            <a:off x="-1028919" y="208400"/>
            <a:ext cx="8584093" cy="9878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21918" tIns="60959" rIns="121918" bIns="60959" rtlCol="0" anchor="ctr"/>
          <a:lstStyle/>
          <a:p>
            <a:pPr algn="ctr" defTabSz="1219087">
              <a:buClr>
                <a:srgbClr val="000000"/>
              </a:buClr>
              <a:defRPr/>
            </a:pPr>
            <a:r>
              <a:rPr lang="en-US" sz="3845" kern="0" dirty="0">
                <a:solidFill>
                  <a:srgbClr val="FFFFFF"/>
                </a:solidFill>
                <a:latin typeface="Lato Black"/>
                <a:ea typeface="Lato Black"/>
                <a:cs typeface="Lato Black"/>
                <a:sym typeface="Arial"/>
              </a:rPr>
              <a:t>          </a:t>
            </a:r>
            <a:r>
              <a:rPr lang="en-US" sz="3845" kern="0" dirty="0">
                <a:solidFill>
                  <a:srgbClr val="003767"/>
                </a:solidFill>
                <a:latin typeface="Lato Black"/>
                <a:ea typeface="Lato Black"/>
                <a:cs typeface="Lato Black"/>
                <a:sym typeface="Arial"/>
              </a:rPr>
              <a:t>What Does </a:t>
            </a:r>
            <a:r>
              <a:rPr lang="en-US" sz="3845" kern="0" dirty="0">
                <a:solidFill>
                  <a:srgbClr val="DD8D29"/>
                </a:solidFill>
                <a:latin typeface="Lato Black"/>
                <a:ea typeface="Lato Black"/>
                <a:cs typeface="Lato Black"/>
                <a:sym typeface="Arial"/>
              </a:rPr>
              <a:t>Success</a:t>
            </a:r>
            <a:r>
              <a:rPr lang="en-US" sz="3845" kern="0" dirty="0">
                <a:solidFill>
                  <a:srgbClr val="FFFFFF"/>
                </a:solidFill>
                <a:latin typeface="Lato Black"/>
                <a:ea typeface="Lato Black"/>
                <a:cs typeface="Lato Black"/>
                <a:sym typeface="Arial"/>
              </a:rPr>
              <a:t> </a:t>
            </a:r>
            <a:r>
              <a:rPr lang="en-US" sz="3845" b="1" i="1" kern="0" dirty="0">
                <a:solidFill>
                  <a:srgbClr val="DB5A25"/>
                </a:solidFill>
                <a:latin typeface="Lato" panose="020F0502020204030203" pitchFamily="34" charset="0"/>
                <a:ea typeface="Lato Black"/>
                <a:cs typeface="Lato Black"/>
                <a:sym typeface="Arial"/>
              </a:rPr>
              <a:t>Look Like?</a:t>
            </a:r>
            <a:endParaRPr lang="en-US" sz="3845" b="1" i="1" kern="0" dirty="0">
              <a:solidFill>
                <a:srgbClr val="DB5A25"/>
              </a:solidFill>
              <a:latin typeface="Lato" panose="020F0502020204030203" pitchFamily="34" charset="0"/>
              <a:ea typeface="Lato Black" panose="020F0502020204030203" pitchFamily="34" charset="0"/>
              <a:cs typeface="Lato Black" panose="020F0502020204030203" pitchFamily="34" charset="0"/>
              <a:sym typeface="Arial"/>
            </a:endParaRPr>
          </a:p>
        </p:txBody>
      </p:sp>
      <p:sp>
        <p:nvSpPr>
          <p:cNvPr id="12" name="Rectangle: Rounded Corners 11">
            <a:extLst>
              <a:ext uri="{FF2B5EF4-FFF2-40B4-BE49-F238E27FC236}">
                <a16:creationId xmlns:a16="http://schemas.microsoft.com/office/drawing/2014/main" id="{D85FC7F6-B16C-EA30-4542-9C5318AD470F}"/>
              </a:ext>
            </a:extLst>
          </p:cNvPr>
          <p:cNvSpPr/>
          <p:nvPr/>
        </p:nvSpPr>
        <p:spPr>
          <a:xfrm>
            <a:off x="4261925" y="1582428"/>
            <a:ext cx="3731219" cy="4942727"/>
          </a:xfrm>
          <a:prstGeom prst="roundRect">
            <a:avLst/>
          </a:prstGeom>
          <a:solidFill>
            <a:srgbClr val="FFF4DB"/>
          </a:solidFill>
          <a:ln>
            <a:noFill/>
          </a:ln>
        </p:spPr>
        <p:style>
          <a:lnRef idx="2">
            <a:schemeClr val="accent1">
              <a:shade val="15000"/>
            </a:schemeClr>
          </a:lnRef>
          <a:fillRef idx="1">
            <a:schemeClr val="accent1"/>
          </a:fillRef>
          <a:effectRef idx="0">
            <a:schemeClr val="accent1"/>
          </a:effectRef>
          <a:fontRef idx="minor">
            <a:schemeClr val="lt1"/>
          </a:fontRef>
        </p:style>
        <p:txBody>
          <a:bodyPr lIns="121918" tIns="60959" rIns="121918" bIns="60959" rtlCol="0" anchor="ctr"/>
          <a:lstStyle/>
          <a:p>
            <a:pPr algn="ctr" defTabSz="1219087">
              <a:buClr>
                <a:srgbClr val="000000"/>
              </a:buClr>
              <a:defRPr/>
            </a:pPr>
            <a:endParaRPr lang="en-US" sz="1867" kern="0">
              <a:solidFill>
                <a:srgbClr val="003767"/>
              </a:solidFill>
              <a:latin typeface="Arial"/>
              <a:cs typeface="Arial"/>
              <a:sym typeface="Arial"/>
            </a:endParaRPr>
          </a:p>
        </p:txBody>
      </p:sp>
      <p:sp>
        <p:nvSpPr>
          <p:cNvPr id="13" name="TextBox 12">
            <a:extLst>
              <a:ext uri="{FF2B5EF4-FFF2-40B4-BE49-F238E27FC236}">
                <a16:creationId xmlns:a16="http://schemas.microsoft.com/office/drawing/2014/main" id="{A18DAF81-A32A-6B80-0C82-CC4D8FDF21A6}"/>
              </a:ext>
            </a:extLst>
          </p:cNvPr>
          <p:cNvSpPr txBox="1"/>
          <p:nvPr/>
        </p:nvSpPr>
        <p:spPr>
          <a:xfrm>
            <a:off x="4216505" y="3494819"/>
            <a:ext cx="3728094" cy="2420725"/>
          </a:xfrm>
          <a:prstGeom prst="rect">
            <a:avLst/>
          </a:prstGeom>
          <a:noFill/>
        </p:spPr>
        <p:txBody>
          <a:bodyPr wrap="square" lIns="121918" tIns="60959" rIns="121918" bIns="60959" rtlCol="0" anchor="t">
            <a:spAutoFit/>
          </a:bodyPr>
          <a:lstStyle/>
          <a:p>
            <a:pPr algn="ctr" defTabSz="1219087">
              <a:buClr>
                <a:srgbClr val="000000"/>
              </a:buClr>
              <a:defRPr/>
            </a:pPr>
            <a:r>
              <a:rPr lang="en-US" sz="2133" b="1" kern="0">
                <a:solidFill>
                  <a:srgbClr val="DD8D29"/>
                </a:solidFill>
                <a:latin typeface="Lato"/>
                <a:cs typeface="Arial"/>
                <a:sym typeface="Arial"/>
              </a:rPr>
              <a:t>CASE WITHDRAWN</a:t>
            </a:r>
          </a:p>
          <a:p>
            <a:pPr algn="ctr" defTabSz="1219087">
              <a:buClr>
                <a:srgbClr val="000000"/>
              </a:buClr>
              <a:defRPr/>
            </a:pPr>
            <a:endParaRPr lang="en-US" sz="2133" kern="0">
              <a:solidFill>
                <a:srgbClr val="000000"/>
              </a:solidFill>
              <a:latin typeface="Lato"/>
              <a:cs typeface="Arial"/>
              <a:sym typeface="Arial"/>
            </a:endParaRPr>
          </a:p>
          <a:p>
            <a:pPr algn="ctr" defTabSz="1219087">
              <a:buClr>
                <a:srgbClr val="000000"/>
              </a:buClr>
              <a:defRPr/>
            </a:pPr>
            <a:r>
              <a:rPr lang="en-US" sz="2133" kern="0">
                <a:solidFill>
                  <a:srgbClr val="000000"/>
                </a:solidFill>
                <a:latin typeface="Lato"/>
                <a:cs typeface="Arial"/>
                <a:sym typeface="Arial"/>
              </a:rPr>
              <a:t>A landlord may withdraw the complaint at any time prior to the hearing by filing a written notice with the court</a:t>
            </a:r>
          </a:p>
          <a:p>
            <a:pPr algn="ctr" defTabSz="1219087">
              <a:buClr>
                <a:srgbClr val="000000"/>
              </a:buClr>
              <a:defRPr/>
            </a:pPr>
            <a:endParaRPr lang="en-US" sz="2133" kern="0">
              <a:solidFill>
                <a:srgbClr val="000000"/>
              </a:solidFill>
              <a:latin typeface="Lato"/>
              <a:cs typeface="Arial"/>
              <a:sym typeface="Arial"/>
            </a:endParaRPr>
          </a:p>
        </p:txBody>
      </p:sp>
      <p:sp>
        <p:nvSpPr>
          <p:cNvPr id="15" name="Rectangle: Rounded Corners 14">
            <a:extLst>
              <a:ext uri="{FF2B5EF4-FFF2-40B4-BE49-F238E27FC236}">
                <a16:creationId xmlns:a16="http://schemas.microsoft.com/office/drawing/2014/main" id="{7315FF55-874B-583C-88FC-716165FA45F4}"/>
              </a:ext>
            </a:extLst>
          </p:cNvPr>
          <p:cNvSpPr/>
          <p:nvPr/>
        </p:nvSpPr>
        <p:spPr>
          <a:xfrm>
            <a:off x="8262502" y="1563002"/>
            <a:ext cx="3731219" cy="4942727"/>
          </a:xfrm>
          <a:prstGeom prst="roundRect">
            <a:avLst/>
          </a:prstGeom>
          <a:solidFill>
            <a:srgbClr val="FFF4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87">
              <a:buClr>
                <a:srgbClr val="000000"/>
              </a:buClr>
              <a:defRPr/>
            </a:pPr>
            <a:endParaRPr lang="en-US" sz="1867" kern="0">
              <a:solidFill>
                <a:srgbClr val="FFFFFF"/>
              </a:solidFill>
              <a:latin typeface="Arial"/>
              <a:sym typeface="Arial"/>
            </a:endParaRPr>
          </a:p>
        </p:txBody>
      </p:sp>
      <p:sp>
        <p:nvSpPr>
          <p:cNvPr id="16" name="TextBox 15">
            <a:extLst>
              <a:ext uri="{FF2B5EF4-FFF2-40B4-BE49-F238E27FC236}">
                <a16:creationId xmlns:a16="http://schemas.microsoft.com/office/drawing/2014/main" id="{FA11CF43-2BAC-C1B6-1378-905A6DDAC020}"/>
              </a:ext>
            </a:extLst>
          </p:cNvPr>
          <p:cNvSpPr txBox="1"/>
          <p:nvPr/>
        </p:nvSpPr>
        <p:spPr>
          <a:xfrm>
            <a:off x="8299485" y="3477270"/>
            <a:ext cx="3721230" cy="2748956"/>
          </a:xfrm>
          <a:prstGeom prst="rect">
            <a:avLst/>
          </a:prstGeom>
          <a:noFill/>
        </p:spPr>
        <p:txBody>
          <a:bodyPr wrap="square" lIns="121918" tIns="60959" rIns="121918" bIns="60959" rtlCol="0" anchor="t">
            <a:spAutoFit/>
          </a:bodyPr>
          <a:lstStyle/>
          <a:p>
            <a:pPr algn="ctr" defTabSz="1219087">
              <a:buClr>
                <a:srgbClr val="000000"/>
              </a:buClr>
              <a:defRPr/>
            </a:pPr>
            <a:r>
              <a:rPr lang="en-US" sz="2133" b="1" kern="0">
                <a:solidFill>
                  <a:srgbClr val="DD8D29"/>
                </a:solidFill>
                <a:latin typeface="Lato" panose="020F0502020204030203" pitchFamily="34" charset="0"/>
                <a:ea typeface="Lato" panose="020F0502020204030203" pitchFamily="34" charset="0"/>
                <a:cs typeface="Lato" panose="020F0502020204030203" pitchFamily="34" charset="0"/>
                <a:sym typeface="Arial"/>
              </a:rPr>
              <a:t>CASE SETTLED</a:t>
            </a:r>
          </a:p>
          <a:p>
            <a:pPr algn="ctr" defTabSz="1219087">
              <a:buClr>
                <a:srgbClr val="000000"/>
              </a:buClr>
              <a:defRPr/>
            </a:pPr>
            <a:endParaRPr lang="en-US" sz="2133" kern="0">
              <a:solidFill>
                <a:srgbClr val="000000"/>
              </a:solidFill>
              <a:latin typeface="Lato"/>
              <a:cs typeface="Arial"/>
              <a:sym typeface="Arial"/>
            </a:endParaRPr>
          </a:p>
          <a:p>
            <a:pPr algn="ctr" defTabSz="1219087">
              <a:buClr>
                <a:srgbClr val="000000"/>
              </a:buClr>
              <a:defRPr/>
            </a:pPr>
            <a:r>
              <a:rPr lang="en-US" sz="2133" kern="0">
                <a:solidFill>
                  <a:srgbClr val="000000"/>
                </a:solidFill>
                <a:latin typeface="Lato"/>
                <a:cs typeface="Arial"/>
                <a:sym typeface="Arial"/>
              </a:rPr>
              <a:t>The parties may file a notice of settlement of the complaint with the court at any time prior to the entry of judgement. </a:t>
            </a:r>
          </a:p>
          <a:p>
            <a:pPr algn="ctr" defTabSz="1219087">
              <a:buClr>
                <a:srgbClr val="000000"/>
              </a:buClr>
              <a:defRPr/>
            </a:pPr>
            <a:endParaRPr lang="en-US" sz="2133" kern="0">
              <a:solidFill>
                <a:srgbClr val="003767"/>
              </a:solidFill>
              <a:latin typeface="Lato"/>
              <a:cs typeface="Arial"/>
              <a:sym typeface="Arial"/>
            </a:endParaRPr>
          </a:p>
        </p:txBody>
      </p:sp>
      <p:cxnSp>
        <p:nvCxnSpPr>
          <p:cNvPr id="6" name="Straight Arrow Connector 5">
            <a:extLst>
              <a:ext uri="{FF2B5EF4-FFF2-40B4-BE49-F238E27FC236}">
                <a16:creationId xmlns:a16="http://schemas.microsoft.com/office/drawing/2014/main" id="{0F9E7B1D-CA7B-9C9E-8ECC-64D9DEDC9182}"/>
              </a:ext>
            </a:extLst>
          </p:cNvPr>
          <p:cNvCxnSpPr/>
          <p:nvPr/>
        </p:nvCxnSpPr>
        <p:spPr>
          <a:xfrm flipV="1">
            <a:off x="51053" y="3426802"/>
            <a:ext cx="12058997" cy="4396"/>
          </a:xfrm>
          <a:prstGeom prst="straightConnector1">
            <a:avLst/>
          </a:prstGeom>
          <a:ln>
            <a:solidFill>
              <a:srgbClr val="DD8D29"/>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D5F5F38-2F3F-1AD8-D106-BB6332DDB829}"/>
              </a:ext>
            </a:extLst>
          </p:cNvPr>
          <p:cNvSpPr txBox="1">
            <a:spLocks noChangeAspect="1"/>
          </p:cNvSpPr>
          <p:nvPr/>
        </p:nvSpPr>
        <p:spPr>
          <a:xfrm>
            <a:off x="673914" y="2754596"/>
            <a:ext cx="2812748" cy="502766"/>
          </a:xfrm>
          <a:prstGeom prst="rect">
            <a:avLst/>
          </a:prstGeom>
          <a:noFill/>
        </p:spPr>
        <p:txBody>
          <a:bodyPr wrap="square" rtlCol="0">
            <a:spAutoFit/>
          </a:bodyPr>
          <a:lstStyle/>
          <a:p>
            <a:pPr algn="ctr" defTabSz="1219087">
              <a:buClr>
                <a:srgbClr val="000000"/>
              </a:buClr>
            </a:pPr>
            <a:r>
              <a:rPr lang="en-US" sz="2667" b="1" kern="0">
                <a:solidFill>
                  <a:srgbClr val="003767"/>
                </a:solidFill>
                <a:latin typeface="Lato" panose="020F0502020204030203" pitchFamily="34" charset="0"/>
                <a:ea typeface="Lato" panose="020F0502020204030203" pitchFamily="34" charset="0"/>
                <a:cs typeface="Lato" panose="020F0502020204030203" pitchFamily="34" charset="0"/>
                <a:sym typeface="Arial"/>
              </a:rPr>
              <a:t>PRE-FILING</a:t>
            </a:r>
          </a:p>
        </p:txBody>
      </p:sp>
      <p:sp>
        <p:nvSpPr>
          <p:cNvPr id="8" name="TextBox 7">
            <a:extLst>
              <a:ext uri="{FF2B5EF4-FFF2-40B4-BE49-F238E27FC236}">
                <a16:creationId xmlns:a16="http://schemas.microsoft.com/office/drawing/2014/main" id="{80B9EFC2-A82F-68FB-FC03-5B9171CD483A}"/>
              </a:ext>
            </a:extLst>
          </p:cNvPr>
          <p:cNvSpPr txBox="1"/>
          <p:nvPr/>
        </p:nvSpPr>
        <p:spPr>
          <a:xfrm>
            <a:off x="4976557" y="2754596"/>
            <a:ext cx="2242549" cy="913199"/>
          </a:xfrm>
          <a:prstGeom prst="rect">
            <a:avLst/>
          </a:prstGeom>
          <a:noFill/>
        </p:spPr>
        <p:txBody>
          <a:bodyPr wrap="square" rtlCol="0">
            <a:spAutoFit/>
          </a:bodyPr>
          <a:lstStyle/>
          <a:p>
            <a:pPr algn="ctr" defTabSz="1219087">
              <a:buClr>
                <a:srgbClr val="000000"/>
              </a:buClr>
            </a:pPr>
            <a:r>
              <a:rPr lang="en-US" sz="2667" b="1" kern="0">
                <a:solidFill>
                  <a:srgbClr val="003767"/>
                </a:solidFill>
                <a:latin typeface="Lato" panose="020F0502020204030203" pitchFamily="34" charset="0"/>
                <a:ea typeface="Lato" panose="020F0502020204030203" pitchFamily="34" charset="0"/>
                <a:cs typeface="Lato" panose="020F0502020204030203" pitchFamily="34" charset="0"/>
                <a:sym typeface="Arial"/>
              </a:rPr>
              <a:t>POST-FILING</a:t>
            </a:r>
          </a:p>
        </p:txBody>
      </p:sp>
      <p:sp>
        <p:nvSpPr>
          <p:cNvPr id="10" name="TextBox 9">
            <a:extLst>
              <a:ext uri="{FF2B5EF4-FFF2-40B4-BE49-F238E27FC236}">
                <a16:creationId xmlns:a16="http://schemas.microsoft.com/office/drawing/2014/main" id="{427CC0E7-1084-6AEF-6CC7-34F3F0C17CC2}"/>
              </a:ext>
            </a:extLst>
          </p:cNvPr>
          <p:cNvSpPr txBox="1"/>
          <p:nvPr/>
        </p:nvSpPr>
        <p:spPr>
          <a:xfrm>
            <a:off x="8976989" y="2754596"/>
            <a:ext cx="2279436" cy="502766"/>
          </a:xfrm>
          <a:prstGeom prst="rect">
            <a:avLst/>
          </a:prstGeom>
          <a:noFill/>
        </p:spPr>
        <p:txBody>
          <a:bodyPr wrap="square" rtlCol="0">
            <a:spAutoFit/>
          </a:bodyPr>
          <a:lstStyle/>
          <a:p>
            <a:pPr algn="ctr" defTabSz="1219087">
              <a:buClr>
                <a:srgbClr val="000000"/>
              </a:buClr>
            </a:pPr>
            <a:r>
              <a:rPr lang="en-US" sz="2667" b="1" kern="0">
                <a:solidFill>
                  <a:srgbClr val="003767"/>
                </a:solidFill>
                <a:latin typeface="Lato" panose="020F0502020204030203" pitchFamily="34" charset="0"/>
                <a:ea typeface="Lato" panose="020F0502020204030203" pitchFamily="34" charset="0"/>
                <a:cs typeface="Lato" panose="020F0502020204030203" pitchFamily="34" charset="0"/>
                <a:sym typeface="Arial"/>
              </a:rPr>
              <a:t>POST-FILING</a:t>
            </a:r>
          </a:p>
        </p:txBody>
      </p:sp>
      <p:pic>
        <p:nvPicPr>
          <p:cNvPr id="14" name="Graphic 13" descr="Handshake with solid fill">
            <a:extLst>
              <a:ext uri="{FF2B5EF4-FFF2-40B4-BE49-F238E27FC236}">
                <a16:creationId xmlns:a16="http://schemas.microsoft.com/office/drawing/2014/main" id="{BEF43654-8788-2A79-1656-53F7BF64B2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0511" y="1641036"/>
            <a:ext cx="1219178" cy="1219178"/>
          </a:xfrm>
          <a:prstGeom prst="rect">
            <a:avLst/>
          </a:prstGeom>
        </p:spPr>
      </p:pic>
      <p:pic>
        <p:nvPicPr>
          <p:cNvPr id="18" name="Graphic 17" descr="Contract with solid fill">
            <a:extLst>
              <a:ext uri="{FF2B5EF4-FFF2-40B4-BE49-F238E27FC236}">
                <a16:creationId xmlns:a16="http://schemas.microsoft.com/office/drawing/2014/main" id="{487D09A1-1EE1-3EFC-2487-567603F83B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92880" y="1699644"/>
            <a:ext cx="975342" cy="975342"/>
          </a:xfrm>
          <a:prstGeom prst="rect">
            <a:avLst/>
          </a:prstGeom>
        </p:spPr>
      </p:pic>
      <p:pic>
        <p:nvPicPr>
          <p:cNvPr id="20" name="Graphic 19" descr="Boardroom with solid fill">
            <a:extLst>
              <a:ext uri="{FF2B5EF4-FFF2-40B4-BE49-F238E27FC236}">
                <a16:creationId xmlns:a16="http://schemas.microsoft.com/office/drawing/2014/main" id="{B7842C61-9E1D-2D29-9CCD-D38D0B4DAC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70699" y="1582428"/>
            <a:ext cx="1219178" cy="1219178"/>
          </a:xfrm>
          <a:prstGeom prst="rect">
            <a:avLst/>
          </a:prstGeom>
        </p:spPr>
      </p:pic>
      <p:cxnSp>
        <p:nvCxnSpPr>
          <p:cNvPr id="5" name="Straight Connector 4">
            <a:extLst>
              <a:ext uri="{FF2B5EF4-FFF2-40B4-BE49-F238E27FC236}">
                <a16:creationId xmlns:a16="http://schemas.microsoft.com/office/drawing/2014/main" id="{DBC17614-C7BF-C5EE-4B3D-19FE953BCE75}"/>
              </a:ext>
            </a:extLst>
          </p:cNvPr>
          <p:cNvCxnSpPr>
            <a:cxnSpLocks/>
          </p:cNvCxnSpPr>
          <p:nvPr/>
        </p:nvCxnSpPr>
        <p:spPr>
          <a:xfrm>
            <a:off x="-272484" y="1191239"/>
            <a:ext cx="755779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88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430A300D-FB1A-97A9-F7AB-518C5A5B81F5}"/>
              </a:ext>
            </a:extLst>
          </p:cNvPr>
          <p:cNvSpPr txBox="1"/>
          <p:nvPr/>
        </p:nvSpPr>
        <p:spPr>
          <a:xfrm>
            <a:off x="230372" y="1995490"/>
            <a:ext cx="4660126" cy="3440110"/>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ts val="1000"/>
              </a:spcBef>
              <a:spcAft>
                <a:spcPts val="0"/>
              </a:spcAft>
              <a:buClr>
                <a:srgbClr val="4A66AC"/>
              </a:buClr>
              <a:buSzPct val="80000"/>
              <a:buFontTx/>
              <a:buNone/>
              <a:tabLst/>
              <a:defRPr/>
            </a:pPr>
            <a:r>
              <a:rPr kumimoji="0" lang="en-US" sz="3500" b="0" i="0" u="none" strike="noStrike" kern="1200" cap="none" spc="0" normalizeH="0" baseline="0" noProof="0">
                <a:ln>
                  <a:noFill/>
                </a:ln>
                <a:solidFill>
                  <a:prstClr val="white"/>
                </a:solidFill>
                <a:effectLst/>
                <a:uLnTx/>
                <a:uFillTx/>
                <a:latin typeface="Trebuchet MS" panose="020B0603020202020204"/>
                <a:ea typeface="+mn-ea"/>
                <a:cs typeface="+mn-cs"/>
              </a:rPr>
              <a:t>Friends Association for the Care and Protection of Children</a:t>
            </a:r>
          </a:p>
          <a:p>
            <a:pPr marL="0" marR="0" lvl="0" indent="0" algn="ctr" defTabSz="457200" rtl="0" eaLnBrk="1" fontAlgn="auto" latinLnBrk="0" hangingPunct="1">
              <a:lnSpc>
                <a:spcPct val="100000"/>
              </a:lnSpc>
              <a:spcBef>
                <a:spcPts val="1000"/>
              </a:spcBef>
              <a:spcAft>
                <a:spcPts val="0"/>
              </a:spcAft>
              <a:buClr>
                <a:srgbClr val="4A66AC"/>
              </a:buClr>
              <a:buSzPct val="80000"/>
              <a:buFontTx/>
              <a:buNone/>
              <a:tabLst/>
              <a:defRPr/>
            </a:pPr>
            <a:r>
              <a:rPr kumimoji="0" lang="en-US" sz="2000" b="0" i="0" u="none" strike="noStrike" kern="1200" cap="none" spc="0" normalizeH="0" baseline="0" noProof="0">
                <a:ln>
                  <a:noFill/>
                </a:ln>
                <a:solidFill>
                  <a:prstClr val="white"/>
                </a:solidFill>
                <a:effectLst/>
                <a:uLnTx/>
                <a:uFillTx/>
                <a:latin typeface="Trebuchet MS" panose="020B0603020202020204"/>
                <a:ea typeface="+mn-ea"/>
                <a:cs typeface="+mn-cs"/>
              </a:rPr>
              <a:t>Chester County, Pennsylvania </a:t>
            </a:r>
          </a:p>
          <a:p>
            <a:pPr marL="0" marR="0" lvl="0" indent="0" algn="ctr" defTabSz="457200" rtl="0" eaLnBrk="1" fontAlgn="auto" latinLnBrk="0" hangingPunct="1">
              <a:lnSpc>
                <a:spcPct val="100000"/>
              </a:lnSpc>
              <a:spcBef>
                <a:spcPts val="1000"/>
              </a:spcBef>
              <a:spcAft>
                <a:spcPts val="0"/>
              </a:spcAft>
              <a:buClr>
                <a:srgbClr val="4A66AC"/>
              </a:buClr>
              <a:buSzPct val="80000"/>
              <a:buFontTx/>
              <a:buNone/>
              <a:tabLst/>
              <a:defRPr/>
            </a:pPr>
            <a:r>
              <a:rPr kumimoji="0" lang="en-US" sz="1500" b="0" i="0" u="none" strike="noStrike" kern="1200" cap="none" spc="0" normalizeH="0" baseline="0" noProof="0">
                <a:ln>
                  <a:noFill/>
                </a:ln>
                <a:solidFill>
                  <a:prstClr val="white"/>
                </a:solidFill>
                <a:effectLst/>
                <a:uLnTx/>
                <a:uFillTx/>
                <a:latin typeface="Trebuchet MS" panose="020B0603020202020204"/>
                <a:ea typeface="+mn-ea"/>
                <a:cs typeface="+mn-cs"/>
              </a:rPr>
              <a:t>Urias Cole and Reilly Force</a:t>
            </a:r>
          </a:p>
        </p:txBody>
      </p:sp>
      <p:pic>
        <p:nvPicPr>
          <p:cNvPr id="4" name="Google Shape;106;p1">
            <a:extLst>
              <a:ext uri="{FF2B5EF4-FFF2-40B4-BE49-F238E27FC236}">
                <a16:creationId xmlns:a16="http://schemas.microsoft.com/office/drawing/2014/main" id="{E6131C7C-D611-305A-C663-096B6625B1E8}"/>
              </a:ext>
            </a:extLst>
          </p:cNvPr>
          <p:cNvPicPr preferRelativeResize="0">
            <a:picLocks noGrp="1"/>
          </p:cNvPicPr>
          <p:nvPr>
            <p:ph idx="1"/>
          </p:nvPr>
        </p:nvPicPr>
        <p:blipFill rotWithShape="1">
          <a:blip r:embed="rId2"/>
          <a:stretch/>
        </p:blipFill>
        <p:spPr>
          <a:xfrm>
            <a:off x="6487132" y="972608"/>
            <a:ext cx="4361238" cy="4900269"/>
          </a:xfrm>
          <a:prstGeom prst="rect">
            <a:avLst/>
          </a:prstGeom>
          <a:noFill/>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94758851"/>
      </p:ext>
    </p:extLst>
  </p:cSld>
  <p:clrMapOvr>
    <a:masterClrMapping/>
  </p:clrMapOvr>
</p:sld>
</file>

<file path=ppt/theme/theme1.xml><?xml version="1.0" encoding="utf-8"?>
<a:theme xmlns:a="http://schemas.openxmlformats.org/drawingml/2006/main" name="HAPA2020Theme">
  <a:themeElements>
    <a:clrScheme name="HAPA2020">
      <a:dk1>
        <a:sysClr val="windowText" lastClr="000000"/>
      </a:dk1>
      <a:lt1>
        <a:sysClr val="window" lastClr="FFFFFF"/>
      </a:lt1>
      <a:dk2>
        <a:srgbClr val="003767"/>
      </a:dk2>
      <a:lt2>
        <a:srgbClr val="C9C9D3"/>
      </a:lt2>
      <a:accent1>
        <a:srgbClr val="F59F1A"/>
      </a:accent1>
      <a:accent2>
        <a:srgbClr val="003767"/>
      </a:accent2>
      <a:accent3>
        <a:srgbClr val="FBCF25"/>
      </a:accent3>
      <a:accent4>
        <a:srgbClr val="DB5A25"/>
      </a:accent4>
      <a:accent5>
        <a:srgbClr val="C9C9D3"/>
      </a:accent5>
      <a:accent6>
        <a:srgbClr val="FFF4DB"/>
      </a:accent6>
      <a:hlink>
        <a:srgbClr val="003767"/>
      </a:hlink>
      <a:folHlink>
        <a:srgbClr val="F59F1A"/>
      </a:folHlink>
    </a:clrScheme>
    <a:fontScheme name="HAPA2020">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HAPA2020Theme">
  <a:themeElements>
    <a:clrScheme name="HAPA2020">
      <a:dk1>
        <a:sysClr val="windowText" lastClr="000000"/>
      </a:dk1>
      <a:lt1>
        <a:sysClr val="window" lastClr="FFFFFF"/>
      </a:lt1>
      <a:dk2>
        <a:srgbClr val="003767"/>
      </a:dk2>
      <a:lt2>
        <a:srgbClr val="C9C9D3"/>
      </a:lt2>
      <a:accent1>
        <a:srgbClr val="F59F1A"/>
      </a:accent1>
      <a:accent2>
        <a:srgbClr val="003767"/>
      </a:accent2>
      <a:accent3>
        <a:srgbClr val="FBCF25"/>
      </a:accent3>
      <a:accent4>
        <a:srgbClr val="DB5A25"/>
      </a:accent4>
      <a:accent5>
        <a:srgbClr val="C9C9D3"/>
      </a:accent5>
      <a:accent6>
        <a:srgbClr val="FFF4DB"/>
      </a:accent6>
      <a:hlink>
        <a:srgbClr val="003767"/>
      </a:hlink>
      <a:folHlink>
        <a:srgbClr val="F59F1A"/>
      </a:folHlink>
    </a:clrScheme>
    <a:fontScheme name="HAPA2020">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emeHAP">
  <a:themeElements>
    <a:clrScheme name="HAPA2020">
      <a:dk1>
        <a:sysClr val="windowText" lastClr="000000"/>
      </a:dk1>
      <a:lt1>
        <a:sysClr val="window" lastClr="FFFFFF"/>
      </a:lt1>
      <a:dk2>
        <a:srgbClr val="003767"/>
      </a:dk2>
      <a:lt2>
        <a:srgbClr val="C9C9D3"/>
      </a:lt2>
      <a:accent1>
        <a:srgbClr val="F59F1A"/>
      </a:accent1>
      <a:accent2>
        <a:srgbClr val="003767"/>
      </a:accent2>
      <a:accent3>
        <a:srgbClr val="FBCF25"/>
      </a:accent3>
      <a:accent4>
        <a:srgbClr val="DB5A25"/>
      </a:accent4>
      <a:accent5>
        <a:srgbClr val="C9C9D3"/>
      </a:accent5>
      <a:accent6>
        <a:srgbClr val="FFF4DB"/>
      </a:accent6>
      <a:hlink>
        <a:srgbClr val="003767"/>
      </a:hlink>
      <a:folHlink>
        <a:srgbClr val="F59F1A"/>
      </a:folHlink>
    </a:clrScheme>
    <a:fontScheme name="HAPA2020">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HAP" id="{68C91098-55E3-48EB-873E-F79A72F44313}" vid="{4F4CE9E1-D6C8-400F-B741-7E6530934E9F}"/>
    </a:ext>
  </a:extLst>
</a:theme>
</file>

<file path=ppt/theme/theme5.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1_Social Issues Thesis: Poverty and Homelessness XL by Slidesgo">
  <a:themeElements>
    <a:clrScheme name="Simple Light">
      <a:dk1>
        <a:srgbClr val="F7892F"/>
      </a:dk1>
      <a:lt1>
        <a:srgbClr val="555F69"/>
      </a:lt1>
      <a:dk2>
        <a:srgbClr val="FCF1E1"/>
      </a:dk2>
      <a:lt2>
        <a:srgbClr val="FAC231"/>
      </a:lt2>
      <a:accent1>
        <a:srgbClr val="455A64"/>
      </a:accent1>
      <a:accent2>
        <a:srgbClr val="EBEBEB"/>
      </a:accent2>
      <a:accent3>
        <a:srgbClr val="FFFFFF"/>
      </a:accent3>
      <a:accent4>
        <a:srgbClr val="FFFFFF"/>
      </a:accent4>
      <a:accent5>
        <a:srgbClr val="FFFFFF"/>
      </a:accent5>
      <a:accent6>
        <a:srgbClr val="FFFFFF"/>
      </a:accent6>
      <a:hlink>
        <a:srgbClr val="555F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1">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6C0945EE-7945-3941-9AE0-F92E8B2D9528}" vid="{D65E6CCE-0AA1-7445-9685-F5E3091C281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764CD3F6F14E43A785431150C5C4F7" ma:contentTypeVersion="18" ma:contentTypeDescription="Create a new document." ma:contentTypeScope="" ma:versionID="4602815694c0737cf1625428e93b902b">
  <xsd:schema xmlns:xsd="http://www.w3.org/2001/XMLSchema" xmlns:xs="http://www.w3.org/2001/XMLSchema" xmlns:p="http://schemas.microsoft.com/office/2006/metadata/properties" xmlns:ns2="8b1af9d1-5f03-47a0-b5b8-7543ffd3a44c" xmlns:ns3="ab0f7012-5b8f-473e-83e6-1827525bbde2" targetNamespace="http://schemas.microsoft.com/office/2006/metadata/properties" ma:root="true" ma:fieldsID="c3e23921e73f011cd5ed3db748126ef7" ns2:_="" ns3:_="">
    <xsd:import namespace="8b1af9d1-5f03-47a0-b5b8-7543ffd3a44c"/>
    <xsd:import namespace="ab0f7012-5b8f-473e-83e6-1827525bbd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1af9d1-5f03-47a0-b5b8-7543ffd3a4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cad98d3-df26-411f-bb92-aa45ec0ead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0f7012-5b8f-473e-83e6-1827525bbde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c5d2861-833d-40a8-af1d-ec82a14303c8}" ma:internalName="TaxCatchAll" ma:showField="CatchAllData" ma:web="ab0f7012-5b8f-473e-83e6-1827525bbd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0f7012-5b8f-473e-83e6-1827525bbde2"/>
    <lcf76f155ced4ddcb4097134ff3c332f xmlns="8b1af9d1-5f03-47a0-b5b8-7543ffd3a44c">
      <Terms xmlns="http://schemas.microsoft.com/office/infopath/2007/PartnerControls"/>
    </lcf76f155ced4ddcb4097134ff3c332f>
    <SharedWithUsers xmlns="ab0f7012-5b8f-473e-83e6-1827525bbde2">
      <UserInfo>
        <DisplayName/>
        <AccountId xsi:nil="true"/>
        <AccountType/>
      </UserInfo>
    </SharedWithUsers>
  </documentManagement>
</p:properties>
</file>

<file path=customXml/itemProps1.xml><?xml version="1.0" encoding="utf-8"?>
<ds:datastoreItem xmlns:ds="http://schemas.openxmlformats.org/officeDocument/2006/customXml" ds:itemID="{790E2244-5753-4128-BEE1-E223AD9C0B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1af9d1-5f03-47a0-b5b8-7543ffd3a44c"/>
    <ds:schemaRef ds:uri="ab0f7012-5b8f-473e-83e6-1827525bbd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599E68-CF22-46FD-8677-CB9726FE1538}">
  <ds:schemaRefs>
    <ds:schemaRef ds:uri="http://schemas.microsoft.com/sharepoint/v3/contenttype/forms"/>
  </ds:schemaRefs>
</ds:datastoreItem>
</file>

<file path=customXml/itemProps3.xml><?xml version="1.0" encoding="utf-8"?>
<ds:datastoreItem xmlns:ds="http://schemas.openxmlformats.org/officeDocument/2006/customXml" ds:itemID="{592F2BFA-6910-4628-B55C-504C2D9F728B}">
  <ds:schemaRefs>
    <ds:schemaRef ds:uri="http://purl.org/dc/terms/"/>
    <ds:schemaRef ds:uri="http://schemas.microsoft.com/office/infopath/2007/PartnerControls"/>
    <ds:schemaRef ds:uri="http://www.w3.org/XML/1998/namespace"/>
    <ds:schemaRef ds:uri="http://purl.org/dc/dcmitype/"/>
    <ds:schemaRef ds:uri="8b1af9d1-5f03-47a0-b5b8-7543ffd3a44c"/>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ab0f7012-5b8f-473e-83e6-1827525bbde2"/>
  </ds:schemaRefs>
</ds:datastoreItem>
</file>

<file path=docProps/app.xml><?xml version="1.0" encoding="utf-8"?>
<Properties xmlns="http://schemas.openxmlformats.org/officeDocument/2006/extended-properties" xmlns:vt="http://schemas.openxmlformats.org/officeDocument/2006/docPropsVTypes">
  <Template/>
  <TotalTime>183</TotalTime>
  <Words>3714</Words>
  <Application>Microsoft Office PowerPoint</Application>
  <PresentationFormat>Widescreen</PresentationFormat>
  <Paragraphs>412</Paragraphs>
  <Slides>52</Slides>
  <Notes>43</Notes>
  <HiddenSlides>0</HiddenSlides>
  <MMClips>0</MMClips>
  <ScaleCrop>false</ScaleCrop>
  <HeadingPairs>
    <vt:vector size="6" baseType="variant">
      <vt:variant>
        <vt:lpstr>Fonts Used</vt:lpstr>
      </vt:variant>
      <vt:variant>
        <vt:i4>22</vt:i4>
      </vt:variant>
      <vt:variant>
        <vt:lpstr>Theme</vt:lpstr>
      </vt:variant>
      <vt:variant>
        <vt:i4>7</vt:i4>
      </vt:variant>
      <vt:variant>
        <vt:lpstr>Slide Titles</vt:lpstr>
      </vt:variant>
      <vt:variant>
        <vt:i4>52</vt:i4>
      </vt:variant>
    </vt:vector>
  </HeadingPairs>
  <TitlesOfParts>
    <vt:vector size="81" baseType="lpstr">
      <vt:lpstr>Alice</vt:lpstr>
      <vt:lpstr>Amasis MT Pro Black</vt:lpstr>
      <vt:lpstr>Aptos</vt:lpstr>
      <vt:lpstr>Aptos Display</vt:lpstr>
      <vt:lpstr>Arial</vt:lpstr>
      <vt:lpstr>Avenir</vt:lpstr>
      <vt:lpstr>Avenir Next LT Pro</vt:lpstr>
      <vt:lpstr>Calibri</vt:lpstr>
      <vt:lpstr>Helvetica Neue Medium</vt:lpstr>
      <vt:lpstr>Lato</vt:lpstr>
      <vt:lpstr>Lato Black</vt:lpstr>
      <vt:lpstr>Lato Light</vt:lpstr>
      <vt:lpstr>Lato-Regular</vt:lpstr>
      <vt:lpstr>Nunito</vt:lpstr>
      <vt:lpstr>Poppins</vt:lpstr>
      <vt:lpstr>Roboto</vt:lpstr>
      <vt:lpstr>Source Sans Pro</vt:lpstr>
      <vt:lpstr>Spectral</vt:lpstr>
      <vt:lpstr>Trebuchet MS</vt:lpstr>
      <vt:lpstr>Trebuchet MS (Body)</vt:lpstr>
      <vt:lpstr>Wingdings</vt:lpstr>
      <vt:lpstr>Wingdings 3</vt:lpstr>
      <vt:lpstr>HAPA2020Theme</vt:lpstr>
      <vt:lpstr>3_HAPA2020Theme</vt:lpstr>
      <vt:lpstr>Office Theme</vt:lpstr>
      <vt:lpstr>ThemeHAP</vt:lpstr>
      <vt:lpstr>Facet</vt:lpstr>
      <vt:lpstr>1_Social Issues Thesis: Poverty and Homelessness XL by Slidesgo</vt:lpstr>
      <vt:lpstr>Theme1</vt:lpstr>
      <vt:lpstr>From Crisis Response  to Systems Change:  Evolutions in Eviction Prevention</vt:lpstr>
      <vt:lpstr>Presenters</vt:lpstr>
      <vt:lpstr>Why Does Eviction Prevention Matter?   </vt:lpstr>
      <vt:lpstr>PowerPoint Presentation</vt:lpstr>
      <vt:lpstr>PowerPoint Presentation</vt:lpstr>
      <vt:lpstr>What Are The Types of Eviction Prevention Programs?</vt:lpstr>
      <vt:lpstr>PowerPoint Presentation</vt:lpstr>
      <vt:lpstr>PowerPoint Presentation</vt:lpstr>
      <vt:lpstr>PowerPoint Presentation</vt:lpstr>
      <vt:lpstr>Mission, History, and Programs</vt:lpstr>
      <vt:lpstr>FY 2024 Statistics</vt:lpstr>
      <vt:lpstr>PowerPoint Presentation</vt:lpstr>
      <vt:lpstr>Timeline</vt:lpstr>
      <vt:lpstr>PowerPoint Presentation</vt:lpstr>
      <vt:lpstr>What is the role of the Courts?</vt:lpstr>
      <vt:lpstr>PowerPoint Presentation</vt:lpstr>
      <vt:lpstr>What is Housing Stability?</vt:lpstr>
      <vt:lpstr>PowerPoint Presentation</vt:lpstr>
      <vt:lpstr>Applying Trauma-Informed Approaches and Two-Generation Approach </vt:lpstr>
      <vt:lpstr>Post Pandemic Evolving Challenges </vt:lpstr>
      <vt:lpstr>PowerPoint Presentation</vt:lpstr>
      <vt:lpstr>Successful Eviction Prevention  in Allegheny County</vt:lpstr>
      <vt:lpstr>Eviction Overview</vt:lpstr>
      <vt:lpstr>A Sequential Intercept Model for Eviction Prevention</vt:lpstr>
      <vt:lpstr>Why Eviction Prevention Matters</vt:lpstr>
      <vt:lpstr>Eviction Prevention Infrastructure</vt:lpstr>
      <vt:lpstr>Rental Assistance as an Intervention Tool</vt:lpstr>
      <vt:lpstr>How did we get here? What happens when there’s an emergency? </vt:lpstr>
      <vt:lpstr>Rental Assistance &amp; Household Statistics</vt:lpstr>
      <vt:lpstr>Household Income</vt:lpstr>
      <vt:lpstr>Average Payment  Amounts</vt:lpstr>
      <vt:lpstr>Number of Landlords Served by AHSC Infrastructure. </vt:lpstr>
      <vt:lpstr>Entry Points: Mediation</vt:lpstr>
      <vt:lpstr>Landlord-Tenant Mediation </vt:lpstr>
      <vt:lpstr>Landlord-Tenant Mediation Successes </vt:lpstr>
      <vt:lpstr>Mediation Testimonials</vt:lpstr>
      <vt:lpstr>Entry Points: Court and Lawyer of the Day</vt:lpstr>
      <vt:lpstr>Lawyer of the Day (LOTD) </vt:lpstr>
      <vt:lpstr>PowerPoint Presentation</vt:lpstr>
      <vt:lpstr>PowerPoint Presentation</vt:lpstr>
      <vt:lpstr>PowerPoint Presentation</vt:lpstr>
      <vt:lpstr> LOTD Successes &amp; Testimonials</vt:lpstr>
      <vt:lpstr>Landlord Successes</vt:lpstr>
      <vt:lpstr>Landlord Experience</vt:lpstr>
      <vt:lpstr>Building and Sustaining  an Ecosystem</vt:lpstr>
      <vt:lpstr>Collaboration is Key</vt:lpstr>
      <vt:lpstr>Philanthropic Leadership</vt:lpstr>
      <vt:lpstr>Local Governmental Support</vt:lpstr>
      <vt:lpstr>Contact Information</vt:lpstr>
      <vt:lpstr>incubator   noun in·​cu·​ba·​tor ˈiŋ-kyə-ˌbā-tər  </vt:lpstr>
      <vt:lpstr>91% of families were able to STAY in their current home </vt:lpstr>
      <vt:lpstr>Positive Resolutions INCREASED NEARLY 5x  from less than 12% TO OVER 75%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Thomas</dc:creator>
  <cp:lastModifiedBy>Gale Schwartz</cp:lastModifiedBy>
  <cp:revision>3</cp:revision>
  <dcterms:created xsi:type="dcterms:W3CDTF">2025-06-06T00:22:13Z</dcterms:created>
  <dcterms:modified xsi:type="dcterms:W3CDTF">2025-12-03T14:42:38Z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ContentTypeId">
    <vt:lpwstr>0x01010058764CD3F6F14E43A785431150C5C4F7</vt:lpwstr>
  </property>
</Properties>
</file>